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65" r:id="rId4"/>
    <p:sldId id="292" r:id="rId5"/>
    <p:sldId id="290" r:id="rId6"/>
    <p:sldId id="291" r:id="rId7"/>
    <p:sldId id="274" r:id="rId8"/>
    <p:sldId id="279" r:id="rId9"/>
    <p:sldId id="294" r:id="rId10"/>
    <p:sldId id="283" r:id="rId11"/>
    <p:sldId id="278" r:id="rId12"/>
    <p:sldId id="289" r:id="rId13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2" autoAdjust="0"/>
    <p:restoredTop sz="69086" autoAdjust="0"/>
  </p:normalViewPr>
  <p:slideViewPr>
    <p:cSldViewPr snapToGrid="0">
      <p:cViewPr varScale="1">
        <p:scale>
          <a:sx n="54" d="100"/>
          <a:sy n="54" d="100"/>
        </p:scale>
        <p:origin x="22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54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7602D7FD-D9ED-42E3-A163-F3D67503348E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B94FDA4B-DF05-44EA-A11D-28BE4E0DF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37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2" tIns="46576" rIns="93152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2" tIns="46576" rIns="93152" bIns="465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r">
              <a:defRPr sz="1200"/>
            </a:lvl1pPr>
          </a:lstStyle>
          <a:p>
            <a:fld id="{C5546121-C5A8-4201-B6A2-50D74C8EA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45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appreciate you allowing the opportunity to present the information that follows.</a:t>
            </a:r>
          </a:p>
          <a:p>
            <a:endParaRPr lang="en-US" dirty="0" smtClean="0"/>
          </a:p>
          <a:p>
            <a:r>
              <a:rPr lang="en-US" dirty="0" smtClean="0"/>
              <a:t>If you have any questions do not hesitate to pose</a:t>
            </a:r>
            <a:r>
              <a:rPr lang="en-US" baseline="0" dirty="0" smtClean="0"/>
              <a:t> them at any time during the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40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6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49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7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Harold Gentzel</a:t>
            </a:r>
            <a:r>
              <a:rPr lang="en-US" baseline="0" dirty="0" smtClean="0"/>
              <a:t>	Outside Sales – Strategic VMI Development</a:t>
            </a:r>
          </a:p>
          <a:p>
            <a:r>
              <a:rPr lang="en-US" baseline="0" dirty="0" smtClean="0"/>
              <a:t>Roy Hoffman		Vice President</a:t>
            </a:r>
          </a:p>
          <a:p>
            <a:r>
              <a:rPr lang="en-US" dirty="0" smtClean="0"/>
              <a:t>Don Smeltz		President </a:t>
            </a:r>
          </a:p>
          <a:p>
            <a:endParaRPr lang="en-US" dirty="0" smtClean="0"/>
          </a:p>
          <a:p>
            <a:r>
              <a:rPr lang="en-US" dirty="0" smtClean="0"/>
              <a:t>Add short resumes</a:t>
            </a:r>
            <a:r>
              <a:rPr lang="en-US" baseline="0" dirty="0" smtClean="0"/>
              <a:t> for each of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4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520">
              <a:defRPr/>
            </a:pPr>
            <a:r>
              <a:rPr lang="en-US" sz="1000" dirty="0"/>
              <a:t>Cumberland Electronics Inc. was founded in 1962 in Carlisle Pennsylvania, USA.  -- 53 years serving our customers</a:t>
            </a:r>
          </a:p>
          <a:p>
            <a:pPr defTabSz="931520">
              <a:defRPr/>
            </a:pPr>
            <a:endParaRPr lang="en-US" sz="1000" dirty="0"/>
          </a:p>
          <a:p>
            <a:pPr defTabSz="931520">
              <a:defRPr/>
            </a:pPr>
            <a:r>
              <a:rPr lang="en-US" sz="1000" dirty="0"/>
              <a:t>1</a:t>
            </a:r>
            <a:r>
              <a:rPr lang="en-US" sz="1000" baseline="30000" dirty="0"/>
              <a:t>st</a:t>
            </a:r>
            <a:r>
              <a:rPr lang="en-US" sz="1000" dirty="0"/>
              <a:t> VMI --- 1994 C-Cor Electronics now Arris corporation supplied 4 Facilities state side 1 facility in Mexico</a:t>
            </a:r>
          </a:p>
          <a:p>
            <a:pPr defTabSz="931520">
              <a:defRPr/>
            </a:pPr>
            <a:endParaRPr lang="en-US" sz="1000" dirty="0"/>
          </a:p>
          <a:p>
            <a:pPr defTabSz="931520">
              <a:defRPr/>
            </a:pPr>
            <a:r>
              <a:rPr lang="en-US" sz="1000" dirty="0"/>
              <a:t>Ford Motor  /  Visteon Corp. -- Cumberland was chosen to be a model for there Commodity Management Program </a:t>
            </a:r>
          </a:p>
          <a:p>
            <a:pPr defTabSz="931520">
              <a:defRPr/>
            </a:pPr>
            <a:endParaRPr lang="en-US" sz="1000" dirty="0"/>
          </a:p>
          <a:p>
            <a:pPr defTabSz="931520">
              <a:defRPr/>
            </a:pPr>
            <a:r>
              <a:rPr lang="en-US" sz="1000" dirty="0"/>
              <a:t>Have been operating a VMI concept and bring cost savings to the Our VMI Customers for over 20 years</a:t>
            </a:r>
          </a:p>
          <a:p>
            <a:pPr defTabSz="931520">
              <a:defRPr/>
            </a:pPr>
            <a:endParaRPr lang="en-US" sz="1000" dirty="0"/>
          </a:p>
          <a:p>
            <a:pPr defTabSz="931520">
              <a:defRPr/>
            </a:pPr>
            <a:r>
              <a:rPr lang="en-US" sz="1000" dirty="0"/>
              <a:t>Have been operating a VMI concept and bring cost savings to the </a:t>
            </a:r>
            <a:r>
              <a:rPr lang="en-US" sz="1000" dirty="0" smtClean="0"/>
              <a:t>State</a:t>
            </a:r>
            <a:r>
              <a:rPr lang="en-US" sz="1000" baseline="0" dirty="0" smtClean="0"/>
              <a:t> College </a:t>
            </a:r>
            <a:r>
              <a:rPr lang="en-US" sz="1000" dirty="0" smtClean="0"/>
              <a:t>facility </a:t>
            </a:r>
            <a:r>
              <a:rPr lang="en-US" sz="1000" dirty="0"/>
              <a:t>for over 17 years</a:t>
            </a:r>
          </a:p>
          <a:p>
            <a:pPr defTabSz="931520">
              <a:defRPr/>
            </a:pPr>
            <a:endParaRPr lang="en-US" sz="1000" dirty="0"/>
          </a:p>
          <a:p>
            <a:pPr defTabSz="931520">
              <a:defRPr/>
            </a:pPr>
            <a:r>
              <a:rPr lang="en-US" sz="1000" dirty="0"/>
              <a:t>Over the years we have  always adjusted to and met the demands of the </a:t>
            </a:r>
            <a:r>
              <a:rPr lang="en-US" sz="1000" dirty="0" smtClean="0"/>
              <a:t>Sound Technology  </a:t>
            </a:r>
            <a:r>
              <a:rPr lang="en-US" sz="1000" dirty="0"/>
              <a:t>manufacturing  requirements</a:t>
            </a:r>
          </a:p>
          <a:p>
            <a:pPr defTabSz="931520">
              <a:defRPr/>
            </a:pPr>
            <a:endParaRPr lang="en-US" sz="1000" dirty="0"/>
          </a:p>
          <a:p>
            <a:pPr defTabSz="931520">
              <a:defRPr/>
            </a:pPr>
            <a:r>
              <a:rPr lang="en-US" sz="1000" dirty="0"/>
              <a:t>Have invested over $1 million in  IT infrastructure over the last 5 years to better manage and leverage the supply chain process</a:t>
            </a:r>
          </a:p>
          <a:p>
            <a:pPr defTabSz="931520">
              <a:defRPr/>
            </a:pPr>
            <a:endParaRPr lang="en-US" sz="1000" dirty="0"/>
          </a:p>
          <a:p>
            <a:pPr defTabSz="931520">
              <a:defRPr/>
            </a:pPr>
            <a:r>
              <a:rPr lang="en-US" sz="1000" dirty="0"/>
              <a:t>We have had to sell our capability to many over the years -- thru the changes of corporate ownership and management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4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CE3S President Donald Smeltz had</a:t>
            </a:r>
            <a:r>
              <a:rPr lang="en-US" baseline="0" dirty="0" smtClean="0"/>
              <a:t> been</a:t>
            </a:r>
            <a:r>
              <a:rPr lang="en-US" dirty="0" smtClean="0"/>
              <a:t> on the Board</a:t>
            </a:r>
            <a:r>
              <a:rPr lang="en-US" baseline="0" dirty="0" smtClean="0"/>
              <a:t> of Directors for Edge for over 10 years</a:t>
            </a:r>
          </a:p>
          <a:p>
            <a:endParaRPr lang="en-US" dirty="0" smtClean="0"/>
          </a:p>
          <a:p>
            <a:r>
              <a:rPr lang="en-US" dirty="0" smtClean="0"/>
              <a:t>Edge is a distributor-owned buying and marketing group with the strength, expertise, inventory and foot print equivalent to that of the larger national distributors.</a:t>
            </a:r>
          </a:p>
          <a:p>
            <a:endParaRPr lang="en-US" dirty="0" smtClean="0"/>
          </a:p>
          <a:p>
            <a:r>
              <a:rPr lang="en-US" dirty="0" smtClean="0"/>
              <a:t>We have strategic partnerships with top industry manufacturers and suppliers that have more than 300 product lines. </a:t>
            </a:r>
          </a:p>
          <a:p>
            <a:endParaRPr lang="en-US" dirty="0" smtClean="0"/>
          </a:p>
          <a:p>
            <a:r>
              <a:rPr lang="en-US" dirty="0" smtClean="0"/>
              <a:t>Distributor members have over 170 stocking locations, more than $90 million in inventory,  and approximately $700 million in annual sales.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6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Oak Industries, Piezo Electronics,</a:t>
            </a:r>
            <a:r>
              <a:rPr lang="en-US" baseline="0" dirty="0" smtClean="0"/>
              <a:t> McCoy Electronics --- VECTRON INTERNATIONAL LLC, --- Shanghai Apex Electronics Tech ---Pudong Shanghai China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5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of these companies were completely different in their end product offering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9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LEAN Initiative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Manufacturers have always struggled to get better control of MRO costs and inventory management as part of LEAN programs. </a:t>
            </a:r>
          </a:p>
          <a:p>
            <a:endParaRPr lang="en-US" dirty="0" smtClean="0"/>
          </a:p>
          <a:p>
            <a:r>
              <a:rPr lang="en-US" dirty="0" smtClean="0"/>
              <a:t>CE3S</a:t>
            </a:r>
            <a:r>
              <a:rPr lang="en-US" baseline="0" dirty="0" smtClean="0"/>
              <a:t> has </a:t>
            </a:r>
            <a:r>
              <a:rPr lang="en-US" dirty="0" smtClean="0"/>
              <a:t>proactively brought these programs as a value-added service and function to help</a:t>
            </a:r>
            <a:r>
              <a:rPr lang="en-US" baseline="0" dirty="0" smtClean="0"/>
              <a:t> Sound Technology   to help </a:t>
            </a:r>
            <a:r>
              <a:rPr lang="en-US" dirty="0" smtClean="0"/>
              <a:t> achieve the following goals:</a:t>
            </a:r>
          </a:p>
          <a:p>
            <a:endParaRPr lang="en-US" dirty="0" smtClean="0"/>
          </a:p>
          <a:p>
            <a:r>
              <a:rPr lang="en-US" dirty="0" smtClean="0"/>
              <a:t> Reduce MRO costs through improved usage and tracking data</a:t>
            </a:r>
          </a:p>
          <a:p>
            <a:endParaRPr lang="en-US" dirty="0" smtClean="0"/>
          </a:p>
          <a:p>
            <a:r>
              <a:rPr lang="en-US" dirty="0" smtClean="0"/>
              <a:t> Do more with less by leveraging technology</a:t>
            </a:r>
            <a:r>
              <a:rPr lang="en-US" baseline="0" dirty="0" smtClean="0"/>
              <a:t> and </a:t>
            </a:r>
            <a:r>
              <a:rPr lang="en-US" dirty="0" smtClean="0"/>
              <a:t>investing in state of the inventory management systems</a:t>
            </a:r>
          </a:p>
          <a:p>
            <a:endParaRPr lang="en-US" dirty="0" smtClean="0"/>
          </a:p>
          <a:p>
            <a:r>
              <a:rPr lang="en-US" dirty="0" smtClean="0"/>
              <a:t>Accommodated manufacturing plant redesign / remodeling  ---- implemented changes on very short notice</a:t>
            </a:r>
          </a:p>
          <a:p>
            <a:endParaRPr lang="en-US" dirty="0" smtClean="0"/>
          </a:p>
          <a:p>
            <a:r>
              <a:rPr lang="en-US" dirty="0" smtClean="0"/>
              <a:t>Set-up and maintained in-plant POU areas in an effort to reduce waste and control cost for certain products and commodities</a:t>
            </a:r>
          </a:p>
          <a:p>
            <a:endParaRPr lang="en-US" dirty="0" smtClean="0"/>
          </a:p>
          <a:p>
            <a:r>
              <a:rPr lang="en-US" dirty="0" smtClean="0"/>
              <a:t>Replenish from main and satellite warehouse people in-plant 2-3 days a week  5 days a week to meet shift load </a:t>
            </a:r>
          </a:p>
          <a:p>
            <a:endParaRPr lang="en-US" dirty="0" smtClean="0"/>
          </a:p>
          <a:p>
            <a:r>
              <a:rPr lang="en-US" dirty="0" smtClean="0"/>
              <a:t>Improved POU stocking areas , reduced inventory to accommodate space constraints , -----  replenish more frequently</a:t>
            </a:r>
          </a:p>
          <a:p>
            <a:endParaRPr lang="en-US" dirty="0" smtClean="0"/>
          </a:p>
          <a:p>
            <a:r>
              <a:rPr lang="en-US" dirty="0" smtClean="0"/>
              <a:t>Compliance labeling</a:t>
            </a:r>
            <a:r>
              <a:rPr lang="en-US" baseline="0" dirty="0" smtClean="0"/>
              <a:t> and date code / shelf life management  </a:t>
            </a:r>
          </a:p>
          <a:p>
            <a:endParaRPr lang="en-US" dirty="0" smtClean="0"/>
          </a:p>
          <a:p>
            <a:r>
              <a:rPr lang="en-US" dirty="0" smtClean="0"/>
              <a:t>Work directly with plant personnel / Supervision and Purchasing to facilitate their work effort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4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have a variety</a:t>
            </a:r>
            <a:r>
              <a:rPr lang="en-US" baseline="0" dirty="0" smtClean="0"/>
              <a:t> of Point of use solution currently in use at other VMI facilities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provide hybrid system which utilizes various concepts to improve worker productivity through best-practice point-of-work / use solutions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solutions provide higher density / lower cost solutions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define and understand the cost of accountability   -- don’t wrap $ around pennies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need be can supply cabinets with higher levels of security / accountability  --- mag-lock / prox card reader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supply process is fully auditable from our shelf to yours – pack line scan – license plate  -- geo fencing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 Storage location / area</a:t>
            </a:r>
          </a:p>
          <a:p>
            <a:r>
              <a:rPr lang="en-US" baseline="0" dirty="0" smtClean="0"/>
              <a:t>** Type of storage – cabinets , rack, regenerator </a:t>
            </a:r>
          </a:p>
          <a:p>
            <a:r>
              <a:rPr lang="en-US" baseline="0" dirty="0" smtClean="0"/>
              <a:t>** Type of bins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implement of Microsoft Dynamics ERP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Implementation of Web based inventory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Customized reporting to capture usage trends, job costing, etc.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6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figures used in this example are based on actual data</a:t>
            </a:r>
          </a:p>
          <a:p>
            <a:r>
              <a:rPr lang="en-US" dirty="0" smtClean="0"/>
              <a:t>Our vendor managed solution is a true consigned product solution POU unlike POR</a:t>
            </a:r>
          </a:p>
          <a:p>
            <a:r>
              <a:rPr lang="en-US" dirty="0" smtClean="0"/>
              <a:t>Our vendor managed solutions minimize exposure</a:t>
            </a:r>
          </a:p>
          <a:p>
            <a:r>
              <a:rPr lang="en-US" dirty="0" smtClean="0"/>
              <a:t>Our vendor managed solutions minimize obsolescence</a:t>
            </a:r>
          </a:p>
          <a:p>
            <a:r>
              <a:rPr lang="en-US" dirty="0" smtClean="0"/>
              <a:t>Our vendor managed systems collaborate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6121-C5A8-4201-B6A2-50D74C8EA4D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1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6AE1B-9B68-4E31-9168-E9609786A02E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C411-77BB-41D2-A3F8-6B9FB4F461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emf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710" y="1898981"/>
            <a:ext cx="7039610" cy="224629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Business Partnership Review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January 21, 2016 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Sound </a:t>
            </a:r>
            <a:r>
              <a:rPr lang="en-US" sz="1600" b="1" dirty="0" smtClean="0">
                <a:solidFill>
                  <a:srgbClr val="0070C0"/>
                </a:solidFill>
              </a:rPr>
              <a:t>Technology Inc. , </a:t>
            </a:r>
            <a:r>
              <a:rPr lang="en-US" sz="1600" b="1" dirty="0">
                <a:solidFill>
                  <a:srgbClr val="0070C0"/>
                </a:solidFill>
              </a:rPr>
              <a:t>401 Science Park Rd., State College, P</a:t>
            </a:r>
            <a:r>
              <a:rPr lang="en-US" sz="1600" b="1" dirty="0" smtClean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691" y="4348650"/>
            <a:ext cx="60775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Prepared for</a:t>
            </a:r>
            <a:r>
              <a:rPr lang="en-US" sz="1600" dirty="0">
                <a:solidFill>
                  <a:srgbClr val="0070C0"/>
                </a:solidFill>
              </a:rPr>
              <a:t>: Sound </a:t>
            </a:r>
            <a:r>
              <a:rPr lang="en-US" sz="1600" dirty="0" smtClean="0">
                <a:solidFill>
                  <a:srgbClr val="0070C0"/>
                </a:solidFill>
              </a:rPr>
              <a:t>Technology Management Team</a:t>
            </a:r>
          </a:p>
          <a:p>
            <a:r>
              <a:rPr lang="en-US" sz="1600" dirty="0">
                <a:solidFill>
                  <a:srgbClr val="0070C0"/>
                </a:solidFill>
              </a:rPr>
              <a:t>Brian Wilhelm </a:t>
            </a:r>
            <a:r>
              <a:rPr lang="en-US" sz="1600" dirty="0" smtClean="0">
                <a:solidFill>
                  <a:srgbClr val="0070C0"/>
                </a:solidFill>
              </a:rPr>
              <a:t>--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Materials Manager</a:t>
            </a:r>
          </a:p>
          <a:p>
            <a:r>
              <a:rPr lang="en-US" sz="1600" dirty="0">
                <a:solidFill>
                  <a:srgbClr val="0070C0"/>
                </a:solidFill>
              </a:rPr>
              <a:t>Ted Sutton </a:t>
            </a:r>
            <a:r>
              <a:rPr lang="en-US" sz="1600" dirty="0" smtClean="0">
                <a:solidFill>
                  <a:srgbClr val="0070C0"/>
                </a:solidFill>
              </a:rPr>
              <a:t>– Comptroller</a:t>
            </a:r>
          </a:p>
          <a:p>
            <a:r>
              <a:rPr lang="en-US" sz="1600" dirty="0">
                <a:solidFill>
                  <a:srgbClr val="0070C0"/>
                </a:solidFill>
              </a:rPr>
              <a:t>Kurt Ferster </a:t>
            </a:r>
            <a:r>
              <a:rPr lang="en-US" sz="1600" dirty="0" smtClean="0">
                <a:solidFill>
                  <a:srgbClr val="0070C0"/>
                </a:solidFill>
              </a:rPr>
              <a:t>-- Facility Manager</a:t>
            </a:r>
          </a:p>
          <a:p>
            <a:r>
              <a:rPr lang="en-US" sz="1600" dirty="0">
                <a:solidFill>
                  <a:srgbClr val="0070C0"/>
                </a:solidFill>
              </a:rPr>
              <a:t>Travis Orso </a:t>
            </a:r>
            <a:r>
              <a:rPr lang="en-US" sz="1600" dirty="0" smtClean="0">
                <a:solidFill>
                  <a:srgbClr val="0070C0"/>
                </a:solidFill>
              </a:rPr>
              <a:t> -- Purchasing</a:t>
            </a:r>
          </a:p>
          <a:p>
            <a:r>
              <a:rPr lang="en-US" sz="1600" dirty="0">
                <a:solidFill>
                  <a:srgbClr val="0070C0"/>
                </a:solidFill>
              </a:rPr>
              <a:t>Kelly Jo Sadley </a:t>
            </a:r>
            <a:r>
              <a:rPr lang="en-US" sz="1600" dirty="0" smtClean="0">
                <a:solidFill>
                  <a:srgbClr val="0070C0"/>
                </a:solidFill>
              </a:rPr>
              <a:t>– Purchasing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To be determined -- Production Managers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67640"/>
            <a:ext cx="4343400" cy="12039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762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0" y="5109909"/>
            <a:ext cx="1295400" cy="742950"/>
          </a:xfrm>
          <a:prstGeom prst="rect">
            <a:avLst/>
          </a:prstGeom>
        </p:spPr>
      </p:pic>
      <p:pic>
        <p:nvPicPr>
          <p:cNvPr id="4" name="Picture 2" descr="cid:image001.png@01CF58A6.EC6A79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83" y="5071809"/>
            <a:ext cx="17716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75" y="1416592"/>
            <a:ext cx="6768166" cy="7098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n-lt"/>
              </a:rPr>
              <a:t>RFQ ITEMS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000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34" y="156845"/>
            <a:ext cx="4343400" cy="12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" y="20621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aseline="0" dirty="0" smtClean="0">
                <a:solidFill>
                  <a:sysClr val="windowText" lastClr="000000"/>
                </a:solidFill>
              </a:rPr>
              <a:t/>
            </a:r>
            <a:br>
              <a:rPr lang="en-US" sz="2400" baseline="0" dirty="0" smtClean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/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 smtClean="0">
                <a:solidFill>
                  <a:sysClr val="windowText" lastClr="000000"/>
                </a:solidFill>
              </a:rPr>
              <a:t/>
            </a:r>
            <a:br>
              <a:rPr lang="en-US" sz="2400" dirty="0" smtClean="0">
                <a:solidFill>
                  <a:sysClr val="windowText" lastClr="000000"/>
                </a:solidFill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56260" y="1721325"/>
            <a:ext cx="7772400" cy="42070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4000" b="1" i="1" dirty="0" smtClean="0">
                <a:solidFill>
                  <a:srgbClr val="0070C0"/>
                </a:solidFill>
              </a:rPr>
              <a:t>Thank You for your time 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	We </a:t>
            </a:r>
            <a:r>
              <a:rPr lang="en-US" sz="2400" dirty="0">
                <a:solidFill>
                  <a:srgbClr val="0070C0"/>
                </a:solidFill>
              </a:rPr>
              <a:t>appreciate and respect the </a:t>
            </a:r>
            <a:r>
              <a:rPr lang="en-US" sz="2400" dirty="0" smtClean="0">
                <a:solidFill>
                  <a:srgbClr val="0070C0"/>
                </a:solidFill>
              </a:rPr>
              <a:t>opportunity Sound Technology  has afforded Ce3s to develop customized </a:t>
            </a:r>
            <a:r>
              <a:rPr lang="en-US" sz="2400" dirty="0">
                <a:solidFill>
                  <a:srgbClr val="0070C0"/>
                </a:solidFill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upply </a:t>
            </a:r>
            <a:r>
              <a:rPr lang="en-US" sz="2400" dirty="0">
                <a:solidFill>
                  <a:srgbClr val="0070C0"/>
                </a:solidFill>
              </a:rPr>
              <a:t>c</a:t>
            </a:r>
            <a:r>
              <a:rPr lang="en-US" sz="2400" dirty="0" smtClean="0">
                <a:solidFill>
                  <a:srgbClr val="0070C0"/>
                </a:solidFill>
              </a:rPr>
              <a:t>hain solutions for your organization </a:t>
            </a:r>
            <a:r>
              <a:rPr lang="en-US" sz="2400" dirty="0">
                <a:solidFill>
                  <a:srgbClr val="0070C0"/>
                </a:solidFill>
              </a:rPr>
              <a:t>and are looking forward to capturing new business opportunities. Thank you for your patience as we continue the development of our supply chain mechanics to better </a:t>
            </a:r>
            <a:r>
              <a:rPr lang="en-US" sz="2400" dirty="0" smtClean="0">
                <a:solidFill>
                  <a:srgbClr val="0070C0"/>
                </a:solidFill>
              </a:rPr>
              <a:t>serve </a:t>
            </a:r>
            <a:r>
              <a:rPr lang="en-US" sz="2400" dirty="0">
                <a:solidFill>
                  <a:srgbClr val="0070C0"/>
                </a:solidFill>
              </a:rPr>
              <a:t>your organization. We are looking forward </a:t>
            </a:r>
            <a:r>
              <a:rPr lang="en-US" sz="2400" dirty="0" smtClean="0">
                <a:solidFill>
                  <a:srgbClr val="0070C0"/>
                </a:solidFill>
              </a:rPr>
              <a:t>to working with all of your team members.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800" i="1" dirty="0" smtClean="0">
                <a:solidFill>
                  <a:srgbClr val="0070C0"/>
                </a:solidFill>
              </a:rPr>
              <a:t>Best Regards,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rgbClr val="0070C0"/>
                </a:solidFill>
              </a:rPr>
              <a:t>ce3s VMI Sales Team</a:t>
            </a:r>
            <a:endParaRPr lang="en-US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6457" y="25037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69850" h="38100" prst="cross"/>
            </a:sp3d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ce3s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67640"/>
            <a:ext cx="4343400" cy="120395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000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4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" y="20621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aseline="0" dirty="0" smtClean="0">
                <a:solidFill>
                  <a:sysClr val="windowText" lastClr="000000"/>
                </a:solidFill>
              </a:rPr>
              <a:t/>
            </a:r>
            <a:br>
              <a:rPr lang="en-US" sz="2400" baseline="0" dirty="0" smtClean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/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 smtClean="0">
                <a:solidFill>
                  <a:sysClr val="windowText" lastClr="000000"/>
                </a:solidFill>
              </a:rPr>
              <a:t/>
            </a:r>
            <a:br>
              <a:rPr lang="en-US" sz="2400" dirty="0" smtClean="0">
                <a:solidFill>
                  <a:sysClr val="windowText" lastClr="000000"/>
                </a:solidFill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63880" y="1721325"/>
            <a:ext cx="7757160" cy="4405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6457" y="25037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69850" h="38100" prst="cross"/>
            </a:sp3d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ce3s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67640"/>
            <a:ext cx="4343400" cy="120395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000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3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557" y="1421674"/>
            <a:ext cx="7772400" cy="348343"/>
          </a:xfrm>
        </p:spPr>
        <p:txBody>
          <a:bodyPr>
            <a:normAutofit fontScale="90000"/>
          </a:bodyPr>
          <a:lstStyle/>
          <a:p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2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i="1" baseline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18360"/>
            <a:ext cx="6858000" cy="4053840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Agenda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Introductions</a:t>
            </a:r>
            <a:endParaRPr lang="en-US" sz="2400" dirty="0">
              <a:solidFill>
                <a:srgbClr val="0070C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Brief Historical CE3S business review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</a:rPr>
              <a:t>Customer Testimonials and </a:t>
            </a:r>
            <a:r>
              <a:rPr lang="en-US" sz="2400" dirty="0" smtClean="0">
                <a:solidFill>
                  <a:srgbClr val="0070C0"/>
                </a:solidFill>
              </a:rPr>
              <a:t>Conclusions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</a:rPr>
              <a:t>Value Perception 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Point of use concepts and holding /storage areas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Cost Savings Initiative Quote Review 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What’s in the future</a:t>
            </a:r>
          </a:p>
          <a:p>
            <a:pPr algn="l">
              <a:buFont typeface="Wingdings" pitchFamily="2" charset="2"/>
              <a:buChar char="ü"/>
            </a:pP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67640"/>
            <a:ext cx="4343400" cy="120395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000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3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" y="20621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aseline="0" dirty="0" smtClean="0">
                <a:solidFill>
                  <a:sysClr val="windowText" lastClr="000000"/>
                </a:solidFill>
              </a:rPr>
              <a:t/>
            </a:r>
            <a:br>
              <a:rPr lang="en-US" sz="2400" baseline="0" dirty="0" smtClean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/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 smtClean="0">
                <a:solidFill>
                  <a:sysClr val="windowText" lastClr="000000"/>
                </a:solidFill>
              </a:rPr>
              <a:t/>
            </a:r>
            <a:br>
              <a:rPr lang="en-US" sz="2400" dirty="0" smtClean="0">
                <a:solidFill>
                  <a:sysClr val="windowText" lastClr="000000"/>
                </a:solidFill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58437" y="2331720"/>
            <a:ext cx="8311243" cy="3566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Business &amp; </a:t>
            </a:r>
            <a:r>
              <a:rPr lang="en-US" b="1" i="1" dirty="0">
                <a:solidFill>
                  <a:srgbClr val="0070C0"/>
                </a:solidFill>
              </a:rPr>
              <a:t>R</a:t>
            </a:r>
            <a:r>
              <a:rPr lang="en-US" b="1" i="1" dirty="0" smtClean="0">
                <a:solidFill>
                  <a:srgbClr val="0070C0"/>
                </a:solidFill>
              </a:rPr>
              <a:t>elationship review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Founded in 1962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Installed our 1st VMI program 1994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Introduced VMI concept to </a:t>
            </a:r>
            <a:r>
              <a:rPr lang="en-US" sz="2400" dirty="0" smtClean="0">
                <a:solidFill>
                  <a:srgbClr val="0070C0"/>
                </a:solidFill>
              </a:rPr>
              <a:t> Sound Technology February 2002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Customer Testimonials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6457" y="25037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69850" h="38100" prst="cross"/>
            </a:sp3d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ce3s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67640"/>
            <a:ext cx="4343400" cy="120395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000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2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" y="20621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aseline="0" dirty="0" smtClean="0">
                <a:solidFill>
                  <a:sysClr val="windowText" lastClr="000000"/>
                </a:solidFill>
              </a:rPr>
              <a:t/>
            </a:r>
            <a:br>
              <a:rPr lang="en-US" sz="2400" baseline="0" dirty="0" smtClean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/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 smtClean="0">
                <a:solidFill>
                  <a:sysClr val="windowText" lastClr="000000"/>
                </a:solidFill>
              </a:rPr>
              <a:t/>
            </a:r>
            <a:br>
              <a:rPr lang="en-US" sz="2400" dirty="0" smtClean="0">
                <a:solidFill>
                  <a:sysClr val="windowText" lastClr="000000"/>
                </a:solidFill>
              </a:rPr>
            </a:b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0566" y="1691640"/>
            <a:ext cx="3404105" cy="4434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6457" y="25037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69850" h="38100" prst="cross"/>
            </a:sp3d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ce3s</a:t>
            </a:r>
          </a:p>
        </p:txBody>
      </p:sp>
      <p:pic>
        <p:nvPicPr>
          <p:cNvPr id="5" name="Picture 4"/>
          <p:cNvPicPr/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67640"/>
            <a:ext cx="4343400" cy="120395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000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" y="20621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aseline="0" dirty="0" smtClean="0">
                <a:solidFill>
                  <a:sysClr val="windowText" lastClr="000000"/>
                </a:solidFill>
              </a:rPr>
              <a:t/>
            </a:r>
            <a:br>
              <a:rPr lang="en-US" sz="2400" baseline="0" dirty="0" smtClean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/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 smtClean="0">
                <a:solidFill>
                  <a:sysClr val="windowText" lastClr="000000"/>
                </a:solidFill>
              </a:rPr>
              <a:t/>
            </a:r>
            <a:br>
              <a:rPr lang="en-US" sz="2400" dirty="0" smtClean="0">
                <a:solidFill>
                  <a:sysClr val="windowText" lastClr="000000"/>
                </a:solidFill>
              </a:rPr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66457" y="25037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69850" h="38100" prst="cross"/>
            </a:sp3d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ce3s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67640"/>
            <a:ext cx="4343400" cy="120395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000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321693" y="1396304"/>
            <a:ext cx="4592673" cy="456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What </a:t>
            </a:r>
            <a:r>
              <a:rPr lang="en-US" sz="2400" b="1" dirty="0">
                <a:solidFill>
                  <a:srgbClr val="0070C0"/>
                </a:solidFill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</a:rPr>
              <a:t>ur customers have to say:</a:t>
            </a:r>
          </a:p>
          <a:p>
            <a:pPr marL="0" indent="0">
              <a:buFont typeface="Arial" pitchFamily="34" charset="0"/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70760" y="1896425"/>
            <a:ext cx="4093945" cy="43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" y="20621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aseline="0" dirty="0" smtClean="0">
                <a:solidFill>
                  <a:sysClr val="windowText" lastClr="000000"/>
                </a:solidFill>
              </a:rPr>
              <a:t/>
            </a:r>
            <a:br>
              <a:rPr lang="en-US" sz="2400" baseline="0" dirty="0" smtClean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/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 smtClean="0">
                <a:solidFill>
                  <a:sysClr val="windowText" lastClr="000000"/>
                </a:solidFill>
              </a:rPr>
              <a:t/>
            </a:r>
            <a:br>
              <a:rPr lang="en-US" sz="2400" dirty="0" smtClean="0">
                <a:solidFill>
                  <a:sysClr val="windowText" lastClr="000000"/>
                </a:solidFill>
              </a:rPr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66457" y="25037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69850" h="38100" prst="cross"/>
            </a:sp3d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ce3s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67640"/>
            <a:ext cx="4343400" cy="120395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000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067" y="1743708"/>
            <a:ext cx="3378785" cy="44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" y="20621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aseline="0" dirty="0" smtClean="0">
                <a:solidFill>
                  <a:sysClr val="windowText" lastClr="000000"/>
                </a:solidFill>
              </a:rPr>
              <a:t/>
            </a:r>
            <a:br>
              <a:rPr lang="en-US" sz="2400" baseline="0" dirty="0" smtClean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/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 smtClean="0">
                <a:solidFill>
                  <a:sysClr val="windowText" lastClr="000000"/>
                </a:solidFill>
              </a:rPr>
              <a:t/>
            </a:r>
            <a:br>
              <a:rPr lang="en-US" sz="2400" dirty="0" smtClean="0">
                <a:solidFill>
                  <a:sysClr val="windowText" lastClr="000000"/>
                </a:solidFill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61357" y="2941320"/>
            <a:ext cx="7162800" cy="1463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VMI Value Perception</a:t>
            </a:r>
          </a:p>
          <a:p>
            <a:pPr marL="0" indent="0" algn="ctr">
              <a:buNone/>
            </a:pPr>
            <a:endParaRPr lang="en-US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6457" y="25037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69850" h="38100" prst="cross"/>
            </a:sp3d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ce3s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67640"/>
            <a:ext cx="4343400" cy="120395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000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5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5745480"/>
            <a:ext cx="5343208" cy="6545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Point Of Use </a:t>
            </a:r>
            <a:r>
              <a:rPr lang="en-US" dirty="0"/>
              <a:t>Storage Options</a:t>
            </a:r>
            <a:br>
              <a:rPr lang="en-US" dirty="0"/>
            </a:br>
            <a:r>
              <a:rPr lang="en-US" dirty="0"/>
              <a:t>Stationary or Mobil Racks and </a:t>
            </a:r>
            <a:r>
              <a:rPr lang="en-US" dirty="0" smtClean="0"/>
              <a:t>Cabinets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6" b="21866"/>
          <a:stretch>
            <a:fillRect/>
          </a:stretch>
        </p:blipFill>
        <p:spPr>
          <a:xfrm>
            <a:off x="121920" y="1783080"/>
            <a:ext cx="3215641" cy="39014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84" y="2423160"/>
            <a:ext cx="2162175" cy="3048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67640"/>
            <a:ext cx="4343400" cy="120395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000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0219" y="1783080"/>
            <a:ext cx="2297907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" y="20621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aseline="0" dirty="0" smtClean="0">
                <a:solidFill>
                  <a:sysClr val="windowText" lastClr="000000"/>
                </a:solidFill>
              </a:rPr>
              <a:t/>
            </a:r>
            <a:br>
              <a:rPr lang="en-US" sz="2400" baseline="0" dirty="0" smtClean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/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 smtClean="0">
                <a:solidFill>
                  <a:sysClr val="windowText" lastClr="000000"/>
                </a:solidFill>
              </a:rPr>
              <a:t/>
            </a:r>
            <a:br>
              <a:rPr lang="en-US" sz="2400" dirty="0" smtClean="0">
                <a:solidFill>
                  <a:sysClr val="windowText" lastClr="000000"/>
                </a:solidFill>
              </a:rPr>
            </a:b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5560" y="1937084"/>
            <a:ext cx="3569111" cy="4357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6457" y="25037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69850" h="38100" prst="cross"/>
            </a:sp3d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ce3s</a:t>
            </a:r>
          </a:p>
        </p:txBody>
      </p:sp>
      <p:pic>
        <p:nvPicPr>
          <p:cNvPr id="5" name="Picture 4"/>
          <p:cNvPicPr/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67640"/>
            <a:ext cx="4343400" cy="120395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6400005"/>
            <a:ext cx="64135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9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Letter Paper (8.5x11 in)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  </vt:lpstr>
      <vt:lpstr>   </vt:lpstr>
      <vt:lpstr>   </vt:lpstr>
      <vt:lpstr>   </vt:lpstr>
      <vt:lpstr>   </vt:lpstr>
      <vt:lpstr>   </vt:lpstr>
      <vt:lpstr>Point Of Use Storage Options Stationary or Mobil Racks and Cabinets</vt:lpstr>
      <vt:lpstr>   </vt:lpstr>
      <vt:lpstr>RFQ ITEMS</vt:lpstr>
      <vt:lpstr>   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2011-02-08T13:07:45Z</dcterms:created>
  <dcterms:modified xsi:type="dcterms:W3CDTF">2016-01-14T17:08:35Z</dcterms:modified>
</cp:coreProperties>
</file>