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1" r:id="rId6"/>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11" autoAdjust="0"/>
    <p:restoredTop sz="94660"/>
  </p:normalViewPr>
  <p:slideViewPr>
    <p:cSldViewPr snapToGrid="0">
      <p:cViewPr varScale="1">
        <p:scale>
          <a:sx n="75" d="100"/>
          <a:sy n="75" d="100"/>
        </p:scale>
        <p:origin x="12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A804B0-5617-43E5-A3D0-CABFC402343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380901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804B0-5617-43E5-A3D0-CABFC402343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225933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804B0-5617-43E5-A3D0-CABFC402343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166296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A804B0-5617-43E5-A3D0-CABFC402343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1960685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A804B0-5617-43E5-A3D0-CABFC402343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273399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A804B0-5617-43E5-A3D0-CABFC402343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379032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A804B0-5617-43E5-A3D0-CABFC4023436}"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285279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A804B0-5617-43E5-A3D0-CABFC4023436}"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1208554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A804B0-5617-43E5-A3D0-CABFC4023436}"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268780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804B0-5617-43E5-A3D0-CABFC402343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94869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804B0-5617-43E5-A3D0-CABFC402343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920314-449E-4285-B28C-441DC384944A}" type="slidenum">
              <a:rPr lang="en-US" smtClean="0"/>
              <a:t>‹#›</a:t>
            </a:fld>
            <a:endParaRPr lang="en-US"/>
          </a:p>
        </p:txBody>
      </p:sp>
    </p:spTree>
    <p:extLst>
      <p:ext uri="{BB962C8B-B14F-4D97-AF65-F5344CB8AC3E}">
        <p14:creationId xmlns:p14="http://schemas.microsoft.com/office/powerpoint/2010/main" val="76811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2FA804B0-5617-43E5-A3D0-CABFC4023436}" type="datetimeFigureOut">
              <a:rPr lang="en-US" smtClean="0"/>
              <a:t>12/3/2015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4F920314-449E-4285-B28C-441DC384944A}" type="slidenum">
              <a:rPr lang="en-US" smtClean="0"/>
              <a:t>‹#›</a:t>
            </a:fld>
            <a:endParaRPr lang="en-US"/>
          </a:p>
        </p:txBody>
      </p:sp>
    </p:spTree>
    <p:extLst>
      <p:ext uri="{BB962C8B-B14F-4D97-AF65-F5344CB8AC3E}">
        <p14:creationId xmlns:p14="http://schemas.microsoft.com/office/powerpoint/2010/main" val="1602531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dcf2016.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www.dcf2016.com/"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hyperlink" Target="http://www.ameristar.com/Hotel_Reservations.aspx" TargetMode="Externa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1026" name="Picture 2" descr="http://5kofc.activeruns.com/wp-content/uploads/2014/11/early-bird-regi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701" y="74756"/>
            <a:ext cx="3416300" cy="12127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1" y="1224894"/>
            <a:ext cx="3035300" cy="400110"/>
          </a:xfrm>
          <a:prstGeom prst="rect">
            <a:avLst/>
          </a:prstGeom>
          <a:noFill/>
        </p:spPr>
        <p:txBody>
          <a:bodyPr wrap="square" rtlCol="0">
            <a:spAutoFit/>
          </a:bodyPr>
          <a:lstStyle/>
          <a:p>
            <a:pPr algn="ctr"/>
            <a:r>
              <a:rPr lang="en-US" sz="2000" dirty="0" smtClean="0">
                <a:solidFill>
                  <a:schemeClr val="bg1"/>
                </a:solidFill>
                <a:latin typeface="Arial Black" panose="020B0A04020102020204" pitchFamily="34" charset="0"/>
              </a:rPr>
              <a:t>ENDS 12/31/2015</a:t>
            </a:r>
            <a:endParaRPr lang="en-US" sz="2000" dirty="0">
              <a:solidFill>
                <a:schemeClr val="bg1"/>
              </a:solidFill>
              <a:latin typeface="Arial Black" panose="020B0A04020102020204" pitchFamily="34" charset="0"/>
            </a:endParaRPr>
          </a:p>
        </p:txBody>
      </p:sp>
      <p:sp>
        <p:nvSpPr>
          <p:cNvPr id="5" name="TextBox 4">
            <a:hlinkClick r:id="rId4"/>
          </p:cNvPr>
          <p:cNvSpPr txBox="1"/>
          <p:nvPr/>
        </p:nvSpPr>
        <p:spPr>
          <a:xfrm>
            <a:off x="4267201" y="1562354"/>
            <a:ext cx="3035300" cy="369332"/>
          </a:xfrm>
          <a:prstGeom prst="rect">
            <a:avLst/>
          </a:prstGeom>
          <a:noFill/>
        </p:spPr>
        <p:txBody>
          <a:bodyPr wrap="square" rtlCol="0">
            <a:spAutoFit/>
          </a:bodyPr>
          <a:lstStyle/>
          <a:p>
            <a:pPr algn="ctr"/>
            <a:r>
              <a:rPr lang="en-US" dirty="0" smtClean="0">
                <a:ln w="0">
                  <a:solidFill>
                    <a:schemeClr val="bg1"/>
                  </a:solidFill>
                </a:ln>
                <a:solidFill>
                  <a:schemeClr val="bg1"/>
                </a:solidFill>
                <a:latin typeface="Arial Narrow" panose="020B0606020202030204" pitchFamily="34" charset="0"/>
                <a:cs typeface="Arial" panose="020B0604020202020204" pitchFamily="34" charset="0"/>
              </a:rPr>
              <a:t>www.DCF2016.com</a:t>
            </a:r>
            <a:endParaRPr lang="en-US" dirty="0">
              <a:ln w="0">
                <a:solidFill>
                  <a:schemeClr val="bg1"/>
                </a:solidFill>
              </a:ln>
              <a:solidFill>
                <a:schemeClr val="bg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08703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5" name="TextBox 4"/>
          <p:cNvSpPr txBox="1"/>
          <p:nvPr/>
        </p:nvSpPr>
        <p:spPr>
          <a:xfrm>
            <a:off x="209550" y="2697547"/>
            <a:ext cx="7353300" cy="4832092"/>
          </a:xfrm>
          <a:prstGeom prst="rect">
            <a:avLst/>
          </a:prstGeom>
          <a:noFill/>
        </p:spPr>
        <p:txBody>
          <a:bodyPr wrap="square" rtlCol="0">
            <a:spAutoFit/>
          </a:bodyPr>
          <a:lstStyle/>
          <a:p>
            <a:pPr algn="just"/>
            <a:r>
              <a:rPr lang="en-US" sz="1400" dirty="0" smtClean="0"/>
              <a:t>The Debt Collection Forum was created to provide quality content at a reasonable price-point to allow organizations to send multiple attendees and encourage active participation.  This event is intended for debt collection professionals who are:</a:t>
            </a:r>
          </a:p>
          <a:p>
            <a:pPr algn="just"/>
            <a:endParaRPr lang="en-US" sz="1400" dirty="0" smtClean="0"/>
          </a:p>
          <a:p>
            <a:pPr marL="285750" indent="-285750" algn="just">
              <a:buFont typeface="Wingdings" panose="05000000000000000000" pitchFamily="2" charset="2"/>
              <a:buChar char="Ø"/>
            </a:pPr>
            <a:r>
              <a:rPr lang="en-US" sz="1400" b="1" dirty="0" smtClean="0"/>
              <a:t>Senior Level Executives</a:t>
            </a:r>
          </a:p>
          <a:p>
            <a:pPr marL="285750" indent="-285750" algn="just">
              <a:buFont typeface="Wingdings" panose="05000000000000000000" pitchFamily="2" charset="2"/>
              <a:buChar char="Ø"/>
            </a:pPr>
            <a:r>
              <a:rPr lang="en-US" sz="1400" b="1" dirty="0" smtClean="0"/>
              <a:t>Front Line Collection Managers</a:t>
            </a:r>
          </a:p>
          <a:p>
            <a:pPr marL="285750" indent="-285750" algn="just">
              <a:buFont typeface="Wingdings" panose="05000000000000000000" pitchFamily="2" charset="2"/>
              <a:buChar char="Ø"/>
            </a:pPr>
            <a:r>
              <a:rPr lang="en-US" sz="1400" b="1" dirty="0" smtClean="0"/>
              <a:t>Compliance Professionals</a:t>
            </a:r>
          </a:p>
          <a:p>
            <a:pPr marL="285750" indent="-285750" algn="just">
              <a:buFont typeface="Wingdings" panose="05000000000000000000" pitchFamily="2" charset="2"/>
              <a:buChar char="Ø"/>
            </a:pPr>
            <a:r>
              <a:rPr lang="en-US" sz="1400" b="1" dirty="0" smtClean="0"/>
              <a:t>Trainers</a:t>
            </a:r>
          </a:p>
          <a:p>
            <a:pPr algn="just"/>
            <a:endParaRPr lang="en-US" sz="1400" dirty="0" smtClean="0"/>
          </a:p>
          <a:p>
            <a:pPr algn="just"/>
            <a:r>
              <a:rPr lang="en-US" sz="1400" dirty="0" smtClean="0"/>
              <a:t>While there are many great conferences within our industry to choose from, most collection conferences just scratch the surface when attempting to provide real world solutions.  The Debt Collection Forum was created to provide debt collection professionals with a foundation of direction, insight, and actionable solutions that can be applied regardless of the size of an organization.  Join us at the inaugural Debt Collection Forum as we assemble an expert team of operations, compliance, and training professionals that will deep dive into real world solutions for today’s real world debt collection issues.  Here is what you can expect:</a:t>
            </a:r>
          </a:p>
          <a:p>
            <a:pPr algn="just"/>
            <a:endParaRPr lang="en-US" sz="1400" dirty="0" smtClean="0"/>
          </a:p>
          <a:p>
            <a:pPr marL="285750" indent="-285750" algn="just">
              <a:buFont typeface="Wingdings" panose="05000000000000000000" pitchFamily="2" charset="2"/>
              <a:buChar char="Ø"/>
            </a:pPr>
            <a:r>
              <a:rPr lang="en-US" sz="1400" b="1" dirty="0" smtClean="0"/>
              <a:t>Solution driven sessions, not sponsor driven sessions</a:t>
            </a:r>
          </a:p>
          <a:p>
            <a:pPr marL="285750" indent="-285750" algn="just">
              <a:buFont typeface="Wingdings" panose="05000000000000000000" pitchFamily="2" charset="2"/>
              <a:buChar char="Ø"/>
            </a:pPr>
            <a:r>
              <a:rPr lang="en-US" sz="1400" b="1" dirty="0" smtClean="0"/>
              <a:t>Substance from "In The Trenches" experts who live it, breathe it, work it…every day</a:t>
            </a:r>
          </a:p>
          <a:p>
            <a:pPr marL="285750" indent="-285750" algn="just">
              <a:buFont typeface="Wingdings" panose="05000000000000000000" pitchFamily="2" charset="2"/>
              <a:buChar char="Ø"/>
            </a:pPr>
            <a:r>
              <a:rPr lang="en-US" sz="1400" b="1" dirty="0" smtClean="0"/>
              <a:t>Learn operational, compliance, and training strategies that have proven results</a:t>
            </a:r>
          </a:p>
          <a:p>
            <a:pPr marL="285750" indent="-285750" algn="just">
              <a:buFont typeface="Wingdings" panose="05000000000000000000" pitchFamily="2" charset="2"/>
              <a:buChar char="Ø"/>
            </a:pPr>
            <a:r>
              <a:rPr lang="en-US" sz="1400" b="1" dirty="0" smtClean="0"/>
              <a:t>Understand how to efficiently and effectively manage YOUR resources</a:t>
            </a:r>
          </a:p>
          <a:p>
            <a:pPr marL="285750" indent="-285750" algn="just">
              <a:buFont typeface="Wingdings" panose="05000000000000000000" pitchFamily="2" charset="2"/>
              <a:buChar char="Ø"/>
            </a:pPr>
            <a:r>
              <a:rPr lang="en-US" sz="1400" b="1" dirty="0" smtClean="0"/>
              <a:t>Apply state of the art technology solutions</a:t>
            </a:r>
            <a:endParaRPr lang="en-US" sz="14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553" y="7798336"/>
            <a:ext cx="3324482" cy="166916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38896">
            <a:off x="4813987" y="7762933"/>
            <a:ext cx="2225556" cy="1669167"/>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100913" y="2112772"/>
            <a:ext cx="5765113" cy="584775"/>
          </a:xfrm>
          <a:prstGeom prst="rect">
            <a:avLst/>
          </a:prstGeom>
          <a:noFill/>
        </p:spPr>
        <p:txBody>
          <a:bodyPr wrap="square" rtlCol="0">
            <a:spAutoFit/>
          </a:bodyPr>
          <a:lstStyle/>
          <a:p>
            <a:pPr algn="ctr"/>
            <a:r>
              <a:rPr lang="en-US" sz="1600" b="1" dirty="0"/>
              <a:t>THE DEBT COLLECTION </a:t>
            </a:r>
            <a:r>
              <a:rPr lang="en-US" sz="1600" b="1" dirty="0" smtClean="0"/>
              <a:t>FORUM  </a:t>
            </a:r>
          </a:p>
          <a:p>
            <a:pPr algn="ctr"/>
            <a:r>
              <a:rPr lang="en-US" sz="1600" b="1" dirty="0" smtClean="0"/>
              <a:t>A </a:t>
            </a:r>
            <a:r>
              <a:rPr lang="en-US" sz="1600" b="1" dirty="0"/>
              <a:t>FORUM FOR DEBT COLLECTORS…BY DEBT COLLECTORS.</a:t>
            </a:r>
          </a:p>
        </p:txBody>
      </p:sp>
    </p:spTree>
    <p:extLst>
      <p:ext uri="{BB962C8B-B14F-4D97-AF65-F5344CB8AC3E}">
        <p14:creationId xmlns:p14="http://schemas.microsoft.com/office/powerpoint/2010/main" val="366780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11" name="Picture 10"/>
          <p:cNvPicPr>
            <a:picLocks noChangeAspect="1"/>
          </p:cNvPicPr>
          <p:nvPr/>
        </p:nvPicPr>
        <p:blipFill>
          <a:blip r:embed="rId3"/>
          <a:stretch>
            <a:fillRect/>
          </a:stretch>
        </p:blipFill>
        <p:spPr>
          <a:xfrm>
            <a:off x="248920" y="2395528"/>
            <a:ext cx="7274560" cy="2457402"/>
          </a:xfrm>
          <a:prstGeom prst="rect">
            <a:avLst/>
          </a:prstGeom>
        </p:spPr>
      </p:pic>
      <p:pic>
        <p:nvPicPr>
          <p:cNvPr id="12" name="Picture 11"/>
          <p:cNvPicPr>
            <a:picLocks noChangeAspect="1"/>
          </p:cNvPicPr>
          <p:nvPr/>
        </p:nvPicPr>
        <p:blipFill>
          <a:blip r:embed="rId4"/>
          <a:stretch>
            <a:fillRect/>
          </a:stretch>
        </p:blipFill>
        <p:spPr>
          <a:xfrm>
            <a:off x="288766" y="4852930"/>
            <a:ext cx="7194868" cy="4087073"/>
          </a:xfrm>
          <a:prstGeom prst="rect">
            <a:avLst/>
          </a:prstGeom>
        </p:spPr>
      </p:pic>
      <p:sp>
        <p:nvSpPr>
          <p:cNvPr id="34" name="TextBox 33"/>
          <p:cNvSpPr txBox="1"/>
          <p:nvPr/>
        </p:nvSpPr>
        <p:spPr>
          <a:xfrm>
            <a:off x="88900" y="2026196"/>
            <a:ext cx="1345513" cy="369332"/>
          </a:xfrm>
          <a:prstGeom prst="rect">
            <a:avLst/>
          </a:prstGeom>
          <a:noFill/>
        </p:spPr>
        <p:txBody>
          <a:bodyPr wrap="square" rtlCol="0">
            <a:spAutoFit/>
          </a:bodyPr>
          <a:lstStyle/>
          <a:p>
            <a:pPr algn="ctr"/>
            <a:r>
              <a:rPr lang="en-US" b="1" dirty="0" smtClean="0"/>
              <a:t>AGENDA</a:t>
            </a:r>
            <a:endParaRPr lang="en-US" b="1" dirty="0"/>
          </a:p>
        </p:txBody>
      </p:sp>
    </p:spTree>
    <p:extLst>
      <p:ext uri="{BB962C8B-B14F-4D97-AF65-F5344CB8AC3E}">
        <p14:creationId xmlns:p14="http://schemas.microsoft.com/office/powerpoint/2010/main" val="3180792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3" name="Picture 2"/>
          <p:cNvPicPr>
            <a:picLocks noChangeAspect="1"/>
          </p:cNvPicPr>
          <p:nvPr/>
        </p:nvPicPr>
        <p:blipFill>
          <a:blip r:embed="rId3"/>
          <a:stretch>
            <a:fillRect/>
          </a:stretch>
        </p:blipFill>
        <p:spPr>
          <a:xfrm>
            <a:off x="310506" y="2764860"/>
            <a:ext cx="7219879" cy="3219495"/>
          </a:xfrm>
          <a:prstGeom prst="rect">
            <a:avLst/>
          </a:prstGeom>
        </p:spPr>
      </p:pic>
      <p:pic>
        <p:nvPicPr>
          <p:cNvPr id="5" name="Picture 4"/>
          <p:cNvPicPr>
            <a:picLocks noChangeAspect="1"/>
          </p:cNvPicPr>
          <p:nvPr/>
        </p:nvPicPr>
        <p:blipFill>
          <a:blip r:embed="rId4"/>
          <a:stretch>
            <a:fillRect/>
          </a:stretch>
        </p:blipFill>
        <p:spPr>
          <a:xfrm>
            <a:off x="255984" y="2417632"/>
            <a:ext cx="7260431" cy="269208"/>
          </a:xfrm>
          <a:prstGeom prst="rect">
            <a:avLst/>
          </a:prstGeom>
        </p:spPr>
      </p:pic>
      <p:sp>
        <p:nvSpPr>
          <p:cNvPr id="8" name="TextBox 7"/>
          <p:cNvSpPr txBox="1"/>
          <p:nvPr/>
        </p:nvSpPr>
        <p:spPr>
          <a:xfrm>
            <a:off x="88900" y="2026196"/>
            <a:ext cx="1752600" cy="369332"/>
          </a:xfrm>
          <a:prstGeom prst="rect">
            <a:avLst/>
          </a:prstGeom>
          <a:noFill/>
        </p:spPr>
        <p:txBody>
          <a:bodyPr wrap="square" rtlCol="0">
            <a:spAutoFit/>
          </a:bodyPr>
          <a:lstStyle/>
          <a:p>
            <a:pPr algn="ctr"/>
            <a:r>
              <a:rPr lang="en-US" b="1" dirty="0" smtClean="0"/>
              <a:t>AGENDA </a:t>
            </a:r>
            <a:r>
              <a:rPr lang="en-US" sz="1400" i="1" dirty="0" smtClean="0"/>
              <a:t>cont.</a:t>
            </a:r>
            <a:endParaRPr lang="en-US" sz="1400" i="1" dirty="0"/>
          </a:p>
        </p:txBody>
      </p:sp>
      <p:pic>
        <p:nvPicPr>
          <p:cNvPr id="2050" name="Picture 2" descr="https://custom.cvent.com/8CF3A9D272364B879440D8722452A2F8/pix/02b2f71cb3aa4e71883fe564c3ee773f.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867" y="8059064"/>
            <a:ext cx="4732432" cy="11831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255984" y="6062375"/>
            <a:ext cx="7105891" cy="1543361"/>
          </a:xfrm>
          <a:prstGeom prst="rect">
            <a:avLst/>
          </a:prstGeom>
        </p:spPr>
      </p:pic>
    </p:spTree>
    <p:extLst>
      <p:ext uri="{BB962C8B-B14F-4D97-AF65-F5344CB8AC3E}">
        <p14:creationId xmlns:p14="http://schemas.microsoft.com/office/powerpoint/2010/main" val="325646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1034" name="Picture 10" descr="http://www.ameristar.com/images/SC/Hotel-2-Deluxe_Suite,_1_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60" y="4952868"/>
            <a:ext cx="2762250" cy="17716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3760" y="3016406"/>
            <a:ext cx="2464481" cy="1200329"/>
          </a:xfrm>
          <a:prstGeom prst="rect">
            <a:avLst/>
          </a:prstGeom>
          <a:noFill/>
        </p:spPr>
        <p:txBody>
          <a:bodyPr wrap="square" rtlCol="0">
            <a:spAutoFit/>
          </a:bodyPr>
          <a:lstStyle/>
          <a:p>
            <a:r>
              <a:rPr lang="en-US" b="1" i="1" dirty="0" smtClean="0"/>
              <a:t>Ameristar St. Charles</a:t>
            </a:r>
          </a:p>
          <a:p>
            <a:r>
              <a:rPr lang="en-US" dirty="0" smtClean="0"/>
              <a:t>1 Ameristar Blvd</a:t>
            </a:r>
          </a:p>
          <a:p>
            <a:r>
              <a:rPr lang="en-US" dirty="0" smtClean="0"/>
              <a:t>St. Charles, MO 63301</a:t>
            </a:r>
          </a:p>
          <a:p>
            <a:r>
              <a:rPr lang="en-US" dirty="0" smtClean="0"/>
              <a:t>(636) 949-7777</a:t>
            </a:r>
          </a:p>
        </p:txBody>
      </p:sp>
      <p:pic>
        <p:nvPicPr>
          <p:cNvPr id="1028" name="Picture 4" descr="https://www.pnkinc.com/assets/Uploads/StCharles550x1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578" y="2885304"/>
            <a:ext cx="4987245" cy="15505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destination360.com/north-america/us/missouri/images/s/ameristar-casin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7191" y="6161365"/>
            <a:ext cx="2724470" cy="19524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cdn.tripadvisor.com/media/photo-s/03/57/6d/6f/ameristar-casino-st-charl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460" y="7758484"/>
            <a:ext cx="2559640" cy="18667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08892" y="2211576"/>
            <a:ext cx="5354615" cy="584775"/>
          </a:xfrm>
          <a:prstGeom prst="rect">
            <a:avLst/>
          </a:prstGeom>
          <a:noFill/>
        </p:spPr>
        <p:txBody>
          <a:bodyPr wrap="square" rtlCol="0">
            <a:spAutoFit/>
          </a:bodyPr>
          <a:lstStyle/>
          <a:p>
            <a:pPr algn="ctr"/>
            <a:r>
              <a:rPr lang="en-US" sz="3200" b="1" dirty="0" smtClean="0"/>
              <a:t>EVENT LOCATION</a:t>
            </a:r>
          </a:p>
        </p:txBody>
      </p:sp>
      <p:sp>
        <p:nvSpPr>
          <p:cNvPr id="10" name="TextBox 9"/>
          <p:cNvSpPr txBox="1"/>
          <p:nvPr/>
        </p:nvSpPr>
        <p:spPr>
          <a:xfrm>
            <a:off x="4331238" y="5138873"/>
            <a:ext cx="3181585" cy="4216539"/>
          </a:xfrm>
          <a:prstGeom prst="rect">
            <a:avLst/>
          </a:prstGeom>
          <a:noFill/>
        </p:spPr>
        <p:txBody>
          <a:bodyPr wrap="square" rtlCol="0">
            <a:spAutoFit/>
          </a:bodyPr>
          <a:lstStyle/>
          <a:p>
            <a:pPr algn="ctr"/>
            <a:r>
              <a:rPr lang="en-US" sz="1600" b="1" u="sng" dirty="0" smtClean="0"/>
              <a:t>Special Room Rate: $139 per night</a:t>
            </a:r>
          </a:p>
          <a:p>
            <a:pPr algn="just"/>
            <a:endParaRPr lang="en-US" sz="1400" b="1" dirty="0"/>
          </a:p>
          <a:p>
            <a:pPr algn="just"/>
            <a:r>
              <a:rPr lang="en-US" sz="1400" dirty="0" smtClean="0"/>
              <a:t>To make reservations attendees can go online and enter the </a:t>
            </a:r>
            <a:r>
              <a:rPr lang="en-US" sz="1400" dirty="0"/>
              <a:t>Special Offer Code DOGC16A </a:t>
            </a:r>
            <a:r>
              <a:rPr lang="en-US" sz="1400" dirty="0" smtClean="0"/>
              <a:t>when </a:t>
            </a:r>
            <a:r>
              <a:rPr lang="en-US" sz="1400" dirty="0"/>
              <a:t>prompted on the Hotel Reservations Page </a:t>
            </a:r>
            <a:r>
              <a:rPr lang="en-US" sz="1400" dirty="0" smtClean="0"/>
              <a:t>by </a:t>
            </a:r>
            <a:r>
              <a:rPr lang="en-US" sz="1400" dirty="0"/>
              <a:t>following this link: </a:t>
            </a:r>
            <a:r>
              <a:rPr lang="en-US" sz="1400" dirty="0">
                <a:hlinkClick r:id="rId7"/>
              </a:rPr>
              <a:t>http://</a:t>
            </a:r>
            <a:r>
              <a:rPr lang="en-US" sz="1400" dirty="0" smtClean="0">
                <a:hlinkClick r:id="rId7"/>
              </a:rPr>
              <a:t>www.ameristar.com/Hotel_Reservations.aspx</a:t>
            </a:r>
            <a:r>
              <a:rPr lang="en-US" sz="1400" dirty="0" smtClean="0"/>
              <a:t>   </a:t>
            </a:r>
            <a:endParaRPr lang="en-US" sz="1400" dirty="0"/>
          </a:p>
          <a:p>
            <a:pPr algn="just"/>
            <a:endParaRPr lang="en-US" sz="1400" dirty="0"/>
          </a:p>
          <a:p>
            <a:pPr algn="just"/>
            <a:r>
              <a:rPr lang="en-US" sz="1400" dirty="0" smtClean="0"/>
              <a:t>Or call the hotel reservations department at (636) 940-4301 to make their reservations.  To receive the DCF group rates, </a:t>
            </a:r>
            <a:r>
              <a:rPr lang="en-US" sz="1400" b="1" dirty="0" smtClean="0"/>
              <a:t>the attendees should identify the group as Debt Collection Forum.</a:t>
            </a:r>
            <a:r>
              <a:rPr lang="en-US" sz="1400" dirty="0" smtClean="0"/>
              <a:t>  </a:t>
            </a:r>
          </a:p>
          <a:p>
            <a:pPr algn="just"/>
            <a:endParaRPr lang="en-US" sz="1400" dirty="0"/>
          </a:p>
          <a:p>
            <a:pPr algn="just"/>
            <a:r>
              <a:rPr lang="en-US" sz="1400" dirty="0" smtClean="0"/>
              <a:t>To qualify for the special room rate all reservations must be made by  Friday March 4, 2016 or when the room block is sold out.</a:t>
            </a:r>
          </a:p>
        </p:txBody>
      </p:sp>
    </p:spTree>
    <p:extLst>
      <p:ext uri="{BB962C8B-B14F-4D97-AF65-F5344CB8AC3E}">
        <p14:creationId xmlns:p14="http://schemas.microsoft.com/office/powerpoint/2010/main" val="2985399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344</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Black</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Jarman</dc:creator>
  <cp:lastModifiedBy>Nick Jarman</cp:lastModifiedBy>
  <cp:revision>115</cp:revision>
  <dcterms:created xsi:type="dcterms:W3CDTF">2015-11-04T01:33:29Z</dcterms:created>
  <dcterms:modified xsi:type="dcterms:W3CDTF">2015-12-03T14:32:54Z</dcterms:modified>
</cp:coreProperties>
</file>