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136" r:id="rId1"/>
    <p:sldMasterId id="2147484173" r:id="rId2"/>
    <p:sldMasterId id="2147484268" r:id="rId3"/>
  </p:sldMasterIdLst>
  <p:notesMasterIdLst>
    <p:notesMasterId r:id="rId27"/>
  </p:notesMasterIdLst>
  <p:handoutMasterIdLst>
    <p:handoutMasterId r:id="rId28"/>
  </p:handoutMasterIdLst>
  <p:sldIdLst>
    <p:sldId id="1008" r:id="rId4"/>
    <p:sldId id="988" r:id="rId5"/>
    <p:sldId id="989" r:id="rId6"/>
    <p:sldId id="1017" r:id="rId7"/>
    <p:sldId id="1018" r:id="rId8"/>
    <p:sldId id="1010" r:id="rId9"/>
    <p:sldId id="992" r:id="rId10"/>
    <p:sldId id="993" r:id="rId11"/>
    <p:sldId id="994" r:id="rId12"/>
    <p:sldId id="1015" r:id="rId13"/>
    <p:sldId id="998" r:id="rId14"/>
    <p:sldId id="1020" r:id="rId15"/>
    <p:sldId id="1016" r:id="rId16"/>
    <p:sldId id="1002" r:id="rId17"/>
    <p:sldId id="1000" r:id="rId18"/>
    <p:sldId id="1012" r:id="rId19"/>
    <p:sldId id="1013" r:id="rId20"/>
    <p:sldId id="1004" r:id="rId21"/>
    <p:sldId id="1019" r:id="rId22"/>
    <p:sldId id="1005" r:id="rId23"/>
    <p:sldId id="1014" r:id="rId24"/>
    <p:sldId id="987" r:id="rId25"/>
    <p:sldId id="1007" r:id="rId26"/>
  </p:sldIdLst>
  <p:sldSz cx="10801350" cy="6840538"/>
  <p:notesSz cx="6710363" cy="9842500"/>
  <p:custShowLst>
    <p:custShow name="中文版" id="0">
      <p:sldLst>
        <p:sld r:id="rId7"/>
        <p:sld r:id="rId26"/>
      </p:sldLst>
    </p:custShow>
    <p:custShow name="English view" id="1">
      <p:sldLst>
        <p:sld r:id="rId4"/>
        <p:sld r:id="rId5"/>
        <p:sld r:id="rId6"/>
        <p:sld r:id="rId9"/>
        <p:sld r:id="rId10"/>
        <p:sld r:id="rId11"/>
        <p:sld r:id="rId12"/>
        <p:sld r:id="rId14"/>
        <p:sld r:id="rId17"/>
        <p:sld r:id="rId18"/>
        <p:sld r:id="rId19"/>
        <p:sld r:id="rId20"/>
        <p:sld r:id="rId21"/>
        <p:sld r:id="rId23"/>
        <p:sld r:id="rId24"/>
        <p:sld r:id="rId25"/>
        <p:sld r:id="rId26"/>
      </p:sldLst>
    </p:custShow>
  </p:custShowLst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黑体" charset="0"/>
        <a:cs typeface="黑体" charset="0"/>
      </a:defRPr>
    </a:lvl1pPr>
    <a:lvl2pPr marL="509588" indent="-125413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黑体" charset="0"/>
        <a:cs typeface="黑体" charset="0"/>
      </a:defRPr>
    </a:lvl2pPr>
    <a:lvl3pPr marL="1022350" indent="-2540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黑体" charset="0"/>
        <a:cs typeface="黑体" charset="0"/>
      </a:defRPr>
    </a:lvl3pPr>
    <a:lvl4pPr marL="1533525" indent="-382588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黑体" charset="0"/>
        <a:cs typeface="黑体" charset="0"/>
      </a:defRPr>
    </a:lvl4pPr>
    <a:lvl5pPr marL="2046288" indent="-509588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黑体" charset="0"/>
        <a:cs typeface="黑体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Arial" charset="0"/>
        <a:ea typeface="黑体" charset="0"/>
        <a:cs typeface="黑体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Arial" charset="0"/>
        <a:ea typeface="黑体" charset="0"/>
        <a:cs typeface="黑体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Arial" charset="0"/>
        <a:ea typeface="黑体" charset="0"/>
        <a:cs typeface="黑体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Arial" charset="0"/>
        <a:ea typeface="黑体" charset="0"/>
        <a:cs typeface="黑体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BCD3EE"/>
    <a:srgbClr val="0066CC"/>
    <a:srgbClr val="0066FF"/>
    <a:srgbClr val="FF9900"/>
    <a:srgbClr val="3366FF"/>
    <a:srgbClr val="0000FF"/>
    <a:srgbClr val="0033CC"/>
    <a:srgbClr val="0000CC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13" autoAdjust="0"/>
    <p:restoredTop sz="94608" autoAdjust="0"/>
  </p:normalViewPr>
  <p:slideViewPr>
    <p:cSldViewPr snapToGrid="0">
      <p:cViewPr>
        <p:scale>
          <a:sx n="70" d="100"/>
          <a:sy n="70" d="100"/>
        </p:scale>
        <p:origin x="-1032" y="-30"/>
      </p:cViewPr>
      <p:guideLst>
        <p:guide orient="horz" pos="4033"/>
        <p:guide orient="horz" pos="573"/>
        <p:guide pos="6733"/>
        <p:guide pos="370"/>
        <p:guide pos="3402"/>
        <p:guide pos="64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453" y="2198"/>
      </p:cViewPr>
      <p:guideLst>
        <p:guide orient="horz" pos="3100"/>
        <p:guide pos="2114"/>
        <p:guide pos="42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83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86" tIns="46843" rIns="93686" bIns="46843" numCol="1" anchor="t" anchorCtr="0" compatLnSpc="1">
            <a:prstTxWarp prst="textNoShape">
              <a:avLst/>
            </a:prstTxWarp>
          </a:bodyPr>
          <a:lstStyle>
            <a:lvl1pPr defTabSz="936625" eaLnBrk="0" hangingPunct="0">
              <a:defRPr sz="1300" b="0"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5805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0475" y="0"/>
            <a:ext cx="29083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86" tIns="46843" rIns="93686" bIns="46843" numCol="1" anchor="t" anchorCtr="0" compatLnSpc="1">
            <a:prstTxWarp prst="textNoShape">
              <a:avLst/>
            </a:prstTxWarp>
          </a:bodyPr>
          <a:lstStyle>
            <a:lvl1pPr algn="r" defTabSz="936625" eaLnBrk="0" hangingPunct="0">
              <a:defRPr sz="1300" b="0">
                <a:ea typeface="宋体" charset="0"/>
                <a:cs typeface="宋体" charset="0"/>
              </a:defRPr>
            </a:lvl1pPr>
          </a:lstStyle>
          <a:p>
            <a:fld id="{84D3814B-F1BC-E04B-926A-1676F545E032}" type="datetime1">
              <a:rPr lang="zh-CN" altLang="en-US"/>
              <a:pPr/>
              <a:t>2015/9/16</a:t>
            </a:fld>
            <a:endParaRPr lang="en-US" altLang="zh-CN"/>
          </a:p>
        </p:txBody>
      </p:sp>
      <p:sp>
        <p:nvSpPr>
          <p:cNvPr id="25805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48788"/>
            <a:ext cx="29083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86" tIns="46843" rIns="93686" bIns="46843" numCol="1" anchor="b" anchorCtr="0" compatLnSpc="1">
            <a:prstTxWarp prst="textNoShape">
              <a:avLst/>
            </a:prstTxWarp>
          </a:bodyPr>
          <a:lstStyle>
            <a:lvl1pPr defTabSz="936625" eaLnBrk="0" hangingPunct="0">
              <a:defRPr sz="1300" b="0"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5805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0475" y="9348788"/>
            <a:ext cx="29083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86" tIns="46843" rIns="93686" bIns="46843" numCol="1" anchor="b" anchorCtr="0" compatLnSpc="1">
            <a:prstTxWarp prst="textNoShape">
              <a:avLst/>
            </a:prstTxWarp>
          </a:bodyPr>
          <a:lstStyle>
            <a:lvl1pPr algn="r" defTabSz="936625" eaLnBrk="0" hangingPunct="0">
              <a:defRPr sz="1300" b="0">
                <a:ea typeface="宋体" charset="0"/>
                <a:cs typeface="宋体" charset="0"/>
              </a:defRPr>
            </a:lvl1pPr>
          </a:lstStyle>
          <a:p>
            <a:fld id="{B1EABE5B-C183-E34E-B5DD-CD118301D43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031760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83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86" tIns="46843" rIns="93686" bIns="46843" numCol="1" anchor="t" anchorCtr="0" compatLnSpc="1">
            <a:prstTxWarp prst="textNoShape">
              <a:avLst/>
            </a:prstTxWarp>
          </a:bodyPr>
          <a:lstStyle>
            <a:lvl1pPr defTabSz="936625" eaLnBrk="0" hangingPunct="0">
              <a:defRPr sz="1300" b="0"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0475" y="0"/>
            <a:ext cx="29083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86" tIns="46843" rIns="93686" bIns="46843" numCol="1" anchor="t" anchorCtr="0" compatLnSpc="1">
            <a:prstTxWarp prst="textNoShape">
              <a:avLst/>
            </a:prstTxWarp>
          </a:bodyPr>
          <a:lstStyle>
            <a:lvl1pPr algn="r" defTabSz="936625" eaLnBrk="0" hangingPunct="0">
              <a:defRPr sz="1300" b="0">
                <a:ea typeface="宋体" charset="0"/>
                <a:cs typeface="宋体" charset="0"/>
              </a:defRPr>
            </a:lvl1pPr>
          </a:lstStyle>
          <a:p>
            <a:fld id="{36E22B40-F4A5-964C-AC2F-AC6ACC2740F2}" type="datetime1">
              <a:rPr lang="zh-CN" altLang="en-US"/>
              <a:pPr/>
              <a:t>2015/9/16</a:t>
            </a:fld>
            <a:endParaRPr lang="en-US" altLang="zh-CN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41325" y="736600"/>
            <a:ext cx="5827713" cy="3692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76775"/>
            <a:ext cx="5367337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86" tIns="46843" rIns="93686" bIns="468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48788"/>
            <a:ext cx="29083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86" tIns="46843" rIns="93686" bIns="46843" numCol="1" anchor="b" anchorCtr="0" compatLnSpc="1">
            <a:prstTxWarp prst="textNoShape">
              <a:avLst/>
            </a:prstTxWarp>
          </a:bodyPr>
          <a:lstStyle>
            <a:lvl1pPr defTabSz="936625" eaLnBrk="0" hangingPunct="0">
              <a:defRPr sz="1300" b="0"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0475" y="9348788"/>
            <a:ext cx="29083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86" tIns="46843" rIns="93686" bIns="46843" numCol="1" anchor="b" anchorCtr="0" compatLnSpc="1">
            <a:prstTxWarp prst="textNoShape">
              <a:avLst/>
            </a:prstTxWarp>
          </a:bodyPr>
          <a:lstStyle>
            <a:lvl1pPr algn="r" defTabSz="936625" eaLnBrk="0" hangingPunct="0">
              <a:defRPr sz="1300" b="0">
                <a:ea typeface="宋体" charset="0"/>
                <a:cs typeface="宋体" charset="0"/>
              </a:defRPr>
            </a:lvl1pPr>
          </a:lstStyle>
          <a:p>
            <a:fld id="{60243C5D-F0D8-9A49-8F75-1B43B5E983D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30306180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lnSpc>
        <a:spcPct val="110000"/>
      </a:lnSpc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宋体" pitchFamily="2" charset="-122"/>
        <a:cs typeface="宋体" charset="0"/>
      </a:defRPr>
    </a:lvl1pPr>
    <a:lvl2pPr marL="509588" algn="l" rtl="0" eaLnBrk="0" fontAlgn="base" hangingPunct="0">
      <a:lnSpc>
        <a:spcPct val="110000"/>
      </a:lnSpc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1022350" algn="l" rtl="0" eaLnBrk="0" fontAlgn="base" hangingPunct="0">
      <a:lnSpc>
        <a:spcPct val="110000"/>
      </a:lnSpc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533525" algn="l" rtl="0" eaLnBrk="0" fontAlgn="base" hangingPunct="0">
      <a:lnSpc>
        <a:spcPct val="110000"/>
      </a:lnSpc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2046288" algn="l" rtl="0" eaLnBrk="0" fontAlgn="base" hangingPunct="0">
      <a:lnSpc>
        <a:spcPct val="110000"/>
      </a:lnSpc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560177" algn="l" defTabSz="10240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72212" algn="l" defTabSz="10240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84247" algn="l" defTabSz="10240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96283" algn="l" defTabSz="10240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fld id="{F54B2E4B-266A-1543-93FA-BCEC8DF1E2DA}" type="datetime1">
              <a:rPr lang="zh-CN" altLang="en-US" b="0">
                <a:ea typeface="宋体" charset="0"/>
                <a:cs typeface="宋体" charset="0"/>
              </a:rPr>
              <a:pPr/>
              <a:t>2015/9/16</a:t>
            </a:fld>
            <a:endParaRPr lang="en-US" altLang="zh-CN" b="0">
              <a:ea typeface="宋体" charset="0"/>
              <a:cs typeface="宋体" charset="0"/>
            </a:endParaRPr>
          </a:p>
        </p:txBody>
      </p:sp>
      <p:sp>
        <p:nvSpPr>
          <p:cNvPr id="409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fld id="{F12CED8B-81B7-A849-A1B3-D11F1944EA4A}" type="slidenum">
              <a:rPr lang="zh-CN" altLang="en-US" b="0">
                <a:ea typeface="宋体" charset="0"/>
                <a:cs typeface="宋体" charset="0"/>
              </a:rPr>
              <a:pPr/>
              <a:t>1</a:t>
            </a:fld>
            <a:endParaRPr lang="en-US" altLang="zh-CN" b="0">
              <a:ea typeface="宋体" charset="0"/>
              <a:cs typeface="宋体" charset="0"/>
            </a:endParaRPr>
          </a:p>
        </p:txBody>
      </p:sp>
      <p:sp>
        <p:nvSpPr>
          <p:cNvPr id="40964" name="Rectangle 3"/>
          <p:cNvSpPr txBox="1">
            <a:spLocks noGrp="1" noChangeArrowheads="1"/>
          </p:cNvSpPr>
          <p:nvPr/>
        </p:nvSpPr>
        <p:spPr bwMode="auto">
          <a:xfrm>
            <a:off x="3800475" y="0"/>
            <a:ext cx="29083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86" tIns="46843" rIns="93686" bIns="46843"/>
          <a:lstStyle>
            <a:lvl1pPr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r"/>
            <a:fld id="{5BB18C48-B80B-ED46-A552-C36C732A41D8}" type="datetime1">
              <a:rPr lang="en-US" altLang="zh-CN" sz="1300" b="0">
                <a:ea typeface="宋体" charset="0"/>
                <a:cs typeface="宋体" charset="0"/>
              </a:rPr>
              <a:pPr algn="r"/>
              <a:t>9/16/2015</a:t>
            </a:fld>
            <a:endParaRPr lang="en-US" altLang="zh-CN" sz="1300" b="0">
              <a:ea typeface="宋体" charset="0"/>
              <a:cs typeface="宋体" charset="0"/>
            </a:endParaRPr>
          </a:p>
        </p:txBody>
      </p:sp>
      <p:sp>
        <p:nvSpPr>
          <p:cNvPr id="40965" name="Rectangle 7"/>
          <p:cNvSpPr txBox="1">
            <a:spLocks noGrp="1" noChangeArrowheads="1"/>
          </p:cNvSpPr>
          <p:nvPr/>
        </p:nvSpPr>
        <p:spPr bwMode="auto">
          <a:xfrm>
            <a:off x="3800475" y="9348788"/>
            <a:ext cx="29083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86" tIns="46843" rIns="93686" bIns="46843" anchor="b"/>
          <a:lstStyle>
            <a:lvl1pPr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r"/>
            <a:fld id="{42C04DAC-D0A7-A346-843A-97AE5587759B}" type="slidenum">
              <a:rPr lang="en-US" altLang="zh-CN" sz="1300" b="0">
                <a:ea typeface="宋体" charset="0"/>
                <a:cs typeface="宋体" charset="0"/>
              </a:rPr>
              <a:pPr algn="r"/>
              <a:t>1</a:t>
            </a:fld>
            <a:endParaRPr lang="en-US" altLang="zh-CN" sz="1300" b="0">
              <a:ea typeface="宋体" charset="0"/>
              <a:cs typeface="宋体" charset="0"/>
            </a:endParaRPr>
          </a:p>
        </p:txBody>
      </p:sp>
      <p:sp>
        <p:nvSpPr>
          <p:cNvPr id="409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2913" y="738188"/>
            <a:ext cx="5826125" cy="3690937"/>
          </a:xfrm>
          <a:ln/>
        </p:spPr>
      </p:sp>
      <p:sp>
        <p:nvSpPr>
          <p:cNvPr id="409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513" y="4675188"/>
            <a:ext cx="5367337" cy="4429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zh-CN">
              <a:latin typeface="Calibri" charset="0"/>
              <a:ea typeface="宋体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zh-CN" altLang="en-US">
              <a:latin typeface="Calibri" charset="0"/>
              <a:ea typeface="宋体" charset="0"/>
            </a:endParaRPr>
          </a:p>
        </p:txBody>
      </p:sp>
      <p:sp>
        <p:nvSpPr>
          <p:cNvPr id="41988" name="日期占位符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fld id="{9E69AC41-2853-914A-996B-A97DC97E09FF}" type="datetime1">
              <a:rPr lang="zh-CN" altLang="en-US" b="0">
                <a:ea typeface="宋体" charset="0"/>
                <a:cs typeface="宋体" charset="0"/>
              </a:rPr>
              <a:pPr/>
              <a:t>2015/9/16</a:t>
            </a:fld>
            <a:endParaRPr lang="en-US" altLang="zh-CN" b="0">
              <a:ea typeface="宋体" charset="0"/>
              <a:cs typeface="宋体" charset="0"/>
            </a:endParaRPr>
          </a:p>
        </p:txBody>
      </p:sp>
      <p:sp>
        <p:nvSpPr>
          <p:cNvPr id="41989" name="灯片编号占位符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fld id="{D31F2132-9278-C142-B3D2-145812429D82}" type="slidenum">
              <a:rPr lang="zh-CN" altLang="en-US" b="0">
                <a:ea typeface="宋体" charset="0"/>
                <a:cs typeface="宋体" charset="0"/>
              </a:rPr>
              <a:pPr/>
              <a:t>6</a:t>
            </a:fld>
            <a:endParaRPr lang="en-US" altLang="zh-CN" b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fld id="{B8FEF34F-8D29-6B48-BFBF-0F468B50E81D}" type="datetime1">
              <a:rPr lang="zh-CN" altLang="en-US" b="0">
                <a:ea typeface="宋体" charset="0"/>
                <a:cs typeface="宋体" charset="0"/>
              </a:rPr>
              <a:pPr/>
              <a:t>2015/9/16</a:t>
            </a:fld>
            <a:endParaRPr lang="en-US" altLang="zh-CN" b="0">
              <a:ea typeface="宋体" charset="0"/>
              <a:cs typeface="宋体" charset="0"/>
            </a:endParaRPr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fld id="{1F344873-3E6A-3940-9175-268B5CE20785}" type="slidenum">
              <a:rPr lang="zh-CN" altLang="en-US" b="0">
                <a:ea typeface="宋体" charset="0"/>
                <a:cs typeface="宋体" charset="0"/>
              </a:rPr>
              <a:pPr/>
              <a:t>8</a:t>
            </a:fld>
            <a:endParaRPr lang="en-US" altLang="zh-CN" b="0">
              <a:ea typeface="宋体" charset="0"/>
              <a:cs typeface="宋体" charset="0"/>
            </a:endParaRPr>
          </a:p>
        </p:txBody>
      </p:sp>
      <p:sp>
        <p:nvSpPr>
          <p:cNvPr id="43012" name="Rectangle 3"/>
          <p:cNvSpPr txBox="1">
            <a:spLocks noGrp="1" noChangeArrowheads="1"/>
          </p:cNvSpPr>
          <p:nvPr/>
        </p:nvSpPr>
        <p:spPr bwMode="auto">
          <a:xfrm>
            <a:off x="3800475" y="0"/>
            <a:ext cx="29083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86" tIns="46843" rIns="93686" bIns="46843"/>
          <a:lstStyle>
            <a:lvl1pPr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r"/>
            <a:fld id="{F3A9FA3E-C299-224B-A16A-D32242FB2FD8}" type="datetime1">
              <a:rPr lang="en-US" altLang="zh-CN" sz="1300" b="0">
                <a:ea typeface="宋体" charset="0"/>
                <a:cs typeface="宋体" charset="0"/>
              </a:rPr>
              <a:pPr algn="r"/>
              <a:t>9/16/2015</a:t>
            </a:fld>
            <a:endParaRPr lang="en-US" altLang="zh-CN" sz="1300" b="0">
              <a:ea typeface="宋体" charset="0"/>
              <a:cs typeface="宋体" charset="0"/>
            </a:endParaRPr>
          </a:p>
        </p:txBody>
      </p:sp>
      <p:sp>
        <p:nvSpPr>
          <p:cNvPr id="43013" name="Rectangle 7"/>
          <p:cNvSpPr txBox="1">
            <a:spLocks noGrp="1" noChangeArrowheads="1"/>
          </p:cNvSpPr>
          <p:nvPr/>
        </p:nvSpPr>
        <p:spPr bwMode="auto">
          <a:xfrm>
            <a:off x="3800475" y="9348788"/>
            <a:ext cx="29083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86" tIns="46843" rIns="93686" bIns="46843" anchor="b"/>
          <a:lstStyle>
            <a:lvl1pPr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r"/>
            <a:fld id="{56E4B293-D97C-014F-B6D7-0F928B5235E9}" type="slidenum">
              <a:rPr lang="en-US" altLang="zh-CN" sz="1300" b="0">
                <a:ea typeface="宋体" charset="0"/>
                <a:cs typeface="宋体" charset="0"/>
              </a:rPr>
              <a:pPr algn="r"/>
              <a:t>8</a:t>
            </a:fld>
            <a:endParaRPr lang="en-US" altLang="zh-CN" sz="1300" b="0">
              <a:ea typeface="宋体" charset="0"/>
              <a:cs typeface="宋体" charset="0"/>
            </a:endParaRPr>
          </a:p>
        </p:txBody>
      </p:sp>
      <p:sp>
        <p:nvSpPr>
          <p:cNvPr id="430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CN">
              <a:latin typeface="Calibri" charset="0"/>
              <a:ea typeface="宋体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fld id="{2EE45995-B646-294B-873C-573800CA14A8}" type="datetime1">
              <a:rPr lang="zh-CN" altLang="en-US" b="0">
                <a:ea typeface="宋体" charset="0"/>
                <a:cs typeface="宋体" charset="0"/>
              </a:rPr>
              <a:pPr/>
              <a:t>2015/9/16</a:t>
            </a:fld>
            <a:endParaRPr lang="en-US" altLang="zh-CN" b="0">
              <a:ea typeface="宋体" charset="0"/>
              <a:cs typeface="宋体" charset="0"/>
            </a:endParaRPr>
          </a:p>
        </p:txBody>
      </p:sp>
      <p:sp>
        <p:nvSpPr>
          <p:cNvPr id="440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fld id="{24A52974-B298-E44C-9069-3CDC55503909}" type="slidenum">
              <a:rPr lang="zh-CN" altLang="en-US" b="0">
                <a:ea typeface="宋体" charset="0"/>
                <a:cs typeface="宋体" charset="0"/>
              </a:rPr>
              <a:pPr/>
              <a:t>10</a:t>
            </a:fld>
            <a:endParaRPr lang="en-US" altLang="zh-CN" b="0">
              <a:ea typeface="宋体" charset="0"/>
              <a:cs typeface="宋体" charset="0"/>
            </a:endParaRPr>
          </a:p>
        </p:txBody>
      </p:sp>
      <p:sp>
        <p:nvSpPr>
          <p:cNvPr id="44036" name="Rectangle 3"/>
          <p:cNvSpPr txBox="1">
            <a:spLocks noGrp="1" noChangeArrowheads="1"/>
          </p:cNvSpPr>
          <p:nvPr/>
        </p:nvSpPr>
        <p:spPr bwMode="auto">
          <a:xfrm>
            <a:off x="3800475" y="0"/>
            <a:ext cx="29083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86" tIns="46843" rIns="93686" bIns="46843"/>
          <a:lstStyle>
            <a:lvl1pPr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r"/>
            <a:fld id="{976D0435-92F3-3B49-9A18-A9258C6F1078}" type="datetime1">
              <a:rPr lang="en-US" altLang="zh-CN" sz="1300" b="0">
                <a:ea typeface="宋体" charset="0"/>
                <a:cs typeface="宋体" charset="0"/>
              </a:rPr>
              <a:pPr algn="r"/>
              <a:t>9/16/2015</a:t>
            </a:fld>
            <a:endParaRPr lang="en-US" altLang="zh-CN" sz="1300" b="0">
              <a:ea typeface="宋体" charset="0"/>
              <a:cs typeface="宋体" charset="0"/>
            </a:endParaRPr>
          </a:p>
        </p:txBody>
      </p:sp>
      <p:sp>
        <p:nvSpPr>
          <p:cNvPr id="44037" name="Rectangle 7"/>
          <p:cNvSpPr txBox="1">
            <a:spLocks noGrp="1" noChangeArrowheads="1"/>
          </p:cNvSpPr>
          <p:nvPr/>
        </p:nvSpPr>
        <p:spPr bwMode="auto">
          <a:xfrm>
            <a:off x="3800475" y="9348788"/>
            <a:ext cx="29083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86" tIns="46843" rIns="93686" bIns="46843" anchor="b"/>
          <a:lstStyle>
            <a:lvl1pPr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r"/>
            <a:fld id="{60E7137C-3843-8848-BEBF-D383F13FB497}" type="slidenum">
              <a:rPr lang="en-US" altLang="zh-CN" sz="1300" b="0">
                <a:ea typeface="宋体" charset="0"/>
                <a:cs typeface="宋体" charset="0"/>
              </a:rPr>
              <a:pPr algn="r"/>
              <a:t>10</a:t>
            </a:fld>
            <a:endParaRPr lang="en-US" altLang="zh-CN" sz="1300" b="0">
              <a:ea typeface="宋体" charset="0"/>
              <a:cs typeface="宋体" charset="0"/>
            </a:endParaRPr>
          </a:p>
        </p:txBody>
      </p:sp>
      <p:sp>
        <p:nvSpPr>
          <p:cNvPr id="440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kumimoji="1" lang="zh-CN" altLang="en-US">
                <a:solidFill>
                  <a:srgbClr val="0066CC"/>
                </a:solidFill>
                <a:latin typeface="Calibri" charset="0"/>
                <a:ea typeface="宋体" charset="0"/>
              </a:rPr>
              <a:t>技术水平处于国际领先地位，申请专利超过</a:t>
            </a:r>
            <a:r>
              <a:rPr kumimoji="1" lang="en-US" altLang="zh-CN">
                <a:solidFill>
                  <a:srgbClr val="0066CC"/>
                </a:solidFill>
                <a:latin typeface="Calibri" charset="0"/>
                <a:ea typeface="宋体" charset="0"/>
              </a:rPr>
              <a:t>65</a:t>
            </a:r>
            <a:r>
              <a:rPr kumimoji="1" lang="zh-CN" altLang="en-US">
                <a:solidFill>
                  <a:srgbClr val="0066CC"/>
                </a:solidFill>
                <a:latin typeface="Calibri" charset="0"/>
                <a:ea typeface="宋体" charset="0"/>
              </a:rPr>
              <a:t>件。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kumimoji="1" lang="zh-CN" altLang="en-US">
                <a:solidFill>
                  <a:srgbClr val="0066CC"/>
                </a:solidFill>
                <a:latin typeface="Calibri" charset="0"/>
                <a:ea typeface="宋体" charset="0"/>
              </a:rPr>
              <a:t>先进的研发试验设备</a:t>
            </a:r>
          </a:p>
          <a:p>
            <a:pPr eaLnBrk="1" hangingPunct="1"/>
            <a:r>
              <a:rPr kumimoji="1" lang="zh-CN" altLang="en-US">
                <a:solidFill>
                  <a:srgbClr val="0066CC"/>
                </a:solidFill>
                <a:latin typeface="Calibri" charset="0"/>
                <a:ea typeface="宋体" charset="0"/>
              </a:rPr>
              <a:t>具有为大型国际客户订制产品的能力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fld id="{0044F16A-904C-D741-AAD7-D0798F045EC2}" type="datetime1">
              <a:rPr lang="zh-CN" altLang="en-US" b="0">
                <a:ea typeface="宋体" charset="0"/>
                <a:cs typeface="宋体" charset="0"/>
              </a:rPr>
              <a:pPr/>
              <a:t>2015/9/16</a:t>
            </a:fld>
            <a:endParaRPr lang="en-US" altLang="zh-CN" b="0">
              <a:ea typeface="宋体" charset="0"/>
              <a:cs typeface="宋体" charset="0"/>
            </a:endParaRPr>
          </a:p>
        </p:txBody>
      </p:sp>
      <p:sp>
        <p:nvSpPr>
          <p:cNvPr id="450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fld id="{35FB1C2F-8B8E-AB41-BAAB-BF215417B817}" type="slidenum">
              <a:rPr lang="zh-CN" altLang="en-US" b="0">
                <a:ea typeface="宋体" charset="0"/>
                <a:cs typeface="宋体" charset="0"/>
              </a:rPr>
              <a:pPr/>
              <a:t>11</a:t>
            </a:fld>
            <a:endParaRPr lang="en-US" altLang="zh-CN" b="0">
              <a:ea typeface="宋体" charset="0"/>
              <a:cs typeface="宋体" charset="0"/>
            </a:endParaRPr>
          </a:p>
        </p:txBody>
      </p:sp>
      <p:sp>
        <p:nvSpPr>
          <p:cNvPr id="45060" name="Rectangle 3"/>
          <p:cNvSpPr txBox="1">
            <a:spLocks noGrp="1" noChangeArrowheads="1"/>
          </p:cNvSpPr>
          <p:nvPr/>
        </p:nvSpPr>
        <p:spPr bwMode="auto">
          <a:xfrm>
            <a:off x="3800475" y="0"/>
            <a:ext cx="29083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86" tIns="46843" rIns="93686" bIns="46843"/>
          <a:lstStyle>
            <a:lvl1pPr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r"/>
            <a:fld id="{55D05E2D-F4C7-454D-B28A-FF214738B156}" type="datetime1">
              <a:rPr lang="en-US" altLang="zh-CN" sz="1300" b="0">
                <a:ea typeface="宋体" charset="0"/>
                <a:cs typeface="宋体" charset="0"/>
              </a:rPr>
              <a:pPr algn="r"/>
              <a:t>9/16/2015</a:t>
            </a:fld>
            <a:endParaRPr lang="en-US" altLang="zh-CN" sz="1300" b="0">
              <a:ea typeface="宋体" charset="0"/>
              <a:cs typeface="宋体" charset="0"/>
            </a:endParaRPr>
          </a:p>
        </p:txBody>
      </p:sp>
      <p:sp>
        <p:nvSpPr>
          <p:cNvPr id="45061" name="Rectangle 7"/>
          <p:cNvSpPr txBox="1">
            <a:spLocks noGrp="1" noChangeArrowheads="1"/>
          </p:cNvSpPr>
          <p:nvPr/>
        </p:nvSpPr>
        <p:spPr bwMode="auto">
          <a:xfrm>
            <a:off x="3800475" y="9348788"/>
            <a:ext cx="29083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86" tIns="46843" rIns="93686" bIns="46843" anchor="b"/>
          <a:lstStyle>
            <a:lvl1pPr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r"/>
            <a:fld id="{2BD00C2A-DC5E-BC4B-9028-87442E6D13B9}" type="slidenum">
              <a:rPr lang="en-US" altLang="zh-CN" sz="1300" b="0">
                <a:ea typeface="宋体" charset="0"/>
                <a:cs typeface="宋体" charset="0"/>
              </a:rPr>
              <a:pPr algn="r"/>
              <a:t>11</a:t>
            </a:fld>
            <a:endParaRPr lang="en-US" altLang="zh-CN" sz="1300" b="0">
              <a:ea typeface="宋体" charset="0"/>
              <a:cs typeface="宋体" charset="0"/>
            </a:endParaRPr>
          </a:p>
        </p:txBody>
      </p:sp>
      <p:sp>
        <p:nvSpPr>
          <p:cNvPr id="450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CN" altLang="en-US">
              <a:solidFill>
                <a:schemeClr val="bg2"/>
              </a:solidFill>
              <a:latin typeface="Calibri" charset="0"/>
              <a:ea typeface="宋体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fld id="{0044F16A-904C-D741-AAD7-D0798F045EC2}" type="datetime1">
              <a:rPr lang="zh-CN" altLang="en-US" b="0">
                <a:ea typeface="宋体" charset="0"/>
                <a:cs typeface="宋体" charset="0"/>
              </a:rPr>
              <a:pPr/>
              <a:t>2015/9/16</a:t>
            </a:fld>
            <a:endParaRPr lang="en-US" altLang="zh-CN" b="0">
              <a:ea typeface="宋体" charset="0"/>
              <a:cs typeface="宋体" charset="0"/>
            </a:endParaRPr>
          </a:p>
        </p:txBody>
      </p:sp>
      <p:sp>
        <p:nvSpPr>
          <p:cNvPr id="450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fld id="{35FB1C2F-8B8E-AB41-BAAB-BF215417B817}" type="slidenum">
              <a:rPr lang="zh-CN" altLang="en-US" b="0">
                <a:ea typeface="宋体" charset="0"/>
                <a:cs typeface="宋体" charset="0"/>
              </a:rPr>
              <a:pPr/>
              <a:t>12</a:t>
            </a:fld>
            <a:endParaRPr lang="en-US" altLang="zh-CN" b="0">
              <a:ea typeface="宋体" charset="0"/>
              <a:cs typeface="宋体" charset="0"/>
            </a:endParaRPr>
          </a:p>
        </p:txBody>
      </p:sp>
      <p:sp>
        <p:nvSpPr>
          <p:cNvPr id="45060" name="Rectangle 3"/>
          <p:cNvSpPr txBox="1">
            <a:spLocks noGrp="1" noChangeArrowheads="1"/>
          </p:cNvSpPr>
          <p:nvPr/>
        </p:nvSpPr>
        <p:spPr bwMode="auto">
          <a:xfrm>
            <a:off x="3800475" y="0"/>
            <a:ext cx="29083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86" tIns="46843" rIns="93686" bIns="46843"/>
          <a:lstStyle>
            <a:lvl1pPr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r"/>
            <a:fld id="{55D05E2D-F4C7-454D-B28A-FF214738B156}" type="datetime1">
              <a:rPr lang="en-US" altLang="zh-CN" sz="1300" b="0">
                <a:ea typeface="宋体" charset="0"/>
                <a:cs typeface="宋体" charset="0"/>
              </a:rPr>
              <a:pPr algn="r"/>
              <a:t>9/16/2015</a:t>
            </a:fld>
            <a:endParaRPr lang="en-US" altLang="zh-CN" sz="1300" b="0">
              <a:ea typeface="宋体" charset="0"/>
              <a:cs typeface="宋体" charset="0"/>
            </a:endParaRPr>
          </a:p>
        </p:txBody>
      </p:sp>
      <p:sp>
        <p:nvSpPr>
          <p:cNvPr id="45061" name="Rectangle 7"/>
          <p:cNvSpPr txBox="1">
            <a:spLocks noGrp="1" noChangeArrowheads="1"/>
          </p:cNvSpPr>
          <p:nvPr/>
        </p:nvSpPr>
        <p:spPr bwMode="auto">
          <a:xfrm>
            <a:off x="3800475" y="9348788"/>
            <a:ext cx="29083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86" tIns="46843" rIns="93686" bIns="46843" anchor="b"/>
          <a:lstStyle>
            <a:lvl1pPr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r"/>
            <a:fld id="{2BD00C2A-DC5E-BC4B-9028-87442E6D13B9}" type="slidenum">
              <a:rPr lang="en-US" altLang="zh-CN" sz="1300" b="0">
                <a:ea typeface="宋体" charset="0"/>
                <a:cs typeface="宋体" charset="0"/>
              </a:rPr>
              <a:pPr algn="r"/>
              <a:t>12</a:t>
            </a:fld>
            <a:endParaRPr lang="en-US" altLang="zh-CN" sz="1300" b="0">
              <a:ea typeface="宋体" charset="0"/>
              <a:cs typeface="宋体" charset="0"/>
            </a:endParaRPr>
          </a:p>
        </p:txBody>
      </p:sp>
      <p:sp>
        <p:nvSpPr>
          <p:cNvPr id="450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CN" altLang="en-US">
              <a:solidFill>
                <a:schemeClr val="bg2"/>
              </a:solidFill>
              <a:latin typeface="Calibri" charset="0"/>
              <a:ea typeface="宋体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fld id="{AE5C8618-7434-4D45-8F48-9A42DEA39EEE}" type="datetime1">
              <a:rPr lang="zh-CN" altLang="en-US" b="0">
                <a:ea typeface="宋体" charset="0"/>
                <a:cs typeface="宋体" charset="0"/>
              </a:rPr>
              <a:pPr/>
              <a:t>2015/9/16</a:t>
            </a:fld>
            <a:endParaRPr lang="en-US" altLang="zh-CN" b="0">
              <a:ea typeface="宋体" charset="0"/>
              <a:cs typeface="宋体" charset="0"/>
            </a:endParaRPr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fld id="{DCBE4DA9-65EE-F545-BC0D-C5F0A27ADFFC}" type="slidenum">
              <a:rPr lang="zh-CN" altLang="en-US" b="0">
                <a:ea typeface="宋体" charset="0"/>
                <a:cs typeface="宋体" charset="0"/>
              </a:rPr>
              <a:pPr/>
              <a:t>16</a:t>
            </a:fld>
            <a:endParaRPr lang="en-US" altLang="zh-CN" b="0">
              <a:ea typeface="宋体" charset="0"/>
              <a:cs typeface="宋体" charset="0"/>
            </a:endParaRPr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Calibri" charset="0"/>
              <a:ea typeface="宋体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fld id="{B9311D8C-0EBB-3442-9FC7-38779E0AC782}" type="datetime1">
              <a:rPr lang="zh-CN" altLang="en-US" b="0">
                <a:ea typeface="宋体" charset="0"/>
                <a:cs typeface="宋体" charset="0"/>
              </a:rPr>
              <a:pPr/>
              <a:t>2015/9/16</a:t>
            </a:fld>
            <a:endParaRPr lang="en-US" altLang="zh-CN" b="0">
              <a:ea typeface="宋体" charset="0"/>
              <a:cs typeface="宋体" charset="0"/>
            </a:endParaRPr>
          </a:p>
        </p:txBody>
      </p:sp>
      <p:sp>
        <p:nvSpPr>
          <p:cNvPr id="471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fld id="{6662B0EC-67CC-5041-9F23-1555B0C8D47F}" type="slidenum">
              <a:rPr lang="zh-CN" altLang="en-US" b="0">
                <a:ea typeface="宋体" charset="0"/>
                <a:cs typeface="宋体" charset="0"/>
              </a:rPr>
              <a:pPr/>
              <a:t>23</a:t>
            </a:fld>
            <a:endParaRPr lang="en-US" altLang="zh-CN" b="0">
              <a:ea typeface="宋体" charset="0"/>
              <a:cs typeface="宋体" charset="0"/>
            </a:endParaRPr>
          </a:p>
        </p:txBody>
      </p:sp>
      <p:sp>
        <p:nvSpPr>
          <p:cNvPr id="47108" name="Rectangle 3"/>
          <p:cNvSpPr txBox="1">
            <a:spLocks noGrp="1" noChangeArrowheads="1"/>
          </p:cNvSpPr>
          <p:nvPr/>
        </p:nvSpPr>
        <p:spPr bwMode="auto">
          <a:xfrm>
            <a:off x="3800475" y="0"/>
            <a:ext cx="29083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86" tIns="46843" rIns="93686" bIns="46843"/>
          <a:lstStyle>
            <a:lvl1pPr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r"/>
            <a:fld id="{D3E4A62B-ABD0-4749-B4AD-BF29853BAD38}" type="datetime1">
              <a:rPr lang="en-US" altLang="zh-CN" sz="1300" b="0">
                <a:ea typeface="宋体" charset="0"/>
                <a:cs typeface="宋体" charset="0"/>
              </a:rPr>
              <a:pPr algn="r"/>
              <a:t>9/16/2015</a:t>
            </a:fld>
            <a:endParaRPr lang="en-US" altLang="zh-CN" sz="1300" b="0">
              <a:ea typeface="宋体" charset="0"/>
              <a:cs typeface="宋体" charset="0"/>
            </a:endParaRPr>
          </a:p>
        </p:txBody>
      </p:sp>
      <p:sp>
        <p:nvSpPr>
          <p:cNvPr id="47109" name="Rectangle 7"/>
          <p:cNvSpPr txBox="1">
            <a:spLocks noGrp="1" noChangeArrowheads="1"/>
          </p:cNvSpPr>
          <p:nvPr/>
        </p:nvSpPr>
        <p:spPr bwMode="auto">
          <a:xfrm>
            <a:off x="3800475" y="9348788"/>
            <a:ext cx="29083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86" tIns="46843" rIns="93686" bIns="46843" anchor="b"/>
          <a:lstStyle>
            <a:lvl1pPr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r"/>
            <a:fld id="{B08547FF-DA68-7B45-97B0-EEC21BE6828F}" type="slidenum">
              <a:rPr lang="en-US" altLang="zh-CN" sz="1300" b="0">
                <a:ea typeface="宋体" charset="0"/>
                <a:cs typeface="宋体" charset="0"/>
              </a:rPr>
              <a:pPr algn="r"/>
              <a:t>23</a:t>
            </a:fld>
            <a:endParaRPr lang="en-US" altLang="zh-CN" sz="1300" b="0">
              <a:ea typeface="宋体" charset="0"/>
              <a:cs typeface="宋体" charset="0"/>
            </a:endParaRPr>
          </a:p>
        </p:txBody>
      </p:sp>
      <p:sp>
        <p:nvSpPr>
          <p:cNvPr id="471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2913" y="738188"/>
            <a:ext cx="5826125" cy="3690937"/>
          </a:xfrm>
          <a:ln/>
        </p:spPr>
      </p:sp>
      <p:sp>
        <p:nvSpPr>
          <p:cNvPr id="471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513" y="4675188"/>
            <a:ext cx="5367337" cy="4429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CN">
              <a:latin typeface="Calibri" charset="0"/>
              <a:ea typeface="宋体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09625" y="2125663"/>
            <a:ext cx="9182100" cy="146526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20839" y="3876675"/>
            <a:ext cx="7559675" cy="1747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9750" y="6229350"/>
            <a:ext cx="2520950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AA1C80C-EFA5-004A-88DB-A86AA225FC27}" type="datetime1">
              <a:rPr lang="zh-CN" altLang="en-US"/>
              <a:pPr/>
              <a:t>2015/9/16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90938" y="6229350"/>
            <a:ext cx="3419475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740650" y="6229350"/>
            <a:ext cx="2520950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98334D5-9246-4243-B10E-7992841EB1D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351915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750" y="274638"/>
            <a:ext cx="9721850" cy="11398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9750" y="1595438"/>
            <a:ext cx="9721850" cy="4514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9750" y="6229350"/>
            <a:ext cx="2520950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09B0E65-F6D3-FC4D-85A8-073B10CC6C37}" type="datetime1">
              <a:rPr lang="zh-CN" altLang="en-US"/>
              <a:pPr/>
              <a:t>2015/9/16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90938" y="6229350"/>
            <a:ext cx="3419475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740650" y="6229350"/>
            <a:ext cx="2520950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B43FA4C-431E-D349-A334-244953146DA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225177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831138" y="274639"/>
            <a:ext cx="2430462" cy="58356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9750" y="274639"/>
            <a:ext cx="7138988" cy="5835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9750" y="6229350"/>
            <a:ext cx="2520950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D18D4A5-EBB7-164E-89FC-EA67B6712FB9}" type="datetime1">
              <a:rPr lang="zh-CN" altLang="en-US"/>
              <a:pPr/>
              <a:t>2015/9/16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90938" y="6229350"/>
            <a:ext cx="3419475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740650" y="6229350"/>
            <a:ext cx="2520950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2EB19DE-3451-7444-BA56-E35380C7212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36927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3200" y="177801"/>
            <a:ext cx="8108951" cy="4032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539752" y="1595439"/>
            <a:ext cx="4784725" cy="45148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76876" y="1595439"/>
            <a:ext cx="4784725" cy="45148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9750" y="6229350"/>
            <a:ext cx="2520950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FCD4F7C-82CD-C445-9545-9BFB0554C4A3}" type="datetime1">
              <a:rPr lang="zh-CN" altLang="en-US"/>
              <a:pPr/>
              <a:t>2015/9/16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90938" y="6229350"/>
            <a:ext cx="3419475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740650" y="6229350"/>
            <a:ext cx="2520950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980704D-F33D-F14D-8FE3-C6B345ED2567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980375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10101" y="2125003"/>
            <a:ext cx="9181148" cy="146628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20205" y="3876305"/>
            <a:ext cx="7560945" cy="17481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39750" y="6340475"/>
            <a:ext cx="2520950" cy="3635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407E8F0-459C-4A4C-B2C8-401660D07BF5}" type="datetime1">
              <a:rPr lang="zh-CN" altLang="en-US"/>
              <a:pPr/>
              <a:t>2015/9/16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690938" y="6340475"/>
            <a:ext cx="3419475" cy="363538"/>
          </a:xfrm>
          <a:prstGeom prst="rect">
            <a:avLst/>
          </a:prstGeom>
        </p:spPr>
        <p:txBody>
          <a:bodyPr/>
          <a:lstStyle>
            <a:lvl1pPr>
              <a:defRPr>
                <a:ea typeface="黑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740650" y="6340475"/>
            <a:ext cx="2520950" cy="3635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E0E8962-225F-7646-87CF-A1F0F4EBAB7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180917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0070" y="1596128"/>
            <a:ext cx="9721215" cy="45144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39750" y="6340475"/>
            <a:ext cx="2520950" cy="3635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A40DA73-C348-B347-98EA-3B5528916F8D}" type="datetime1">
              <a:rPr lang="zh-CN" altLang="en-US"/>
              <a:pPr/>
              <a:t>2015/9/16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690938" y="6340475"/>
            <a:ext cx="3419475" cy="363538"/>
          </a:xfrm>
          <a:prstGeom prst="rect">
            <a:avLst/>
          </a:prstGeom>
        </p:spPr>
        <p:txBody>
          <a:bodyPr/>
          <a:lstStyle>
            <a:lvl1pPr>
              <a:defRPr>
                <a:ea typeface="黑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740650" y="6340475"/>
            <a:ext cx="2520950" cy="3635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AC4D850-ECEF-1547-BD15-EFE9B23E39A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74918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3232" y="4395681"/>
            <a:ext cx="9181148" cy="13586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53232" y="2899314"/>
            <a:ext cx="9181148" cy="14963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39750" y="6340475"/>
            <a:ext cx="2520950" cy="3635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2BB19FA-1A98-9C4B-BD44-CE9304B331D1}" type="datetime1">
              <a:rPr lang="zh-CN" altLang="en-US"/>
              <a:pPr/>
              <a:t>2015/9/16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690938" y="6340475"/>
            <a:ext cx="3419475" cy="363538"/>
          </a:xfrm>
          <a:prstGeom prst="rect">
            <a:avLst/>
          </a:prstGeom>
        </p:spPr>
        <p:txBody>
          <a:bodyPr/>
          <a:lstStyle>
            <a:lvl1pPr>
              <a:defRPr>
                <a:ea typeface="黑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740650" y="6340475"/>
            <a:ext cx="2520950" cy="3635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A02E476-B34D-A940-90CA-597477588C2F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089392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37580" y="1591376"/>
            <a:ext cx="5651956" cy="450335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69559" y="1591376"/>
            <a:ext cx="5651956" cy="450335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39750" y="6340475"/>
            <a:ext cx="2520950" cy="3635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91FF0CA-1C9B-7A48-A982-057CFA6639B3}" type="datetime1">
              <a:rPr lang="zh-CN" altLang="en-US"/>
              <a:pPr/>
              <a:t>2015/9/16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690938" y="6340475"/>
            <a:ext cx="3419475" cy="363538"/>
          </a:xfrm>
          <a:prstGeom prst="rect">
            <a:avLst/>
          </a:prstGeom>
        </p:spPr>
        <p:txBody>
          <a:bodyPr/>
          <a:lstStyle>
            <a:lvl1pPr>
              <a:defRPr>
                <a:ea typeface="黑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7740650" y="6340475"/>
            <a:ext cx="2520950" cy="3635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E7BBB03-10F3-564E-9601-C3971F0778D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880874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70" y="273939"/>
            <a:ext cx="9721215" cy="114009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0068" y="1531204"/>
            <a:ext cx="4772472" cy="63813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0068" y="2169337"/>
            <a:ext cx="4772472" cy="394122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86939" y="1531204"/>
            <a:ext cx="4774347" cy="63813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86939" y="2169337"/>
            <a:ext cx="4774347" cy="394122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539750" y="6340475"/>
            <a:ext cx="2520950" cy="3635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34BD89B-12ED-4D44-B807-32F4AEA62E2C}" type="datetime1">
              <a:rPr lang="zh-CN" altLang="en-US"/>
              <a:pPr/>
              <a:t>2015/9/16</a:t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690938" y="6340475"/>
            <a:ext cx="3419475" cy="363538"/>
          </a:xfrm>
          <a:prstGeom prst="rect">
            <a:avLst/>
          </a:prstGeom>
        </p:spPr>
        <p:txBody>
          <a:bodyPr/>
          <a:lstStyle>
            <a:lvl1pPr>
              <a:defRPr>
                <a:ea typeface="黑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7740650" y="6340475"/>
            <a:ext cx="2520950" cy="3635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0035FB5-C07B-7242-A69A-6AD833A9D4D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115877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539750" y="6340475"/>
            <a:ext cx="2520950" cy="3635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387CEB9-BD71-D04C-9162-C6C5CB131F88}" type="datetime1">
              <a:rPr lang="zh-CN" altLang="en-US"/>
              <a:pPr/>
              <a:t>2015/9/16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690938" y="6340475"/>
            <a:ext cx="3419475" cy="363538"/>
          </a:xfrm>
          <a:prstGeom prst="rect">
            <a:avLst/>
          </a:prstGeom>
        </p:spPr>
        <p:txBody>
          <a:bodyPr/>
          <a:lstStyle>
            <a:lvl1pPr>
              <a:defRPr>
                <a:ea typeface="黑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740650" y="6340475"/>
            <a:ext cx="2520950" cy="3635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C63DDA9-90D1-9042-ADD3-0CA0E05A491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482068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539750" y="6340475"/>
            <a:ext cx="2520950" cy="3635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3CBA25A-4A07-C14F-A964-A07FF162C568}" type="datetime1">
              <a:rPr lang="zh-CN" altLang="en-US"/>
              <a:pPr/>
              <a:t>2015/9/16</a:t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690938" y="6340475"/>
            <a:ext cx="3419475" cy="363538"/>
          </a:xfrm>
          <a:prstGeom prst="rect">
            <a:avLst/>
          </a:prstGeom>
        </p:spPr>
        <p:txBody>
          <a:bodyPr/>
          <a:lstStyle>
            <a:lvl1pPr>
              <a:defRPr>
                <a:ea typeface="黑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740650" y="6340475"/>
            <a:ext cx="2520950" cy="3635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62F112C-A719-4D43-8CCA-23761170663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891567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750" y="274638"/>
            <a:ext cx="9721850" cy="11398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750" y="1595438"/>
            <a:ext cx="9721850" cy="45148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9750" y="6229350"/>
            <a:ext cx="2520950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5C99DB5-3C95-084F-861E-810DF37CE573}" type="datetime1">
              <a:rPr lang="zh-CN" altLang="en-US"/>
              <a:pPr/>
              <a:t>2015/9/16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90938" y="6229350"/>
            <a:ext cx="3419475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740650" y="6229350"/>
            <a:ext cx="2520950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13E8D48-68CC-D849-8DEC-86F4A29DCB9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968313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69" y="272357"/>
            <a:ext cx="3553570" cy="11590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23030" y="272355"/>
            <a:ext cx="6038255" cy="583821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40069" y="1431448"/>
            <a:ext cx="3553570" cy="46791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39750" y="6340475"/>
            <a:ext cx="2520950" cy="3635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2DFA8C0-53C4-7B41-B008-5C2FD1442812}" type="datetime1">
              <a:rPr lang="zh-CN" altLang="en-US"/>
              <a:pPr/>
              <a:t>2015/9/16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690938" y="6340475"/>
            <a:ext cx="3419475" cy="363538"/>
          </a:xfrm>
          <a:prstGeom prst="rect">
            <a:avLst/>
          </a:prstGeom>
        </p:spPr>
        <p:txBody>
          <a:bodyPr/>
          <a:lstStyle>
            <a:lvl1pPr>
              <a:defRPr>
                <a:ea typeface="黑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7740650" y="6340475"/>
            <a:ext cx="2520950" cy="3635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31C7989-0840-D647-886C-6989B39FCEE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725701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17140" y="4788379"/>
            <a:ext cx="6480810" cy="5652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117140" y="611217"/>
            <a:ext cx="6480810" cy="4104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117140" y="5353671"/>
            <a:ext cx="6480810" cy="802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39750" y="6340475"/>
            <a:ext cx="2520950" cy="3635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A21134B-3F3C-5643-BE9B-BE0E87B5E0D3}" type="datetime1">
              <a:rPr lang="zh-CN" altLang="en-US"/>
              <a:pPr/>
              <a:t>2015/9/16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690938" y="6340475"/>
            <a:ext cx="3419475" cy="363538"/>
          </a:xfrm>
          <a:prstGeom prst="rect">
            <a:avLst/>
          </a:prstGeom>
        </p:spPr>
        <p:txBody>
          <a:bodyPr/>
          <a:lstStyle>
            <a:lvl1pPr>
              <a:defRPr>
                <a:ea typeface="黑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7740650" y="6340475"/>
            <a:ext cx="2520950" cy="3635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57CB5C1-C79F-264A-A5E4-96B4722FBD4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463759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40070" y="1596128"/>
            <a:ext cx="9721215" cy="45144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39750" y="6340475"/>
            <a:ext cx="2520950" cy="3635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2B7FB2B-21D7-4346-BC2B-586E45C26977}" type="datetime1">
              <a:rPr lang="zh-CN" altLang="en-US"/>
              <a:pPr/>
              <a:t>2015/9/16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690938" y="6340475"/>
            <a:ext cx="3419475" cy="363538"/>
          </a:xfrm>
          <a:prstGeom prst="rect">
            <a:avLst/>
          </a:prstGeom>
        </p:spPr>
        <p:txBody>
          <a:bodyPr/>
          <a:lstStyle>
            <a:lvl1pPr>
              <a:defRPr>
                <a:ea typeface="黑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740650" y="6340475"/>
            <a:ext cx="2520950" cy="3635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2A0E8CB-736C-E442-913E-EA7A30A0D608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4800543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250533" y="273941"/>
            <a:ext cx="2870983" cy="582079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37579" y="273941"/>
            <a:ext cx="8432930" cy="582079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39750" y="6340475"/>
            <a:ext cx="2520950" cy="3635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91C422D-A25D-984C-9CD9-D48DF47EE8E7}" type="datetime1">
              <a:rPr lang="zh-CN" altLang="en-US"/>
              <a:pPr/>
              <a:t>2015/9/16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690938" y="6340475"/>
            <a:ext cx="3419475" cy="363538"/>
          </a:xfrm>
          <a:prstGeom prst="rect">
            <a:avLst/>
          </a:prstGeom>
        </p:spPr>
        <p:txBody>
          <a:bodyPr/>
          <a:lstStyle>
            <a:lvl1pPr>
              <a:defRPr>
                <a:ea typeface="黑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740650" y="6340475"/>
            <a:ext cx="2520950" cy="3635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2C8E3E0-013E-0E4B-9FB7-8172049C6C9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8950990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09625" y="2125663"/>
            <a:ext cx="9182100" cy="14652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20838" y="3876675"/>
            <a:ext cx="7559675" cy="174783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584721-84A2-2B44-8EE4-ABE95616AAC1}" type="datetime1">
              <a:rPr lang="zh-CN" altLang="en-US"/>
              <a:pPr/>
              <a:t>2015/9/16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E89BD-8368-5748-91D3-789EFBB3E9B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819374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584721-84A2-2B44-8EE4-ABE95616AAC1}" type="datetime1">
              <a:rPr lang="zh-CN" altLang="en-US"/>
              <a:pPr/>
              <a:t>2015/9/16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C9B54-5C83-7C41-A4E0-1D30AA03E80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769163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2488" y="4395788"/>
            <a:ext cx="9182100" cy="13589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52488" y="2898775"/>
            <a:ext cx="9182100" cy="149701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584721-84A2-2B44-8EE4-ABE95616AAC1}" type="datetime1">
              <a:rPr lang="zh-CN" altLang="en-US"/>
              <a:pPr/>
              <a:t>2015/9/16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45D074-7C7F-9B49-B745-DB225D9DAEF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64648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9750" y="1595438"/>
            <a:ext cx="4784725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76875" y="1595438"/>
            <a:ext cx="4784725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584721-84A2-2B44-8EE4-ABE95616AAC1}" type="datetime1">
              <a:rPr lang="zh-CN" altLang="en-US"/>
              <a:pPr/>
              <a:t>2015/9/16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2387E-6F99-AC4E-9088-D6BAB56FC85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907290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9750" y="1531938"/>
            <a:ext cx="4772025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9750" y="2170113"/>
            <a:ext cx="4772025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86400" y="1531938"/>
            <a:ext cx="4775200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86400" y="2170113"/>
            <a:ext cx="4775200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584721-84A2-2B44-8EE4-ABE95616AAC1}" type="datetime1">
              <a:rPr lang="zh-CN" altLang="en-US"/>
              <a:pPr/>
              <a:t>2015/9/16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7C157-7BA5-A34B-8407-6D037414C64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384884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584721-84A2-2B44-8EE4-ABE95616AAC1}" type="datetime1">
              <a:rPr lang="zh-CN" altLang="en-US"/>
              <a:pPr/>
              <a:t>2015/9/16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7081A-FC17-D047-8AD7-CCD4D076908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84394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2488" y="4395788"/>
            <a:ext cx="9182100" cy="135890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52488" y="2898776"/>
            <a:ext cx="9182100" cy="14970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9750" y="6229350"/>
            <a:ext cx="2520950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AE333C1-E8BF-FE49-8E72-58E85BCB4A91}" type="datetime1">
              <a:rPr lang="zh-CN" altLang="en-US"/>
              <a:pPr/>
              <a:t>2015/9/16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90938" y="6229350"/>
            <a:ext cx="3419475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740650" y="6229350"/>
            <a:ext cx="2520950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7C954D9-7CD1-6949-8469-9302AF7F21B6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7935969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584721-84A2-2B44-8EE4-ABE95616AAC1}" type="datetime1">
              <a:rPr lang="zh-CN" altLang="en-US"/>
              <a:pPr/>
              <a:t>2015/9/16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89D07-2D75-5C47-810F-42C8357E31A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042934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750" y="273050"/>
            <a:ext cx="3554413" cy="1158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22750" y="273050"/>
            <a:ext cx="6038850" cy="5837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9750" y="1431925"/>
            <a:ext cx="3554413" cy="4678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584721-84A2-2B44-8EE4-ABE95616AAC1}" type="datetime1">
              <a:rPr lang="zh-CN" altLang="en-US"/>
              <a:pPr/>
              <a:t>2015/9/16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9DF65-9888-6C4E-B90D-94D5831B2D9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170485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17725" y="4787900"/>
            <a:ext cx="6480175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117725" y="611188"/>
            <a:ext cx="6480175" cy="410368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117725" y="5353050"/>
            <a:ext cx="6480175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584721-84A2-2B44-8EE4-ABE95616AAC1}" type="datetime1">
              <a:rPr lang="zh-CN" altLang="en-US"/>
              <a:pPr/>
              <a:t>2015/9/16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8494C-450C-FE44-97BD-A1772A43354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593745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584721-84A2-2B44-8EE4-ABE95616AAC1}" type="datetime1">
              <a:rPr lang="zh-CN" altLang="en-US"/>
              <a:pPr/>
              <a:t>2015/9/16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ADDCB5-F31B-BB44-8008-9F54652CDE2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675092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831138" y="274638"/>
            <a:ext cx="2430462" cy="58356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9750" y="274638"/>
            <a:ext cx="7138988" cy="58356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584721-84A2-2B44-8EE4-ABE95616AAC1}" type="datetime1">
              <a:rPr lang="zh-CN" altLang="en-US"/>
              <a:pPr/>
              <a:t>2015/9/16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C6284-E8BC-384C-AE22-AD7205A3FCF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98167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750" y="274638"/>
            <a:ext cx="9721850" cy="11398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9752" y="1595439"/>
            <a:ext cx="4784725" cy="45148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76876" y="1595439"/>
            <a:ext cx="4784725" cy="45148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9750" y="6229350"/>
            <a:ext cx="2520950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7D0936A-BFEE-0F49-A984-266B29A9333F}" type="datetime1">
              <a:rPr lang="zh-CN" altLang="en-US"/>
              <a:pPr/>
              <a:t>2015/9/16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90938" y="6229350"/>
            <a:ext cx="3419475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740650" y="6229350"/>
            <a:ext cx="2520950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884DB56-0D77-9843-A0C9-C5509C3B6F1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933047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750" y="274638"/>
            <a:ext cx="9721850" cy="1139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9750" y="1531938"/>
            <a:ext cx="4772026" cy="638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9750" y="2170114"/>
            <a:ext cx="4772026" cy="39401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86401" y="1531938"/>
            <a:ext cx="4775200" cy="638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86401" y="2170114"/>
            <a:ext cx="4775200" cy="39401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9750" y="6229350"/>
            <a:ext cx="2520950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C72F044-39E3-F443-B90A-CA413D53E3FA}" type="datetime1">
              <a:rPr lang="zh-CN" altLang="en-US"/>
              <a:pPr/>
              <a:t>2015/9/16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90938" y="6229350"/>
            <a:ext cx="3419475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740650" y="6229350"/>
            <a:ext cx="2520950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8C66FF1-D0F5-B74B-B16C-3CF78634E7BF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912780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750" y="274638"/>
            <a:ext cx="9721850" cy="11398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9750" y="6229350"/>
            <a:ext cx="2520950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793EE91-8817-0845-AA64-BF8991C33C7A}" type="datetime1">
              <a:rPr lang="zh-CN" altLang="en-US"/>
              <a:pPr/>
              <a:t>2015/9/16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90938" y="6229350"/>
            <a:ext cx="3419475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740650" y="6229350"/>
            <a:ext cx="2520950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CC1D443-E7AF-AB42-A47F-47E905F4CBB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664867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9750" y="6229350"/>
            <a:ext cx="2520950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59A2D36-1431-744F-AF33-68C1BBD61288}" type="datetime1">
              <a:rPr lang="zh-CN" altLang="en-US"/>
              <a:pPr/>
              <a:t>2015/9/16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90938" y="6229350"/>
            <a:ext cx="3419475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740650" y="6229350"/>
            <a:ext cx="2520950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2A64488-E142-EF47-B2FA-4B6A709253E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915731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752" y="273051"/>
            <a:ext cx="3554413" cy="11588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22750" y="273051"/>
            <a:ext cx="6038850" cy="583723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9752" y="1431926"/>
            <a:ext cx="3554413" cy="4678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9750" y="6229350"/>
            <a:ext cx="2520950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30CB36B-7DE0-7A44-B12A-CA06A5DDA59E}" type="datetime1">
              <a:rPr lang="zh-CN" altLang="en-US"/>
              <a:pPr/>
              <a:t>2015/9/16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90938" y="6229350"/>
            <a:ext cx="3419475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740650" y="6229350"/>
            <a:ext cx="2520950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7A10E33-2B8D-0246-803D-C0377716E34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651566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17726" y="4787900"/>
            <a:ext cx="6480174" cy="5651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117726" y="611189"/>
            <a:ext cx="6480174" cy="410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117726" y="5353050"/>
            <a:ext cx="6480174" cy="803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9750" y="6229350"/>
            <a:ext cx="2520950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199BA1E-971E-F846-BD1C-E39CB06CAE77}" type="datetime1">
              <a:rPr lang="zh-CN" altLang="en-US"/>
              <a:pPr/>
              <a:t>2015/9/16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90938" y="6229350"/>
            <a:ext cx="3419475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740650" y="6229350"/>
            <a:ext cx="2520950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CA22500-F0D6-B941-8AC7-9F36AE117C8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35304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 bwMode="auto">
          <a:xfrm>
            <a:off x="0" y="1069145"/>
            <a:ext cx="10801350" cy="3587261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1"/>
            <a:tileRect/>
          </a:gradFill>
          <a:ln w="28575" cap="flat" cmpd="sng" algn="ctr">
            <a:noFill/>
            <a:prstDash val="dash"/>
            <a:round/>
            <a:headEnd type="none" w="med" len="med"/>
            <a:tailEnd type="triangle" w="med" len="lg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黑体" pitchFamily="2" charset="-122"/>
            </a:endParaRPr>
          </a:p>
        </p:txBody>
      </p:sp>
      <p:pic>
        <p:nvPicPr>
          <p:cNvPr id="9" name="Picture 2" descr="E:\PPT\公司简介\2015\封面蓝02.jpg"/>
          <p:cNvPicPr>
            <a:picLocks noChangeAspect="1" noChangeArrowheads="1"/>
          </p:cNvPicPr>
          <p:nvPr userDrawn="1"/>
        </p:nvPicPr>
        <p:blipFill>
          <a:blip r:embed="rId14"/>
          <a:srcRect t="1687"/>
          <a:stretch>
            <a:fillRect/>
          </a:stretch>
        </p:blipFill>
        <p:spPr bwMode="auto">
          <a:xfrm>
            <a:off x="0" y="1202500"/>
            <a:ext cx="10801350" cy="3307281"/>
          </a:xfrm>
          <a:prstGeom prst="rect">
            <a:avLst/>
          </a:prstGeom>
          <a:noFill/>
        </p:spPr>
      </p:pic>
      <p:pic>
        <p:nvPicPr>
          <p:cNvPr id="10" name="Picture 3" descr="E:\VI\VI及应用\LOGO+口号E.png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831533" y="433163"/>
            <a:ext cx="1534824" cy="50966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96" r:id="rId1"/>
    <p:sldLayoutId id="2147484697" r:id="rId2"/>
    <p:sldLayoutId id="2147484698" r:id="rId3"/>
    <p:sldLayoutId id="2147484699" r:id="rId4"/>
    <p:sldLayoutId id="2147484700" r:id="rId5"/>
    <p:sldLayoutId id="2147484701" r:id="rId6"/>
    <p:sldLayoutId id="2147484702" r:id="rId7"/>
    <p:sldLayoutId id="2147484703" r:id="rId8"/>
    <p:sldLayoutId id="2147484704" r:id="rId9"/>
    <p:sldLayoutId id="2147484705" r:id="rId10"/>
    <p:sldLayoutId id="2147484706" r:id="rId11"/>
    <p:sldLayoutId id="2147484707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宋体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  <a:cs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  <a:cs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  <a:cs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  <a:cs typeface="宋体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宋体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标题占位符 1"/>
          <p:cNvSpPr>
            <a:spLocks noGrp="1"/>
          </p:cNvSpPr>
          <p:nvPr>
            <p:ph type="title"/>
          </p:nvPr>
        </p:nvSpPr>
        <p:spPr bwMode="auto">
          <a:xfrm>
            <a:off x="222250" y="-76200"/>
            <a:ext cx="972185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pic>
        <p:nvPicPr>
          <p:cNvPr id="4" name="Picture 3" descr="E:\PPT\公司简介\2015\内页.png"/>
          <p:cNvPicPr>
            <a:picLocks noChangeAspect="1" noChangeArrowheads="1"/>
          </p:cNvPicPr>
          <p:nvPr userDrawn="1"/>
        </p:nvPicPr>
        <p:blipFill>
          <a:blip r:embed="rId13"/>
          <a:srcRect l="6170" t="7076" r="10641"/>
          <a:stretch>
            <a:fillRect/>
          </a:stretch>
        </p:blipFill>
        <p:spPr bwMode="auto">
          <a:xfrm>
            <a:off x="-1" y="-1"/>
            <a:ext cx="10801351" cy="115715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19" r:id="rId1"/>
    <p:sldLayoutId id="2147484720" r:id="rId2"/>
    <p:sldLayoutId id="2147484721" r:id="rId3"/>
    <p:sldLayoutId id="2147484722" r:id="rId4"/>
    <p:sldLayoutId id="2147484723" r:id="rId5"/>
    <p:sldLayoutId id="2147484724" r:id="rId6"/>
    <p:sldLayoutId id="2147484725" r:id="rId7"/>
    <p:sldLayoutId id="2147484726" r:id="rId8"/>
    <p:sldLayoutId id="2147484727" r:id="rId9"/>
    <p:sldLayoutId id="2147484728" r:id="rId10"/>
    <p:sldLayoutId id="214748472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>
          <a:solidFill>
            <a:schemeClr val="bg1"/>
          </a:solidFill>
          <a:latin typeface="微软雅黑" pitchFamily="34" charset="-122"/>
          <a:ea typeface="微软雅黑" pitchFamily="34" charset="-122"/>
          <a:cs typeface="微软雅黑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微软雅黑" pitchFamily="34" charset="-122"/>
          <a:ea typeface="微软雅黑" pitchFamily="34" charset="-122"/>
          <a:cs typeface="微软雅黑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微软雅黑" pitchFamily="34" charset="-122"/>
          <a:ea typeface="微软雅黑" pitchFamily="34" charset="-122"/>
          <a:cs typeface="微软雅黑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微软雅黑" pitchFamily="34" charset="-122"/>
          <a:ea typeface="微软雅黑" pitchFamily="34" charset="-122"/>
          <a:cs typeface="微软雅黑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微软雅黑" pitchFamily="34" charset="-122"/>
          <a:ea typeface="微软雅黑" pitchFamily="34" charset="-122"/>
          <a:cs typeface="微软雅黑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微软雅黑" pitchFamily="34" charset="-122"/>
          <a:ea typeface="微软雅黑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微软雅黑" pitchFamily="34" charset="-122"/>
          <a:ea typeface="微软雅黑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微软雅黑" pitchFamily="34" charset="-122"/>
          <a:ea typeface="微软雅黑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宋体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宋体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宋体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宋体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宋体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 bwMode="auto">
          <a:xfrm>
            <a:off x="539750" y="274638"/>
            <a:ext cx="972185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539750" y="1595438"/>
            <a:ext cx="972185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39750" y="6340475"/>
            <a:ext cx="2520950" cy="3635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49584721-84A2-2B44-8EE4-ABE95616AAC1}" type="datetime1">
              <a:rPr lang="zh-CN" altLang="en-US"/>
              <a:pPr/>
              <a:t>2015/9/16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690938" y="6340475"/>
            <a:ext cx="3419475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740650" y="6340475"/>
            <a:ext cx="2520950" cy="3635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B651F2C-DB2D-0843-A8E4-7E83D2392C26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8" r:id="rId1"/>
    <p:sldLayoutId id="2147484709" r:id="rId2"/>
    <p:sldLayoutId id="2147484710" r:id="rId3"/>
    <p:sldLayoutId id="2147484711" r:id="rId4"/>
    <p:sldLayoutId id="2147484712" r:id="rId5"/>
    <p:sldLayoutId id="2147484713" r:id="rId6"/>
    <p:sldLayoutId id="2147484714" r:id="rId7"/>
    <p:sldLayoutId id="2147484715" r:id="rId8"/>
    <p:sldLayoutId id="2147484716" r:id="rId9"/>
    <p:sldLayoutId id="2147484717" r:id="rId10"/>
    <p:sldLayoutId id="2147484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宋体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宋体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宋体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宋体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宋体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宋体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slide" Target="slide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0.jpe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slide" Target="slide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7"/>
          <p:cNvSpPr txBox="1">
            <a:spLocks noChangeArrowheads="1"/>
          </p:cNvSpPr>
          <p:nvPr/>
        </p:nvSpPr>
        <p:spPr bwMode="auto">
          <a:xfrm>
            <a:off x="421666" y="259147"/>
            <a:ext cx="24987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r>
              <a:rPr lang="en-US" altLang="zh-CN" sz="800" b="0" dirty="0" smtClean="0"/>
              <a:t>AIRSYS-P-GE-GENERAL-E1506V1.5.PPT</a:t>
            </a:r>
            <a:r>
              <a:rPr lang="en-US" altLang="zh-CN" sz="800" dirty="0" smtClean="0"/>
              <a:t> </a:t>
            </a:r>
            <a:endParaRPr lang="zh-CN" altLang="en-US" sz="800" dirty="0"/>
          </a:p>
        </p:txBody>
      </p:sp>
      <p:sp>
        <p:nvSpPr>
          <p:cNvPr id="3" name="TextBox 2"/>
          <p:cNvSpPr txBox="1"/>
          <p:nvPr/>
        </p:nvSpPr>
        <p:spPr>
          <a:xfrm>
            <a:off x="4557933" y="4740237"/>
            <a:ext cx="6004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dirty="0" smtClean="0">
                <a:solidFill>
                  <a:srgbClr val="3B97D5"/>
                </a:solidFill>
                <a:latin typeface="Arial" charset="0"/>
                <a:ea typeface="黑体" pitchFamily="2" charset="-122"/>
                <a:cs typeface="+mn-cs"/>
              </a:rPr>
              <a:t>Airsys Refrigeration Engineering Technology (Beijing) Co. Ltd.</a:t>
            </a:r>
            <a:endParaRPr lang="zh-CN" altLang="en-US" sz="1400" b="1" kern="1200" dirty="0" smtClean="0">
              <a:solidFill>
                <a:srgbClr val="3B97D5"/>
              </a:solidFill>
              <a:latin typeface="Arial" charset="0"/>
              <a:ea typeface="黑体" pitchFamily="2" charset="-122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0880" y="5153660"/>
            <a:ext cx="7327900" cy="10464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AIRSYS</a:t>
            </a:r>
          </a:p>
          <a:p>
            <a:pPr>
              <a:defRPr/>
            </a:pPr>
            <a:r>
              <a:rPr lang="en-US" altLang="zh-CN" sz="2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Expert in ICT Cooling</a:t>
            </a:r>
            <a:endParaRPr lang="zh-CN" altLang="en-US" sz="2800" b="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1040" descr="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5138" y="4817091"/>
            <a:ext cx="108743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1030"/>
          <p:cNvSpPr>
            <a:spLocks noChangeArrowheads="1"/>
          </p:cNvSpPr>
          <p:nvPr/>
        </p:nvSpPr>
        <p:spPr bwMode="auto">
          <a:xfrm>
            <a:off x="5956300" y="4537691"/>
            <a:ext cx="898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1400" b="0">
                <a:solidFill>
                  <a:srgbClr val="CC0000"/>
                </a:solidFill>
              </a:rPr>
              <a:t>PHD</a:t>
            </a:r>
            <a:r>
              <a:rPr kumimoji="1" lang="zh-CN" altLang="en-US" sz="1400" b="0">
                <a:solidFill>
                  <a:srgbClr val="CC0000"/>
                </a:solidFill>
              </a:rPr>
              <a:t> </a:t>
            </a:r>
            <a:r>
              <a:rPr kumimoji="1" lang="en-US" altLang="zh-CN" sz="1400" b="0">
                <a:solidFill>
                  <a:srgbClr val="CC0000"/>
                </a:solidFill>
                <a:ea typeface="宋体" charset="0"/>
                <a:cs typeface="宋体" charset="0"/>
              </a:rPr>
              <a:t>3</a:t>
            </a:r>
          </a:p>
        </p:txBody>
      </p:sp>
      <p:pic>
        <p:nvPicPr>
          <p:cNvPr id="24581" name="Picture 1041" descr="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8675" y="4891703"/>
            <a:ext cx="1150938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Rectangle 1043"/>
          <p:cNvSpPr>
            <a:spLocks noChangeArrowheads="1"/>
          </p:cNvSpPr>
          <p:nvPr/>
        </p:nvSpPr>
        <p:spPr bwMode="auto">
          <a:xfrm>
            <a:off x="6878638" y="4780578"/>
            <a:ext cx="1031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1400" b="0">
                <a:solidFill>
                  <a:srgbClr val="FF0000"/>
                </a:solidFill>
              </a:rPr>
              <a:t>Master</a:t>
            </a:r>
            <a:r>
              <a:rPr kumimoji="1" lang="zh-CN" altLang="en-US" sz="1400" b="0">
                <a:solidFill>
                  <a:srgbClr val="FF0000"/>
                </a:solidFill>
              </a:rPr>
              <a:t>  </a:t>
            </a:r>
            <a:r>
              <a:rPr kumimoji="1" lang="en-US" altLang="zh-CN" sz="1400" b="0">
                <a:solidFill>
                  <a:srgbClr val="FF0000"/>
                </a:solidFill>
                <a:ea typeface="宋体" charset="0"/>
                <a:cs typeface="宋体" charset="0"/>
              </a:rPr>
              <a:t>10</a:t>
            </a:r>
          </a:p>
        </p:txBody>
      </p:sp>
      <p:pic>
        <p:nvPicPr>
          <p:cNvPr id="24583" name="Picture 1039" descr="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5375" y="4875828"/>
            <a:ext cx="2030413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Rectangle 1044"/>
          <p:cNvSpPr>
            <a:spLocks noChangeArrowheads="1"/>
          </p:cNvSpPr>
          <p:nvPr/>
        </p:nvSpPr>
        <p:spPr bwMode="auto">
          <a:xfrm>
            <a:off x="4718050" y="4542453"/>
            <a:ext cx="1071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1400" b="0" dirty="0">
                <a:solidFill>
                  <a:srgbClr val="33CCFF"/>
                </a:solidFill>
              </a:rPr>
              <a:t>Bachelor</a:t>
            </a:r>
            <a:endParaRPr kumimoji="1" lang="zh-CN" altLang="en-US" sz="1400" b="0" dirty="0">
              <a:solidFill>
                <a:srgbClr val="33CCFF"/>
              </a:solidFill>
            </a:endParaRPr>
          </a:p>
          <a:p>
            <a:r>
              <a:rPr kumimoji="1" lang="en-US" altLang="zh-CN" sz="1400" b="0" dirty="0" smtClean="0">
                <a:solidFill>
                  <a:srgbClr val="33CCFF"/>
                </a:solidFill>
                <a:ea typeface="宋体" charset="0"/>
                <a:cs typeface="宋体" charset="0"/>
              </a:rPr>
              <a:t>35</a:t>
            </a:r>
            <a:endParaRPr kumimoji="1" lang="en-US" altLang="zh-CN" sz="1400" b="0" dirty="0">
              <a:solidFill>
                <a:srgbClr val="33CCFF"/>
              </a:solidFill>
              <a:ea typeface="宋体" charset="0"/>
              <a:cs typeface="宋体" charset="0"/>
            </a:endParaRPr>
          </a:p>
        </p:txBody>
      </p:sp>
      <p:sp>
        <p:nvSpPr>
          <p:cNvPr id="24585" name="Rectangle 1055"/>
          <p:cNvSpPr>
            <a:spLocks noChangeArrowheads="1"/>
          </p:cNvSpPr>
          <p:nvPr/>
        </p:nvSpPr>
        <p:spPr bwMode="auto">
          <a:xfrm>
            <a:off x="4989513" y="5539403"/>
            <a:ext cx="2200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1400" b="0" dirty="0">
                <a:solidFill>
                  <a:schemeClr val="bg1"/>
                </a:solidFill>
              </a:rPr>
              <a:t>R&amp;D Team</a:t>
            </a:r>
            <a:r>
              <a:rPr kumimoji="1" lang="en-US" altLang="zh-CN" sz="1400" dirty="0" smtClean="0">
                <a:solidFill>
                  <a:schemeClr val="bg1"/>
                </a:solidFill>
              </a:rPr>
              <a:t>:48</a:t>
            </a:r>
            <a:r>
              <a:rPr kumimoji="1" lang="zh-CN" altLang="en-US" sz="1400" b="0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sz="1400" b="0" dirty="0">
                <a:solidFill>
                  <a:schemeClr val="bg1"/>
                </a:solidFill>
              </a:rPr>
              <a:t>people</a:t>
            </a:r>
            <a:endParaRPr kumimoji="1" lang="zh-CN" altLang="en-US" sz="1400" b="0" dirty="0">
              <a:solidFill>
                <a:schemeClr val="bg1"/>
              </a:solidFill>
              <a:ea typeface="宋体" charset="0"/>
              <a:cs typeface="宋体" charset="0"/>
            </a:endParaRPr>
          </a:p>
        </p:txBody>
      </p:sp>
      <p:pic>
        <p:nvPicPr>
          <p:cNvPr id="24587" name="Picture 1068" descr="未标题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8668" y="1798768"/>
            <a:ext cx="5505487" cy="1219083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588" name="Text Box 1071"/>
          <p:cNvSpPr txBox="1">
            <a:spLocks noChangeArrowheads="1"/>
          </p:cNvSpPr>
          <p:nvPr/>
        </p:nvSpPr>
        <p:spPr bwMode="auto">
          <a:xfrm>
            <a:off x="1356434" y="1627803"/>
            <a:ext cx="3949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prstDash val="dash"/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fontAlgn="t" hangingPunct="1"/>
            <a:r>
              <a:rPr kumimoji="1" lang="en-US" altLang="zh-CN" sz="2000" b="0" dirty="0"/>
              <a:t>Lab and Equipments</a:t>
            </a:r>
            <a:endParaRPr lang="zh-CN" altLang="en-US" sz="2000" dirty="0"/>
          </a:p>
        </p:txBody>
      </p:sp>
      <p:sp>
        <p:nvSpPr>
          <p:cNvPr id="11277" name="Text Box 1059"/>
          <p:cNvSpPr txBox="1">
            <a:spLocks noChangeArrowheads="1"/>
          </p:cNvSpPr>
          <p:nvPr/>
        </p:nvSpPr>
        <p:spPr bwMode="auto">
          <a:xfrm>
            <a:off x="1346909" y="2120539"/>
            <a:ext cx="3203575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med" len="lg"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fontAlgn="t" hangingPunct="1"/>
            <a:r>
              <a:rPr kumimoji="1" lang="en-US" altLang="zh-CN" sz="1600" b="0" dirty="0">
                <a:solidFill>
                  <a:srgbClr val="404040"/>
                </a:solidFill>
              </a:rPr>
              <a:t>Enthalpy &amp; AC performance lab</a:t>
            </a:r>
            <a:endParaRPr kumimoji="1" lang="zh-CN" altLang="en-US" sz="1600" b="0" dirty="0">
              <a:solidFill>
                <a:srgbClr val="404040"/>
              </a:solidFill>
            </a:endParaRPr>
          </a:p>
          <a:p>
            <a:pPr eaLnBrk="1" fontAlgn="t" hangingPunct="1"/>
            <a:r>
              <a:rPr kumimoji="1" lang="en-US" altLang="zh-CN" sz="1600" b="0" dirty="0">
                <a:solidFill>
                  <a:srgbClr val="404040"/>
                </a:solidFill>
              </a:rPr>
              <a:t>Chiller performance lab.</a:t>
            </a:r>
            <a:endParaRPr kumimoji="1" lang="zh-CN" altLang="en-US" sz="1600" b="0" dirty="0">
              <a:solidFill>
                <a:srgbClr val="404040"/>
              </a:solidFill>
            </a:endParaRPr>
          </a:p>
          <a:p>
            <a:pPr eaLnBrk="1" fontAlgn="t" hangingPunct="1"/>
            <a:r>
              <a:rPr kumimoji="1" lang="en-US" altLang="zh-CN" sz="1600" b="0" dirty="0">
                <a:solidFill>
                  <a:srgbClr val="404040"/>
                </a:solidFill>
              </a:rPr>
              <a:t>Climate </a:t>
            </a:r>
            <a:r>
              <a:rPr kumimoji="1" lang="en-US" altLang="zh-CN" sz="1600" b="0" dirty="0" smtClean="0">
                <a:solidFill>
                  <a:srgbClr val="404040"/>
                </a:solidFill>
              </a:rPr>
              <a:t>Room</a:t>
            </a:r>
          </a:p>
          <a:p>
            <a:pPr eaLnBrk="1" hangingPunct="1"/>
            <a:r>
              <a:rPr kumimoji="1" lang="en-US" altLang="zh-CN" sz="1600" b="0" dirty="0" smtClean="0">
                <a:solidFill>
                  <a:srgbClr val="404040"/>
                </a:solidFill>
              </a:rPr>
              <a:t>Water tight test chamber</a:t>
            </a:r>
          </a:p>
          <a:p>
            <a:pPr eaLnBrk="1" hangingPunct="1"/>
            <a:r>
              <a:rPr kumimoji="1" lang="en-US" altLang="zh-CN" sz="1600" b="0" dirty="0" smtClean="0">
                <a:solidFill>
                  <a:srgbClr val="404040"/>
                </a:solidFill>
              </a:rPr>
              <a:t>Salty fog &amp; anti-corrosion lab</a:t>
            </a:r>
            <a:endParaRPr lang="zh-CN" altLang="en-US" sz="1600" dirty="0" smtClean="0">
              <a:solidFill>
                <a:srgbClr val="404040"/>
              </a:solidFill>
            </a:endParaRPr>
          </a:p>
        </p:txBody>
      </p:sp>
      <p:sp>
        <p:nvSpPr>
          <p:cNvPr id="330770" name="Rectangle 1042"/>
          <p:cNvSpPr>
            <a:spLocks noChangeArrowheads="1"/>
          </p:cNvSpPr>
          <p:nvPr/>
        </p:nvSpPr>
        <p:spPr bwMode="auto">
          <a:xfrm>
            <a:off x="8089900" y="5290166"/>
            <a:ext cx="271145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1600" b="0">
                <a:solidFill>
                  <a:srgbClr val="4D4D4D"/>
                </a:solidFill>
              </a:rPr>
              <a:t>Total Patents</a:t>
            </a:r>
            <a:r>
              <a:rPr kumimoji="1" lang="zh-CN" altLang="en-US" sz="1600" b="0">
                <a:solidFill>
                  <a:srgbClr val="4D4D4D"/>
                </a:solidFill>
              </a:rPr>
              <a:t>：</a:t>
            </a:r>
            <a:r>
              <a:rPr kumimoji="1" lang="en-US" altLang="zh-CN" sz="1600" b="0">
                <a:solidFill>
                  <a:srgbClr val="4D4D4D"/>
                </a:solidFill>
              </a:rPr>
              <a:t>75</a:t>
            </a:r>
            <a:endParaRPr kumimoji="1" lang="zh-CN" altLang="en-US" sz="1600" b="0">
              <a:solidFill>
                <a:srgbClr val="4D4D4D"/>
              </a:solidFill>
            </a:endParaRPr>
          </a:p>
          <a:p>
            <a:pPr>
              <a:lnSpc>
                <a:spcPct val="120000"/>
              </a:lnSpc>
            </a:pPr>
            <a:r>
              <a:rPr kumimoji="1" lang="en-US" altLang="zh-CN" sz="1600" b="0">
                <a:solidFill>
                  <a:srgbClr val="4D4D4D"/>
                </a:solidFill>
              </a:rPr>
              <a:t>Invention Patents</a:t>
            </a:r>
            <a:r>
              <a:rPr kumimoji="1" lang="zh-CN" altLang="en-US" sz="1600" b="0">
                <a:solidFill>
                  <a:srgbClr val="4D4D4D"/>
                </a:solidFill>
              </a:rPr>
              <a:t>：</a:t>
            </a:r>
            <a:r>
              <a:rPr kumimoji="1" lang="en-US" altLang="zh-CN" sz="1600" b="0">
                <a:solidFill>
                  <a:srgbClr val="4D4D4D"/>
                </a:solidFill>
              </a:rPr>
              <a:t>39</a:t>
            </a:r>
            <a:endParaRPr kumimoji="1" lang="zh-CN" altLang="en-US" sz="1600" b="0">
              <a:solidFill>
                <a:srgbClr val="4D4D4D"/>
              </a:solidFill>
            </a:endParaRPr>
          </a:p>
        </p:txBody>
      </p:sp>
      <p:sp>
        <p:nvSpPr>
          <p:cNvPr id="24598" name="矩形 27"/>
          <p:cNvSpPr>
            <a:spLocks noChangeArrowheads="1"/>
          </p:cNvSpPr>
          <p:nvPr/>
        </p:nvSpPr>
        <p:spPr bwMode="auto">
          <a:xfrm>
            <a:off x="4802038" y="3974596"/>
            <a:ext cx="23575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lvl="1" indent="0" fontAlgn="t">
              <a:lnSpc>
                <a:spcPct val="150000"/>
              </a:lnSpc>
            </a:pPr>
            <a:r>
              <a:rPr kumimoji="1" lang="en-US" altLang="zh-CN" sz="1600" b="0" dirty="0">
                <a:solidFill>
                  <a:srgbClr val="0066FF"/>
                </a:solidFill>
              </a:rPr>
              <a:t>International R&amp;D Team</a:t>
            </a:r>
            <a:endParaRPr kumimoji="1" lang="zh-CN" altLang="en-US" sz="1600" b="0" dirty="0">
              <a:solidFill>
                <a:srgbClr val="0066FF"/>
              </a:solidFill>
            </a:endParaRPr>
          </a:p>
        </p:txBody>
      </p:sp>
      <p:sp>
        <p:nvSpPr>
          <p:cNvPr id="24599" name="矩形 28"/>
          <p:cNvSpPr>
            <a:spLocks noChangeArrowheads="1"/>
          </p:cNvSpPr>
          <p:nvPr/>
        </p:nvSpPr>
        <p:spPr bwMode="auto">
          <a:xfrm>
            <a:off x="525556" y="4392666"/>
            <a:ext cx="345799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b="0" dirty="0"/>
              <a:t>R &amp; D </a:t>
            </a:r>
            <a:r>
              <a:rPr kumimoji="1" lang="en-US" altLang="zh-CN" b="0" dirty="0" smtClean="0"/>
              <a:t>Tools</a:t>
            </a:r>
          </a:p>
          <a:p>
            <a:pPr marL="0" lvl="1" indent="0" eaLnBrk="1" fontAlgn="t" hangingPunct="1"/>
            <a:r>
              <a:rPr kumimoji="1" lang="en-US" altLang="zh-CN" sz="1600" b="0" dirty="0" smtClean="0">
                <a:solidFill>
                  <a:srgbClr val="404040"/>
                </a:solidFill>
              </a:rPr>
              <a:t>Product Lifecycle Management Sys.</a:t>
            </a:r>
            <a:endParaRPr kumimoji="1" lang="zh-CN" altLang="en-US" sz="1600" b="0" dirty="0" smtClean="0">
              <a:solidFill>
                <a:srgbClr val="404040"/>
              </a:solidFill>
            </a:endParaRPr>
          </a:p>
          <a:p>
            <a:pPr marL="0" lvl="1" indent="0" eaLnBrk="1" fontAlgn="t" hangingPunct="1"/>
            <a:r>
              <a:rPr kumimoji="1" lang="en-US" altLang="zh-CN" sz="1600" b="0" dirty="0" smtClean="0">
                <a:solidFill>
                  <a:srgbClr val="404040"/>
                </a:solidFill>
              </a:rPr>
              <a:t>SOLIDWORKS 3D design</a:t>
            </a:r>
            <a:endParaRPr kumimoji="1" lang="zh-CN" altLang="en-US" sz="1600" b="0" dirty="0" smtClean="0">
              <a:solidFill>
                <a:srgbClr val="404040"/>
              </a:solidFill>
            </a:endParaRPr>
          </a:p>
          <a:p>
            <a:pPr marL="0" lvl="1" indent="0" eaLnBrk="1" fontAlgn="t" hangingPunct="1"/>
            <a:r>
              <a:rPr kumimoji="1" lang="en-US" altLang="zh-CN" sz="1600" b="0" dirty="0" smtClean="0">
                <a:solidFill>
                  <a:srgbClr val="404040"/>
                </a:solidFill>
              </a:rPr>
              <a:t>Performance simulation</a:t>
            </a:r>
            <a:endParaRPr kumimoji="1" lang="zh-CN" altLang="en-US" sz="1600" b="0" dirty="0" smtClean="0">
              <a:solidFill>
                <a:srgbClr val="404040"/>
              </a:solidFill>
            </a:endParaRPr>
          </a:p>
          <a:p>
            <a:pPr marL="0" lvl="1" indent="0" eaLnBrk="1" fontAlgn="t" hangingPunct="1"/>
            <a:r>
              <a:rPr kumimoji="1" lang="en-US" altLang="zh-CN" sz="1600" b="0" dirty="0" smtClean="0">
                <a:solidFill>
                  <a:srgbClr val="404040"/>
                </a:solidFill>
              </a:rPr>
              <a:t>CFD simulation</a:t>
            </a:r>
            <a:r>
              <a:rPr kumimoji="1" lang="en-US" altLang="zh-CN" b="0" dirty="0" smtClean="0"/>
              <a:t>  </a:t>
            </a:r>
            <a:endParaRPr lang="en-US" altLang="zh-CN" dirty="0"/>
          </a:p>
        </p:txBody>
      </p:sp>
      <p:sp>
        <p:nvSpPr>
          <p:cNvPr id="24600" name="Rectangle 1057"/>
          <p:cNvSpPr txBox="1">
            <a:spLocks noChangeArrowheads="1"/>
          </p:cNvSpPr>
          <p:nvPr/>
        </p:nvSpPr>
        <p:spPr bwMode="auto">
          <a:xfrm>
            <a:off x="1691286" y="334757"/>
            <a:ext cx="717301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r>
              <a:rPr lang="en-US" altLang="zh-CN" sz="3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cs typeface="微软雅黑" charset="0"/>
              </a:rPr>
              <a:t>About  AIRSYS </a:t>
            </a:r>
            <a:r>
              <a:rPr lang="en-US" altLang="zh-CN" sz="3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cs typeface="Times New Roman" charset="0"/>
              </a:rPr>
              <a:t>— </a:t>
            </a:r>
            <a:r>
              <a:rPr lang="en-US" altLang="zh-CN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华文宋体" charset="0"/>
                <a:cs typeface="Times New Roman" charset="0"/>
              </a:rPr>
              <a:t>R&amp;D and Technology</a:t>
            </a:r>
            <a:endParaRPr lang="zh-CN" altLang="en-US" sz="24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charset="0"/>
              <a:ea typeface="华文宋体" charset="0"/>
              <a:cs typeface="Times New Roman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07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07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07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 txBox="1">
            <a:spLocks noGrp="1"/>
          </p:cNvSpPr>
          <p:nvPr/>
        </p:nvSpPr>
        <p:spPr bwMode="auto">
          <a:xfrm>
            <a:off x="539750" y="6229350"/>
            <a:ext cx="2520950" cy="4746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altLang="zh-CN" sz="1400" dirty="0">
              <a:ea typeface="+mn-ea"/>
              <a:cs typeface="+mn-cs"/>
            </a:endParaRPr>
          </a:p>
        </p:txBody>
      </p:sp>
      <p:sp>
        <p:nvSpPr>
          <p:cNvPr id="25603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1280272" y="2246686"/>
            <a:ext cx="9182100" cy="1465262"/>
          </a:xfrm>
        </p:spPr>
        <p:txBody>
          <a:bodyPr/>
          <a:lstStyle/>
          <a:p>
            <a:pPr eaLnBrk="1" hangingPunct="1"/>
            <a:r>
              <a:rPr lang="en-US" altLang="zh-CN" sz="3400">
                <a:latin typeface="微软雅黑" charset="0"/>
                <a:ea typeface="华文宋体" charset="0"/>
                <a:cs typeface="Times New Roman" charset="0"/>
              </a:rPr>
              <a:t>QA Management</a:t>
            </a:r>
            <a:endParaRPr lang="zh-CN" altLang="en-US" sz="3400">
              <a:latin typeface="微软雅黑" charset="0"/>
              <a:ea typeface="华文宋体" charset="0"/>
              <a:cs typeface="Times New Roman" charset="0"/>
            </a:endParaRPr>
          </a:p>
        </p:txBody>
      </p:sp>
      <p:sp>
        <p:nvSpPr>
          <p:cNvPr id="12292" name="Text Box 14"/>
          <p:cNvSpPr txBox="1">
            <a:spLocks noChangeArrowheads="1"/>
          </p:cNvSpPr>
          <p:nvPr/>
        </p:nvSpPr>
        <p:spPr bwMode="auto">
          <a:xfrm>
            <a:off x="808785" y="4947023"/>
            <a:ext cx="9288462" cy="441146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600" b="0" dirty="0">
                <a:solidFill>
                  <a:schemeClr val="tx1">
                    <a:lumMod val="75000"/>
                    <a:lumOff val="25000"/>
                  </a:schemeClr>
                </a:solidFill>
                <a:ea typeface="宋体" charset="-122"/>
                <a:cs typeface="+mn-cs"/>
              </a:rPr>
              <a:t>Annual Factory audit by: GE, Siemens, Philips, Vodafone, </a:t>
            </a:r>
            <a:r>
              <a:rPr lang="en-US" altLang="zh-CN" sz="16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宋体" charset="-122"/>
                <a:cs typeface="+mn-cs"/>
              </a:rPr>
              <a:t>Eltek</a:t>
            </a:r>
            <a:r>
              <a:rPr lang="en-US" altLang="zh-CN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宋体" charset="-122"/>
                <a:cs typeface="+mn-cs"/>
              </a:rPr>
              <a:t>, Delta, etc</a:t>
            </a:r>
            <a:r>
              <a:rPr lang="en-US" altLang="zh-CN" sz="1600" b="0" dirty="0">
                <a:solidFill>
                  <a:schemeClr val="tx1">
                    <a:lumMod val="75000"/>
                    <a:lumOff val="25000"/>
                  </a:schemeClr>
                </a:solidFill>
                <a:ea typeface="宋体" charset="-122"/>
                <a:cs typeface="+mn-cs"/>
              </a:rPr>
              <a:t>.</a:t>
            </a:r>
          </a:p>
        </p:txBody>
      </p:sp>
      <p:sp>
        <p:nvSpPr>
          <p:cNvPr id="12293" name="Rectangle 3"/>
          <p:cNvSpPr>
            <a:spLocks noChangeArrowheads="1"/>
          </p:cNvSpPr>
          <p:nvPr/>
        </p:nvSpPr>
        <p:spPr bwMode="auto">
          <a:xfrm>
            <a:off x="762747" y="1551361"/>
            <a:ext cx="10277475" cy="773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30000"/>
              </a:lnSpc>
              <a:defRPr/>
            </a:pPr>
            <a:r>
              <a:rPr lang="en-US" altLang="zh-CN" b="0" dirty="0">
                <a:solidFill>
                  <a:schemeClr val="tx1">
                    <a:lumMod val="65000"/>
                    <a:lumOff val="35000"/>
                  </a:schemeClr>
                </a:solidFill>
                <a:ea typeface="宋体" charset="-122"/>
                <a:cs typeface="+mn-cs"/>
              </a:rPr>
              <a:t>Quality</a:t>
            </a:r>
            <a:r>
              <a:rPr lang="zh-CN" altLang="en-US" b="0" dirty="0">
                <a:solidFill>
                  <a:schemeClr val="tx1">
                    <a:lumMod val="65000"/>
                    <a:lumOff val="35000"/>
                  </a:schemeClr>
                </a:solidFill>
                <a:ea typeface="宋体" charset="-122"/>
                <a:cs typeface="+mn-cs"/>
              </a:rPr>
              <a:t>：</a:t>
            </a:r>
            <a:r>
              <a:rPr lang="en-US" altLang="zh-CN" b="0" dirty="0">
                <a:solidFill>
                  <a:schemeClr val="tx1">
                    <a:lumMod val="65000"/>
                    <a:lumOff val="35000"/>
                  </a:schemeClr>
                </a:solidFill>
                <a:ea typeface="黑体" pitchFamily="2" charset="-122"/>
                <a:cs typeface="+mn-cs"/>
              </a:rPr>
              <a:t>ISO9001                                               Environment</a:t>
            </a:r>
            <a:r>
              <a:rPr lang="zh-CN" altLang="en-US" b="0" dirty="0">
                <a:solidFill>
                  <a:schemeClr val="tx1">
                    <a:lumMod val="65000"/>
                    <a:lumOff val="35000"/>
                  </a:schemeClr>
                </a:solidFill>
                <a:ea typeface="宋体" charset="-122"/>
                <a:cs typeface="+mn-cs"/>
              </a:rPr>
              <a:t>：</a:t>
            </a:r>
            <a:r>
              <a:rPr lang="zh-CN" altLang="en-US" b="0" dirty="0">
                <a:solidFill>
                  <a:schemeClr val="tx1">
                    <a:lumMod val="65000"/>
                    <a:lumOff val="35000"/>
                  </a:schemeClr>
                </a:solidFill>
                <a:ea typeface="黑体" pitchFamily="2" charset="-122"/>
                <a:cs typeface="+mn-cs"/>
              </a:rPr>
              <a:t> </a:t>
            </a:r>
            <a:r>
              <a:rPr lang="en-US" altLang="zh-CN" b="0" dirty="0">
                <a:solidFill>
                  <a:schemeClr val="tx1">
                    <a:lumMod val="65000"/>
                    <a:lumOff val="35000"/>
                  </a:schemeClr>
                </a:solidFill>
                <a:ea typeface="黑体" pitchFamily="2" charset="-122"/>
                <a:cs typeface="+mn-cs"/>
              </a:rPr>
              <a:t>ISO14001, </a:t>
            </a:r>
          </a:p>
          <a:p>
            <a:pPr eaLnBrk="0" hangingPunct="0">
              <a:lnSpc>
                <a:spcPct val="130000"/>
              </a:lnSpc>
              <a:defRPr/>
            </a:pPr>
            <a:r>
              <a:rPr lang="en-US" altLang="zh-CN" b="0" dirty="0">
                <a:solidFill>
                  <a:schemeClr val="tx1">
                    <a:lumMod val="65000"/>
                    <a:lumOff val="35000"/>
                  </a:schemeClr>
                </a:solidFill>
                <a:ea typeface="宋体" charset="-122"/>
                <a:cs typeface="+mn-cs"/>
              </a:rPr>
              <a:t>Healthy and Safety</a:t>
            </a:r>
            <a:r>
              <a:rPr lang="zh-CN" altLang="en-US" b="0" dirty="0">
                <a:solidFill>
                  <a:schemeClr val="tx1">
                    <a:lumMod val="65000"/>
                    <a:lumOff val="35000"/>
                  </a:schemeClr>
                </a:solidFill>
                <a:ea typeface="宋体" charset="-122"/>
                <a:cs typeface="+mn-cs"/>
              </a:rPr>
              <a:t>：</a:t>
            </a:r>
            <a:r>
              <a:rPr lang="en-US" altLang="zh-CN" b="0" dirty="0">
                <a:solidFill>
                  <a:schemeClr val="tx1">
                    <a:lumMod val="65000"/>
                    <a:lumOff val="35000"/>
                  </a:schemeClr>
                </a:solidFill>
                <a:ea typeface="黑体" pitchFamily="2" charset="-122"/>
                <a:cs typeface="+mn-cs"/>
              </a:rPr>
              <a:t> OHSAS18001                   </a:t>
            </a:r>
            <a:r>
              <a:rPr lang="en-US" altLang="zh-CN" b="0" dirty="0">
                <a:solidFill>
                  <a:schemeClr val="tx1">
                    <a:lumMod val="65000"/>
                    <a:lumOff val="35000"/>
                  </a:schemeClr>
                </a:solidFill>
                <a:ea typeface="宋体" charset="-122"/>
                <a:cs typeface="+mn-cs"/>
              </a:rPr>
              <a:t>Medical</a:t>
            </a:r>
            <a:r>
              <a:rPr lang="zh-CN" altLang="en-US" b="0" dirty="0">
                <a:solidFill>
                  <a:schemeClr val="tx1">
                    <a:lumMod val="65000"/>
                    <a:lumOff val="35000"/>
                  </a:schemeClr>
                </a:solidFill>
                <a:ea typeface="宋体" charset="-122"/>
                <a:cs typeface="+mn-cs"/>
              </a:rPr>
              <a:t>：</a:t>
            </a:r>
            <a:r>
              <a:rPr lang="en-US" altLang="zh-CN" b="0" dirty="0">
                <a:solidFill>
                  <a:schemeClr val="tx1">
                    <a:lumMod val="65000"/>
                    <a:lumOff val="35000"/>
                  </a:schemeClr>
                </a:solidFill>
                <a:ea typeface="黑体" pitchFamily="2" charset="-122"/>
                <a:cs typeface="+mn-cs"/>
              </a:rPr>
              <a:t>ISO13485</a:t>
            </a:r>
          </a:p>
        </p:txBody>
      </p:sp>
      <p:grpSp>
        <p:nvGrpSpPr>
          <p:cNvPr id="25606" name="Group 11"/>
          <p:cNvGrpSpPr>
            <a:grpSpLocks/>
          </p:cNvGrpSpPr>
          <p:nvPr/>
        </p:nvGrpSpPr>
        <p:grpSpPr bwMode="auto">
          <a:xfrm>
            <a:off x="881810" y="3335711"/>
            <a:ext cx="7874000" cy="984250"/>
            <a:chOff x="272" y="2098"/>
            <a:chExt cx="6024" cy="753"/>
          </a:xfrm>
        </p:grpSpPr>
        <p:pic>
          <p:nvPicPr>
            <p:cNvPr id="25609" name="Picture 12" descr="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" y="2098"/>
              <a:ext cx="3823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0" name="Picture 13" descr="2009101705副本副本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3" y="2177"/>
              <a:ext cx="953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1" name="Picture 14" descr="2009101副本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0" y="2147"/>
              <a:ext cx="923" cy="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607" name="Picture 15" descr="logo副本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70110" y="3330948"/>
            <a:ext cx="99695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Rectangle 13"/>
          <p:cNvSpPr txBox="1">
            <a:spLocks noChangeArrowheads="1"/>
          </p:cNvSpPr>
          <p:nvPr/>
        </p:nvSpPr>
        <p:spPr bwMode="auto">
          <a:xfrm>
            <a:off x="1792344" y="391028"/>
            <a:ext cx="810736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r>
              <a:rPr lang="en-US" altLang="zh-CN" sz="3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cs typeface="微软雅黑" charset="0"/>
              </a:rPr>
              <a:t>About  AIRSYS </a:t>
            </a:r>
            <a:r>
              <a:rPr lang="en-US" altLang="zh-CN" sz="3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cs typeface="Times New Roman" charset="0"/>
              </a:rPr>
              <a:t>— </a:t>
            </a:r>
            <a:r>
              <a:rPr lang="en-US" altLang="zh-CN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华文宋体" charset="0"/>
                <a:cs typeface="Times New Roman" charset="0"/>
              </a:rPr>
              <a:t>QA Management</a:t>
            </a:r>
            <a:endParaRPr lang="zh-CN" altLang="en-US" sz="24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charset="0"/>
              <a:ea typeface="华文宋体" charset="0"/>
              <a:cs typeface="Times New Roman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 txBox="1">
            <a:spLocks noGrp="1"/>
          </p:cNvSpPr>
          <p:nvPr/>
        </p:nvSpPr>
        <p:spPr bwMode="auto">
          <a:xfrm>
            <a:off x="539750" y="6229350"/>
            <a:ext cx="2520950" cy="4746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altLang="zh-CN" sz="1400" dirty="0">
              <a:ea typeface="+mn-ea"/>
              <a:cs typeface="+mn-cs"/>
            </a:endParaRPr>
          </a:p>
        </p:txBody>
      </p:sp>
      <p:sp>
        <p:nvSpPr>
          <p:cNvPr id="25603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1280272" y="2246686"/>
            <a:ext cx="9182100" cy="1465262"/>
          </a:xfrm>
        </p:spPr>
        <p:txBody>
          <a:bodyPr/>
          <a:lstStyle/>
          <a:p>
            <a:pPr eaLnBrk="1" hangingPunct="1"/>
            <a:r>
              <a:rPr lang="en-US" altLang="zh-CN" sz="3400" dirty="0">
                <a:latin typeface="微软雅黑" charset="0"/>
                <a:ea typeface="华文宋体" charset="0"/>
                <a:cs typeface="Times New Roman" charset="0"/>
              </a:rPr>
              <a:t>QA Management</a:t>
            </a:r>
            <a:endParaRPr lang="zh-CN" altLang="en-US" sz="3400" dirty="0">
              <a:latin typeface="微软雅黑" charset="0"/>
              <a:ea typeface="华文宋体" charset="0"/>
              <a:cs typeface="Times New Roman" charset="0"/>
            </a:endParaRPr>
          </a:p>
        </p:txBody>
      </p:sp>
      <p:sp>
        <p:nvSpPr>
          <p:cNvPr id="25608" name="Rectangle 13"/>
          <p:cNvSpPr txBox="1">
            <a:spLocks noChangeArrowheads="1"/>
          </p:cNvSpPr>
          <p:nvPr/>
        </p:nvSpPr>
        <p:spPr bwMode="auto">
          <a:xfrm>
            <a:off x="1792344" y="391028"/>
            <a:ext cx="810736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r>
              <a:rPr lang="en-US" altLang="zh-CN" sz="3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cs typeface="微软雅黑" charset="0"/>
              </a:rPr>
              <a:t>About  AIRSYS </a:t>
            </a:r>
            <a:r>
              <a:rPr lang="en-US" altLang="zh-CN" sz="3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cs typeface="Times New Roman" charset="0"/>
              </a:rPr>
              <a:t>— </a:t>
            </a:r>
            <a:r>
              <a:rPr lang="en-US" altLang="zh-CN" sz="3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cs typeface="微软雅黑" charset="0"/>
              </a:rPr>
              <a:t>Honor</a:t>
            </a:r>
            <a:endParaRPr lang="zh-CN" altLang="en-US" sz="3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charset="0"/>
              <a:ea typeface="微软雅黑" charset="0"/>
              <a:cs typeface="微软雅黑" charset="0"/>
            </a:endParaRPr>
          </a:p>
        </p:txBody>
      </p:sp>
      <p:pic>
        <p:nvPicPr>
          <p:cNvPr id="1026" name="Picture 1" descr="邮件签名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802" y="2225562"/>
            <a:ext cx="5327340" cy="82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2294" y="4344063"/>
            <a:ext cx="1037229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altLang="zh-CN" b="0" dirty="0" smtClean="0">
                <a:latin typeface="Shruti" pitchFamily="34" charset="0"/>
                <a:ea typeface="微软雅黑" pitchFamily="34" charset="-122"/>
                <a:cs typeface="Shruti" pitchFamily="34" charset="0"/>
              </a:rPr>
              <a:t>A</a:t>
            </a:r>
            <a:r>
              <a:rPr lang="en-US" altLang="zh-CN" b="0" smtClean="0">
                <a:latin typeface="Shruti" pitchFamily="34" charset="0"/>
                <a:ea typeface="微软雅黑" pitchFamily="34" charset="-122"/>
                <a:cs typeface="Shruti" pitchFamily="34" charset="0"/>
              </a:rPr>
              <a:t> </a:t>
            </a:r>
            <a:r>
              <a:rPr lang="x-none" altLang="zh-CN" b="0" smtClean="0">
                <a:latin typeface="Shruti" pitchFamily="34" charset="0"/>
                <a:ea typeface="微软雅黑" pitchFamily="34" charset="-122"/>
                <a:cs typeface="Shruti" pitchFamily="34" charset="0"/>
              </a:rPr>
              <a:t>full</a:t>
            </a:r>
            <a:r>
              <a:rPr lang="x-none" altLang="zh-CN" b="0" dirty="0">
                <a:latin typeface="Shruti" pitchFamily="34" charset="0"/>
                <a:ea typeface="微软雅黑" pitchFamily="34" charset="-122"/>
                <a:cs typeface="Shruti" pitchFamily="34" charset="0"/>
              </a:rPr>
              <a:t>, comprehensive product line that addresses numerous customer needs and preferences is therefore a critical ingredient to any company’s long-term retention efforts. </a:t>
            </a:r>
            <a:r>
              <a:rPr lang="x-none" altLang="zh-CN" b="0" dirty="0" smtClean="0">
                <a:latin typeface="Shruti" pitchFamily="34" charset="0"/>
                <a:ea typeface="微软雅黑" pitchFamily="34" charset="-122"/>
                <a:cs typeface="Shruti" pitchFamily="34" charset="0"/>
              </a:rPr>
              <a:t>To </a:t>
            </a:r>
            <a:r>
              <a:rPr lang="x-none" altLang="zh-CN" b="0" dirty="0">
                <a:latin typeface="Shruti" pitchFamily="34" charset="0"/>
                <a:ea typeface="微软雅黑" pitchFamily="34" charset="-122"/>
                <a:cs typeface="Shruti" pitchFamily="34" charset="0"/>
              </a:rPr>
              <a:t>achieve these dual goals (customer value and product line strength), an organization must be best-in-class in three key areas: </a:t>
            </a:r>
            <a:r>
              <a:rPr lang="x-none" altLang="zh-CN" b="0" i="1" dirty="0">
                <a:latin typeface="Shruti" pitchFamily="34" charset="0"/>
                <a:ea typeface="微软雅黑" pitchFamily="34" charset="-122"/>
                <a:cs typeface="Shruti" pitchFamily="34" charset="0"/>
              </a:rPr>
              <a:t>understanding demand, nurturing the brand, and differentiating from the competition.</a:t>
            </a:r>
            <a:endParaRPr lang="zh-CN" altLang="zh-CN" sz="2000" b="0" i="1" dirty="0">
              <a:latin typeface="Shruti" pitchFamily="34" charset="0"/>
              <a:ea typeface="微软雅黑" pitchFamily="34" charset="-122"/>
              <a:cs typeface="Shruti" pitchFamily="34" charset="0"/>
            </a:endParaRPr>
          </a:p>
          <a:p>
            <a:r>
              <a:rPr lang="en-US" altLang="zh-CN" b="0" dirty="0" smtClean="0">
                <a:latin typeface="微软雅黑" pitchFamily="34" charset="-122"/>
                <a:ea typeface="微软雅黑" pitchFamily="34" charset="-122"/>
              </a:rPr>
              <a:t>                                                                                                                     </a:t>
            </a:r>
            <a:r>
              <a:rPr lang="en-US" altLang="zh-CN" b="0" dirty="0">
                <a:latin typeface="Shruti" pitchFamily="34" charset="0"/>
                <a:ea typeface="微软雅黑" pitchFamily="34" charset="-122"/>
                <a:cs typeface="Shruti" pitchFamily="34" charset="0"/>
              </a:rPr>
              <a:t>----Frost &amp;Sullivan</a:t>
            </a:r>
            <a:endParaRPr lang="zh-CN" altLang="zh-CN" b="0" dirty="0">
              <a:latin typeface="Shruti" pitchFamily="34" charset="0"/>
              <a:ea typeface="微软雅黑" pitchFamily="34" charset="-122"/>
              <a:cs typeface="Shrut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112" y="3476430"/>
            <a:ext cx="10705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altLang="zh-CN" b="0" dirty="0" smtClean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en-US" altLang="zh-CN" b="0" dirty="0" smtClean="0">
                <a:latin typeface="微软雅黑" pitchFamily="34" charset="-122"/>
                <a:ea typeface="微软雅黑" pitchFamily="34" charset="-122"/>
              </a:rPr>
              <a:t>IRSYS</a:t>
            </a:r>
            <a:r>
              <a:rPr lang="x-none" altLang="zh-CN" b="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0" dirty="0">
                <a:latin typeface="微软雅黑" pitchFamily="34" charset="-122"/>
                <a:ea typeface="微软雅黑" pitchFamily="34" charset="-122"/>
              </a:rPr>
              <a:t>Awarded </a:t>
            </a:r>
            <a:r>
              <a:rPr lang="x-none" altLang="zh-CN" b="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0" dirty="0">
                <a:latin typeface="微软雅黑" pitchFamily="34" charset="-122"/>
                <a:ea typeface="微软雅黑" pitchFamily="34" charset="-122"/>
              </a:rPr>
              <a:t>2015</a:t>
            </a:r>
            <a:r>
              <a:rPr lang="x-none" altLang="zh-CN" b="0" dirty="0">
                <a:latin typeface="微软雅黑" pitchFamily="34" charset="-122"/>
                <a:ea typeface="微软雅黑" pitchFamily="34" charset="-122"/>
              </a:rPr>
              <a:t> Product Line Strategy Leader</a:t>
            </a:r>
            <a:r>
              <a:rPr lang="en-US" altLang="zh-CN" b="0" dirty="0">
                <a:latin typeface="微软雅黑" pitchFamily="34" charset="-122"/>
                <a:ea typeface="微软雅黑" pitchFamily="34" charset="-122"/>
              </a:rPr>
              <a:t>ship</a:t>
            </a:r>
            <a:r>
              <a:rPr lang="x-none" altLang="zh-CN" b="0" dirty="0">
                <a:latin typeface="微软雅黑" pitchFamily="34" charset="-122"/>
                <a:ea typeface="微软雅黑" pitchFamily="34" charset="-122"/>
              </a:rPr>
              <a:t> in the </a:t>
            </a:r>
            <a:r>
              <a:rPr lang="en-US" altLang="zh-CN" b="0" dirty="0">
                <a:latin typeface="微软雅黑" pitchFamily="34" charset="-122"/>
                <a:ea typeface="微软雅黑" pitchFamily="34" charset="-122"/>
              </a:rPr>
              <a:t>Global </a:t>
            </a:r>
            <a:r>
              <a:rPr lang="x-none" altLang="zh-CN" b="0" dirty="0">
                <a:latin typeface="微软雅黑" pitchFamily="34" charset="-122"/>
                <a:ea typeface="微软雅黑" pitchFamily="34" charset="-122"/>
              </a:rPr>
              <a:t>Cooling </a:t>
            </a:r>
            <a:r>
              <a:rPr lang="x-none" altLang="zh-CN" b="0" dirty="0" smtClean="0">
                <a:latin typeface="微软雅黑" pitchFamily="34" charset="-122"/>
                <a:ea typeface="微软雅黑" pitchFamily="34" charset="-122"/>
              </a:rPr>
              <a:t>Solution</a:t>
            </a:r>
            <a:r>
              <a:rPr lang="en-US" altLang="zh-CN" b="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0" dirty="0">
                <a:latin typeface="微软雅黑" pitchFamily="34" charset="-122"/>
                <a:ea typeface="微软雅黑" pitchFamily="34" charset="-122"/>
              </a:rPr>
              <a:t>Space</a:t>
            </a:r>
            <a:r>
              <a:rPr lang="x-none" altLang="zh-CN" b="0" dirty="0">
                <a:latin typeface="微软雅黑" pitchFamily="34" charset="-122"/>
                <a:ea typeface="微软雅黑" pitchFamily="34" charset="-122"/>
              </a:rPr>
              <a:t>.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40218787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5" name="Rectangle 2"/>
          <p:cNvSpPr txBox="1">
            <a:spLocks noChangeArrowheads="1"/>
          </p:cNvSpPr>
          <p:nvPr/>
        </p:nvSpPr>
        <p:spPr bwMode="auto">
          <a:xfrm>
            <a:off x="1766943" y="441661"/>
            <a:ext cx="81089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r>
              <a:rPr lang="en-US" altLang="zh-CN" sz="30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charset="0"/>
                <a:cs typeface="Arial" charset="0"/>
              </a:rPr>
              <a:t>Topic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2586287" y="2276043"/>
            <a:ext cx="5669280" cy="5867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2586287" y="3072641"/>
            <a:ext cx="5669280" cy="5867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2586287" y="4665838"/>
            <a:ext cx="5669280" cy="5867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2586287" y="3869239"/>
            <a:ext cx="5697096" cy="586740"/>
            <a:chOff x="2607802" y="2259106"/>
            <a:chExt cx="5697096" cy="586740"/>
          </a:xfrm>
        </p:grpSpPr>
        <p:sp>
          <p:nvSpPr>
            <p:cNvPr id="19" name="圆角矩形 18"/>
            <p:cNvSpPr/>
            <p:nvPr/>
          </p:nvSpPr>
          <p:spPr>
            <a:xfrm>
              <a:off x="2635618" y="2259106"/>
              <a:ext cx="5669280" cy="58674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0" name="Picture 2" descr="E:\PPT\公司简介\2015\未标题-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>
              <a:off x="2573173" y="2397596"/>
              <a:ext cx="379020" cy="309761"/>
            </a:xfrm>
            <a:prstGeom prst="rect">
              <a:avLst/>
            </a:prstGeom>
            <a:noFill/>
          </p:spPr>
        </p:pic>
      </p:grp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2999086" y="2387414"/>
            <a:ext cx="2593975" cy="40005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 wrap="none">
            <a:spAutoFit/>
          </a:bodyPr>
          <a:lstStyle/>
          <a:p>
            <a:r>
              <a:rPr lang="en-US" altLang="zh-CN" sz="2000" b="0" dirty="0">
                <a:solidFill>
                  <a:schemeClr val="bg1">
                    <a:lumMod val="50000"/>
                  </a:schemeClr>
                </a:solidFill>
                <a:ea typeface="微软雅黑" charset="0"/>
                <a:cs typeface="Arial" charset="0"/>
              </a:rPr>
              <a:t>Business  Strategies</a:t>
            </a:r>
            <a:endParaRPr lang="zh-CN" altLang="en-US" sz="2000" b="0" dirty="0">
              <a:solidFill>
                <a:schemeClr val="bg1">
                  <a:lumMod val="50000"/>
                </a:schemeClr>
              </a:solidFill>
              <a:ea typeface="微软雅黑" charset="0"/>
              <a:cs typeface="Arial" charset="0"/>
            </a:endParaRPr>
          </a:p>
        </p:txBody>
      </p:sp>
      <p:sp>
        <p:nvSpPr>
          <p:cNvPr id="22" name="Rectangle 1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999086" y="3158939"/>
            <a:ext cx="1924050" cy="40005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 wrap="none">
            <a:spAutoFit/>
          </a:bodyPr>
          <a:lstStyle/>
          <a:p>
            <a:r>
              <a:rPr lang="en-US" altLang="zh-CN" sz="2000" b="0" dirty="0">
                <a:solidFill>
                  <a:schemeClr val="bg1">
                    <a:lumMod val="50000"/>
                  </a:schemeClr>
                </a:solidFill>
                <a:ea typeface="宋体" charset="0"/>
                <a:cs typeface="宋体" charset="0"/>
              </a:rPr>
              <a:t>About  AIRSYS</a:t>
            </a:r>
            <a:endParaRPr lang="zh-CN" altLang="en-US" sz="2000" b="0" dirty="0">
              <a:solidFill>
                <a:schemeClr val="bg1">
                  <a:lumMod val="50000"/>
                </a:schemeClr>
              </a:solidFill>
              <a:ea typeface="宋体" charset="0"/>
              <a:cs typeface="宋体" charset="0"/>
            </a:endParaRPr>
          </a:p>
        </p:txBody>
      </p:sp>
      <p:sp>
        <p:nvSpPr>
          <p:cNvPr id="23" name="Rectangle 1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999086" y="3942810"/>
            <a:ext cx="2820988" cy="40005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 wrap="none">
            <a:spAutoFit/>
          </a:bodyPr>
          <a:lstStyle/>
          <a:p>
            <a:r>
              <a:rPr lang="en-US" altLang="zh-CN" sz="2000" b="0" dirty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宋体" charset="0"/>
              </a:rPr>
              <a:t>Products and Solutions</a:t>
            </a:r>
            <a:endParaRPr lang="zh-CN" altLang="en-US" sz="2000" b="0" dirty="0">
              <a:solidFill>
                <a:schemeClr val="tx1">
                  <a:lumMod val="75000"/>
                  <a:lumOff val="25000"/>
                </a:schemeClr>
              </a:solidFill>
              <a:ea typeface="宋体" charset="0"/>
              <a:cs typeface="宋体" charset="0"/>
            </a:endParaRP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2999086" y="4746439"/>
            <a:ext cx="2960688" cy="40005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0" dirty="0">
                <a:solidFill>
                  <a:schemeClr val="bg1">
                    <a:lumMod val="50000"/>
                  </a:schemeClr>
                </a:solidFill>
                <a:ea typeface="宋体" charset="-122"/>
                <a:cs typeface="+mn-cs"/>
              </a:rPr>
              <a:t>Partners and Customers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3"/>
          <p:cNvSpPr txBox="1">
            <a:spLocks noGrp="1"/>
          </p:cNvSpPr>
          <p:nvPr/>
        </p:nvSpPr>
        <p:spPr bwMode="auto">
          <a:xfrm>
            <a:off x="539750" y="6229350"/>
            <a:ext cx="2520950" cy="4746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altLang="zh-CN" sz="1400" dirty="0">
              <a:ea typeface="+mn-ea"/>
              <a:cs typeface="+mn-cs"/>
            </a:endParaRPr>
          </a:p>
        </p:txBody>
      </p:sp>
      <p:sp>
        <p:nvSpPr>
          <p:cNvPr id="27651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809625" y="2125663"/>
            <a:ext cx="9182100" cy="1465262"/>
          </a:xfrm>
        </p:spPr>
        <p:txBody>
          <a:bodyPr/>
          <a:lstStyle/>
          <a:p>
            <a:pPr eaLnBrk="1" hangingPunct="1"/>
            <a:r>
              <a:rPr lang="en-US" altLang="zh-CN" sz="2600">
                <a:latin typeface="微软雅黑" charset="0"/>
                <a:ea typeface="微软雅黑" charset="0"/>
              </a:rPr>
              <a:t>BTS Shelter Solution</a:t>
            </a:r>
            <a:endParaRPr lang="zh-CN" altLang="en-US" sz="2600">
              <a:latin typeface="微软雅黑" charset="0"/>
              <a:ea typeface="微软雅黑" charset="0"/>
            </a:endParaRPr>
          </a:p>
        </p:txBody>
      </p:sp>
      <p:sp>
        <p:nvSpPr>
          <p:cNvPr id="7" name="Rectangle 13"/>
          <p:cNvSpPr txBox="1">
            <a:spLocks noChangeArrowheads="1"/>
          </p:cNvSpPr>
          <p:nvPr/>
        </p:nvSpPr>
        <p:spPr>
          <a:xfrm>
            <a:off x="1757064" y="414654"/>
            <a:ext cx="8107362" cy="4667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r>
              <a:rPr lang="en-US" altLang="zh-CN" sz="3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cs typeface="微软雅黑" charset="0"/>
              </a:rPr>
              <a:t>BTS Shelter Solution</a:t>
            </a:r>
            <a:endParaRPr lang="zh-CN" altLang="en-US" sz="3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charset="0"/>
              <a:ea typeface="微软雅黑" charset="0"/>
              <a:cs typeface="微软雅黑" charset="0"/>
            </a:endParaRPr>
          </a:p>
        </p:txBody>
      </p:sp>
      <p:pic>
        <p:nvPicPr>
          <p:cNvPr id="4098" name="Picture 2" descr="E:\PPT\基站空调解决方案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700" y="1465385"/>
            <a:ext cx="9076767" cy="505862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3"/>
          <p:cNvSpPr txBox="1">
            <a:spLocks noGrp="1"/>
          </p:cNvSpPr>
          <p:nvPr/>
        </p:nvSpPr>
        <p:spPr bwMode="auto">
          <a:xfrm>
            <a:off x="539750" y="6229350"/>
            <a:ext cx="2520950" cy="4746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altLang="zh-CN" sz="1400" dirty="0">
              <a:ea typeface="+mn-ea"/>
              <a:cs typeface="+mn-cs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9625" y="2125663"/>
            <a:ext cx="9182100" cy="1465262"/>
          </a:xfrm>
        </p:spPr>
        <p:txBody>
          <a:bodyPr/>
          <a:lstStyle/>
          <a:p>
            <a:pPr eaLnBrk="1" hangingPunct="1"/>
            <a:r>
              <a:rPr lang="en-US" altLang="zh-CN">
                <a:latin typeface="微软雅黑" charset="0"/>
                <a:ea typeface="微软雅黑" charset="0"/>
              </a:rPr>
              <a:t>Data Center Solution</a:t>
            </a:r>
            <a:endParaRPr lang="zh-CN" altLang="en-US">
              <a:latin typeface="微软雅黑" charset="0"/>
              <a:ea typeface="微软雅黑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649488" y="403897"/>
            <a:ext cx="8107362" cy="5175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r>
              <a:rPr lang="en-US" altLang="zh-CN" sz="3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cs typeface="微软雅黑" charset="0"/>
              </a:rPr>
              <a:t>Data Center Solution</a:t>
            </a:r>
            <a:endParaRPr lang="zh-CN" altLang="en-US" sz="3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charset="0"/>
              <a:ea typeface="微软雅黑" charset="0"/>
              <a:cs typeface="微软雅黑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09625" y="2125662"/>
            <a:ext cx="918210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charset="0"/>
                <a:ea typeface="微软雅黑" charset="0"/>
                <a:cs typeface="微软雅黑" charset="0"/>
              </a:rPr>
              <a:t>Data Center Solution</a:t>
            </a:r>
            <a:endParaRPr kumimoji="0" lang="zh-CN" altLang="en-US" sz="3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charset="0"/>
              <a:ea typeface="微软雅黑" charset="0"/>
              <a:cs typeface="微软雅黑" charset="0"/>
            </a:endParaRPr>
          </a:p>
        </p:txBody>
      </p:sp>
      <p:pic>
        <p:nvPicPr>
          <p:cNvPr id="8" name="Picture 2" descr="E:\PPT\数据中心绿色解决方案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535" y="1638442"/>
            <a:ext cx="9811610" cy="42687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9625" y="2660040"/>
            <a:ext cx="9182100" cy="1465262"/>
          </a:xfrm>
        </p:spPr>
        <p:txBody>
          <a:bodyPr/>
          <a:lstStyle/>
          <a:p>
            <a:pPr eaLnBrk="1" hangingPunct="1"/>
            <a:r>
              <a:rPr lang="en-US" altLang="zh-CN">
                <a:latin typeface="微软雅黑" charset="0"/>
                <a:ea typeface="微软雅黑" charset="0"/>
              </a:rPr>
              <a:t>Cabinet Solution</a:t>
            </a:r>
            <a:endParaRPr lang="zh-CN" altLang="en-US">
              <a:latin typeface="微软雅黑" charset="0"/>
              <a:ea typeface="微软雅黑" charset="0"/>
            </a:endParaRPr>
          </a:p>
        </p:txBody>
      </p:sp>
      <p:sp>
        <p:nvSpPr>
          <p:cNvPr id="27651" name="Text Box 8"/>
          <p:cNvSpPr txBox="1">
            <a:spLocks noChangeArrowheads="1"/>
          </p:cNvSpPr>
          <p:nvPr/>
        </p:nvSpPr>
        <p:spPr bwMode="auto">
          <a:xfrm>
            <a:off x="8782050" y="4007827"/>
            <a:ext cx="1276350" cy="27781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200">
                <a:solidFill>
                  <a:srgbClr val="595959"/>
                </a:solidFill>
              </a:rPr>
              <a:t>HEX</a:t>
            </a:r>
            <a:endParaRPr lang="zh-CN" altLang="en-US" sz="1200">
              <a:solidFill>
                <a:srgbClr val="595959"/>
              </a:solidFill>
            </a:endParaRPr>
          </a:p>
        </p:txBody>
      </p:sp>
      <p:sp>
        <p:nvSpPr>
          <p:cNvPr id="27652" name="Text Box 9"/>
          <p:cNvSpPr txBox="1">
            <a:spLocks noChangeArrowheads="1"/>
          </p:cNvSpPr>
          <p:nvPr/>
        </p:nvSpPr>
        <p:spPr bwMode="auto">
          <a:xfrm>
            <a:off x="8782050" y="2404452"/>
            <a:ext cx="1273175" cy="27781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200">
                <a:solidFill>
                  <a:srgbClr val="595959"/>
                </a:solidFill>
              </a:rPr>
              <a:t>Fan Cooling</a:t>
            </a:r>
            <a:endParaRPr lang="zh-CN" altLang="en-US" sz="1200">
              <a:solidFill>
                <a:srgbClr val="595959"/>
              </a:solidFill>
            </a:endParaRPr>
          </a:p>
        </p:txBody>
      </p:sp>
      <p:sp>
        <p:nvSpPr>
          <p:cNvPr id="27653" name="Text Box 12"/>
          <p:cNvSpPr txBox="1">
            <a:spLocks noChangeArrowheads="1"/>
          </p:cNvSpPr>
          <p:nvPr/>
        </p:nvSpPr>
        <p:spPr bwMode="auto">
          <a:xfrm>
            <a:off x="92075" y="4244365"/>
            <a:ext cx="1439863" cy="2921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/>
          <a:lstStyle/>
          <a:p>
            <a:pPr algn="r">
              <a:defRPr/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ea typeface="黑体" pitchFamily="2" charset="-122"/>
                <a:cs typeface="+mn-cs"/>
              </a:rPr>
              <a:t>Battery cabinets</a:t>
            </a:r>
          </a:p>
        </p:txBody>
      </p:sp>
      <p:sp>
        <p:nvSpPr>
          <p:cNvPr id="27657" name="Text Box 18"/>
          <p:cNvSpPr txBox="1">
            <a:spLocks noChangeArrowheads="1"/>
          </p:cNvSpPr>
          <p:nvPr/>
        </p:nvSpPr>
        <p:spPr bwMode="auto">
          <a:xfrm>
            <a:off x="0" y="1694840"/>
            <a:ext cx="2654300" cy="334962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zh-CN" b="0">
                <a:solidFill>
                  <a:schemeClr val="bg1"/>
                </a:solidFill>
              </a:rPr>
              <a:t>Cabinets</a:t>
            </a:r>
            <a:endParaRPr lang="zh-CN" altLang="en-US" b="0">
              <a:solidFill>
                <a:schemeClr val="bg1"/>
              </a:solidFill>
            </a:endParaRPr>
          </a:p>
        </p:txBody>
      </p:sp>
      <p:pic>
        <p:nvPicPr>
          <p:cNvPr id="29703" name="Picture 20" descr="36b216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7788" y="5628665"/>
            <a:ext cx="100012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21" descr="u=1559345604,2645440435&amp;fm=0&amp;gp=0">
            <a:hlinkClick r:id="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1513" y="5430227"/>
            <a:ext cx="1077912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22" descr="FCB基站智能通风机组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6375" y="2261577"/>
            <a:ext cx="6731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24" descr="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0800" y="2845777"/>
            <a:ext cx="725488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25" descr="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0100" y="2802915"/>
            <a:ext cx="70167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32" descr="顶装式机柜空调机组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688" y="2852127"/>
            <a:ext cx="7524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33" descr="机柜副本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77188" y="3712552"/>
            <a:ext cx="373062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34" descr="电池仓空调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7963" y="5687402"/>
            <a:ext cx="671512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11" name="组合 38"/>
          <p:cNvGrpSpPr>
            <a:grpSpLocks/>
          </p:cNvGrpSpPr>
          <p:nvPr/>
        </p:nvGrpSpPr>
        <p:grpSpPr bwMode="auto">
          <a:xfrm>
            <a:off x="2889250" y="2545740"/>
            <a:ext cx="4783138" cy="3648075"/>
            <a:chOff x="2889250" y="2011363"/>
            <a:chExt cx="4783138" cy="3648075"/>
          </a:xfrm>
        </p:grpSpPr>
        <p:sp>
          <p:nvSpPr>
            <p:cNvPr id="27654" name="Line 14"/>
            <p:cNvSpPr>
              <a:spLocks noChangeShapeType="1"/>
            </p:cNvSpPr>
            <p:nvPr/>
          </p:nvSpPr>
          <p:spPr bwMode="auto">
            <a:xfrm flipH="1">
              <a:off x="7227888" y="2011363"/>
              <a:ext cx="0" cy="3622675"/>
            </a:xfrm>
            <a:prstGeom prst="line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 type="none" w="med" len="lg"/>
            </a:ln>
          </p:spPr>
          <p:txBody>
            <a:bodyPr wrap="none"/>
            <a:lstStyle/>
            <a:p>
              <a:pPr>
                <a:defRPr/>
              </a:pPr>
              <a:endParaRPr lang="zh-CN" altLang="en-US">
                <a:ea typeface="黑体" pitchFamily="2" charset="-122"/>
                <a:cs typeface="+mn-cs"/>
              </a:endParaRPr>
            </a:p>
          </p:txBody>
        </p:sp>
        <p:sp>
          <p:nvSpPr>
            <p:cNvPr id="27655" name="Line 15"/>
            <p:cNvSpPr>
              <a:spLocks noChangeShapeType="1"/>
            </p:cNvSpPr>
            <p:nvPr/>
          </p:nvSpPr>
          <p:spPr bwMode="auto">
            <a:xfrm>
              <a:off x="7227888" y="2011363"/>
              <a:ext cx="431800" cy="0"/>
            </a:xfrm>
            <a:prstGeom prst="line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 type="none" w="med" len="lg"/>
            </a:ln>
          </p:spPr>
          <p:txBody>
            <a:bodyPr wrap="none"/>
            <a:lstStyle/>
            <a:p>
              <a:pPr>
                <a:defRPr/>
              </a:pPr>
              <a:endParaRPr lang="zh-CN" altLang="en-US">
                <a:ea typeface="黑体" pitchFamily="2" charset="-122"/>
                <a:cs typeface="+mn-cs"/>
              </a:endParaRPr>
            </a:p>
          </p:txBody>
        </p:sp>
        <p:sp>
          <p:nvSpPr>
            <p:cNvPr id="27656" name="Line 16"/>
            <p:cNvSpPr>
              <a:spLocks noChangeShapeType="1"/>
            </p:cNvSpPr>
            <p:nvPr/>
          </p:nvSpPr>
          <p:spPr bwMode="auto">
            <a:xfrm>
              <a:off x="7227888" y="5648325"/>
              <a:ext cx="431800" cy="0"/>
            </a:xfrm>
            <a:prstGeom prst="line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 type="none" w="med" len="lg"/>
            </a:ln>
          </p:spPr>
          <p:txBody>
            <a:bodyPr wrap="none"/>
            <a:lstStyle/>
            <a:p>
              <a:pPr>
                <a:defRPr/>
              </a:pPr>
              <a:endParaRPr lang="zh-CN" altLang="en-US">
                <a:ea typeface="黑体" pitchFamily="2" charset="-122"/>
                <a:cs typeface="+mn-cs"/>
              </a:endParaRPr>
            </a:p>
          </p:txBody>
        </p:sp>
        <p:sp>
          <p:nvSpPr>
            <p:cNvPr id="27663" name="Line 26"/>
            <p:cNvSpPr>
              <a:spLocks noChangeShapeType="1"/>
            </p:cNvSpPr>
            <p:nvPr/>
          </p:nvSpPr>
          <p:spPr bwMode="auto">
            <a:xfrm>
              <a:off x="3414713" y="2011363"/>
              <a:ext cx="0" cy="3648075"/>
            </a:xfrm>
            <a:prstGeom prst="line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 type="none" w="med" len="lg"/>
            </a:ln>
          </p:spPr>
          <p:txBody>
            <a:bodyPr wrap="none"/>
            <a:lstStyle/>
            <a:p>
              <a:pPr>
                <a:defRPr/>
              </a:pPr>
              <a:endParaRPr lang="zh-CN" altLang="en-US">
                <a:ea typeface="黑体" pitchFamily="2" charset="-122"/>
                <a:cs typeface="+mn-cs"/>
              </a:endParaRPr>
            </a:p>
          </p:txBody>
        </p:sp>
        <p:sp>
          <p:nvSpPr>
            <p:cNvPr id="27664" name="Line 27"/>
            <p:cNvSpPr>
              <a:spLocks noChangeShapeType="1"/>
            </p:cNvSpPr>
            <p:nvPr/>
          </p:nvSpPr>
          <p:spPr bwMode="auto">
            <a:xfrm flipH="1">
              <a:off x="2889250" y="2011363"/>
              <a:ext cx="511175" cy="0"/>
            </a:xfrm>
            <a:prstGeom prst="line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 type="none" w="med" len="lg"/>
            </a:ln>
          </p:spPr>
          <p:txBody>
            <a:bodyPr wrap="none"/>
            <a:lstStyle/>
            <a:p>
              <a:pPr>
                <a:defRPr/>
              </a:pPr>
              <a:endParaRPr lang="zh-CN" altLang="en-US">
                <a:ea typeface="黑体" pitchFamily="2" charset="-122"/>
                <a:cs typeface="+mn-cs"/>
              </a:endParaRPr>
            </a:p>
          </p:txBody>
        </p:sp>
        <p:sp>
          <p:nvSpPr>
            <p:cNvPr id="27665" name="Line 28"/>
            <p:cNvSpPr>
              <a:spLocks noChangeShapeType="1"/>
            </p:cNvSpPr>
            <p:nvPr/>
          </p:nvSpPr>
          <p:spPr bwMode="auto">
            <a:xfrm flipH="1">
              <a:off x="2889250" y="3900488"/>
              <a:ext cx="511175" cy="0"/>
            </a:xfrm>
            <a:prstGeom prst="line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 type="none" w="med" len="lg"/>
            </a:ln>
          </p:spPr>
          <p:txBody>
            <a:bodyPr wrap="none"/>
            <a:lstStyle/>
            <a:p>
              <a:pPr>
                <a:defRPr/>
              </a:pPr>
              <a:endParaRPr lang="zh-CN" altLang="en-US">
                <a:ea typeface="黑体" pitchFamily="2" charset="-122"/>
                <a:cs typeface="+mn-cs"/>
              </a:endParaRPr>
            </a:p>
          </p:txBody>
        </p:sp>
        <p:sp>
          <p:nvSpPr>
            <p:cNvPr id="27666" name="Line 29"/>
            <p:cNvSpPr>
              <a:spLocks noChangeShapeType="1"/>
            </p:cNvSpPr>
            <p:nvPr/>
          </p:nvSpPr>
          <p:spPr bwMode="auto">
            <a:xfrm flipH="1">
              <a:off x="2901950" y="5648325"/>
              <a:ext cx="512763" cy="0"/>
            </a:xfrm>
            <a:prstGeom prst="line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 type="none" w="med" len="lg"/>
            </a:ln>
          </p:spPr>
          <p:txBody>
            <a:bodyPr wrap="none"/>
            <a:lstStyle/>
            <a:p>
              <a:pPr>
                <a:defRPr/>
              </a:pPr>
              <a:endParaRPr lang="zh-CN" altLang="en-US">
                <a:ea typeface="黑体" pitchFamily="2" charset="-122"/>
                <a:cs typeface="+mn-cs"/>
              </a:endParaRPr>
            </a:p>
          </p:txBody>
        </p:sp>
        <p:sp>
          <p:nvSpPr>
            <p:cNvPr id="27667" name="Line 30"/>
            <p:cNvSpPr>
              <a:spLocks noChangeShapeType="1"/>
            </p:cNvSpPr>
            <p:nvPr/>
          </p:nvSpPr>
          <p:spPr bwMode="auto">
            <a:xfrm>
              <a:off x="3390900" y="3898900"/>
              <a:ext cx="965200" cy="0"/>
            </a:xfrm>
            <a:prstGeom prst="line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 type="triangle" w="med" len="lg"/>
            </a:ln>
          </p:spPr>
          <p:txBody>
            <a:bodyPr wrap="none"/>
            <a:lstStyle/>
            <a:p>
              <a:pPr>
                <a:defRPr/>
              </a:pPr>
              <a:endParaRPr lang="zh-CN" altLang="en-US">
                <a:ea typeface="黑体" pitchFamily="2" charset="-122"/>
                <a:cs typeface="+mn-cs"/>
              </a:endParaRPr>
            </a:p>
          </p:txBody>
        </p:sp>
        <p:sp>
          <p:nvSpPr>
            <p:cNvPr id="27668" name="Line 31"/>
            <p:cNvSpPr>
              <a:spLocks noChangeShapeType="1"/>
            </p:cNvSpPr>
            <p:nvPr/>
          </p:nvSpPr>
          <p:spPr bwMode="auto">
            <a:xfrm flipH="1">
              <a:off x="6375400" y="3911600"/>
              <a:ext cx="863600" cy="0"/>
            </a:xfrm>
            <a:prstGeom prst="line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 type="triangle" w="med" len="lg"/>
            </a:ln>
          </p:spPr>
          <p:txBody>
            <a:bodyPr wrap="none"/>
            <a:lstStyle/>
            <a:p>
              <a:pPr>
                <a:defRPr/>
              </a:pPr>
              <a:endParaRPr lang="zh-CN" altLang="en-US">
                <a:ea typeface="黑体" pitchFamily="2" charset="-122"/>
                <a:cs typeface="+mn-cs"/>
              </a:endParaRPr>
            </a:p>
          </p:txBody>
        </p:sp>
        <p:sp>
          <p:nvSpPr>
            <p:cNvPr id="27672" name="Line 35"/>
            <p:cNvSpPr>
              <a:spLocks noChangeShapeType="1"/>
            </p:cNvSpPr>
            <p:nvPr/>
          </p:nvSpPr>
          <p:spPr bwMode="auto">
            <a:xfrm flipH="1">
              <a:off x="7207250" y="2655888"/>
              <a:ext cx="449263" cy="0"/>
            </a:xfrm>
            <a:prstGeom prst="line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 type="none" w="med" len="lg"/>
            </a:ln>
          </p:spPr>
          <p:txBody>
            <a:bodyPr wrap="none"/>
            <a:lstStyle/>
            <a:p>
              <a:pPr>
                <a:defRPr/>
              </a:pPr>
              <a:endParaRPr lang="zh-CN" altLang="en-US">
                <a:ea typeface="黑体" pitchFamily="2" charset="-122"/>
                <a:cs typeface="+mn-cs"/>
              </a:endParaRPr>
            </a:p>
          </p:txBody>
        </p:sp>
        <p:sp>
          <p:nvSpPr>
            <p:cNvPr id="27673" name="Line 36"/>
            <p:cNvSpPr>
              <a:spLocks noChangeShapeType="1"/>
            </p:cNvSpPr>
            <p:nvPr/>
          </p:nvSpPr>
          <p:spPr bwMode="auto">
            <a:xfrm>
              <a:off x="7227888" y="3586163"/>
              <a:ext cx="431800" cy="0"/>
            </a:xfrm>
            <a:prstGeom prst="line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 type="none" w="med" len="lg"/>
            </a:ln>
          </p:spPr>
          <p:txBody>
            <a:bodyPr wrap="none"/>
            <a:lstStyle/>
            <a:p>
              <a:pPr>
                <a:defRPr/>
              </a:pPr>
              <a:endParaRPr lang="zh-CN" altLang="en-US">
                <a:ea typeface="黑体" pitchFamily="2" charset="-122"/>
                <a:cs typeface="+mn-cs"/>
              </a:endParaRPr>
            </a:p>
          </p:txBody>
        </p:sp>
        <p:sp>
          <p:nvSpPr>
            <p:cNvPr id="27674" name="Line 37"/>
            <p:cNvSpPr>
              <a:spLocks noChangeShapeType="1"/>
            </p:cNvSpPr>
            <p:nvPr/>
          </p:nvSpPr>
          <p:spPr bwMode="auto">
            <a:xfrm>
              <a:off x="7240588" y="4564063"/>
              <a:ext cx="431800" cy="0"/>
            </a:xfrm>
            <a:prstGeom prst="line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 type="none" w="med" len="lg"/>
            </a:ln>
          </p:spPr>
          <p:txBody>
            <a:bodyPr wrap="none"/>
            <a:lstStyle/>
            <a:p>
              <a:pPr>
                <a:defRPr/>
              </a:pPr>
              <a:endParaRPr lang="zh-CN" altLang="en-US">
                <a:ea typeface="黑体" pitchFamily="2" charset="-122"/>
                <a:cs typeface="+mn-cs"/>
              </a:endParaRPr>
            </a:p>
          </p:txBody>
        </p:sp>
      </p:grpSp>
      <p:pic>
        <p:nvPicPr>
          <p:cNvPr id="29712" name="Picture 39" descr="单门室外机柜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7700" y="2210777"/>
            <a:ext cx="739775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6" name="Text Box 10"/>
          <p:cNvSpPr txBox="1">
            <a:spLocks noChangeArrowheads="1"/>
          </p:cNvSpPr>
          <p:nvPr/>
        </p:nvSpPr>
        <p:spPr bwMode="auto">
          <a:xfrm>
            <a:off x="104775" y="2580665"/>
            <a:ext cx="1439863" cy="45561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/>
          <a:lstStyle/>
          <a:p>
            <a:pPr algn="r">
              <a:defRPr/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ea typeface="黑体" pitchFamily="2" charset="-122"/>
                <a:cs typeface="+mn-cs"/>
              </a:rPr>
              <a:t>Battery Cabinets</a:t>
            </a:r>
          </a:p>
        </p:txBody>
      </p:sp>
      <p:sp>
        <p:nvSpPr>
          <p:cNvPr id="27677" name="Text Box 14"/>
          <p:cNvSpPr txBox="1">
            <a:spLocks noChangeArrowheads="1"/>
          </p:cNvSpPr>
          <p:nvPr/>
        </p:nvSpPr>
        <p:spPr bwMode="auto">
          <a:xfrm>
            <a:off x="114300" y="5917590"/>
            <a:ext cx="1439863" cy="4572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/>
          <a:lstStyle/>
          <a:p>
            <a:pPr algn="r">
              <a:defRPr/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ea typeface="黑体" pitchFamily="2" charset="-122"/>
                <a:cs typeface="+mn-cs"/>
              </a:rPr>
              <a:t>FTTX Cabinets</a:t>
            </a:r>
          </a:p>
        </p:txBody>
      </p:sp>
      <p:sp>
        <p:nvSpPr>
          <p:cNvPr id="27678" name="Text Box 39"/>
          <p:cNvSpPr txBox="1">
            <a:spLocks noChangeArrowheads="1"/>
          </p:cNvSpPr>
          <p:nvPr/>
        </p:nvSpPr>
        <p:spPr bwMode="auto">
          <a:xfrm>
            <a:off x="4240213" y="1725002"/>
            <a:ext cx="2159000" cy="33496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b="0">
                <a:solidFill>
                  <a:schemeClr val="bg1"/>
                </a:solidFill>
              </a:rPr>
              <a:t>Integration</a:t>
            </a:r>
            <a:endParaRPr lang="zh-CN" altLang="en-US" b="0">
              <a:solidFill>
                <a:schemeClr val="bg1"/>
              </a:solidFill>
            </a:endParaRPr>
          </a:p>
        </p:txBody>
      </p:sp>
      <p:sp>
        <p:nvSpPr>
          <p:cNvPr id="27679" name="Text Box 4"/>
          <p:cNvSpPr txBox="1">
            <a:spLocks noChangeArrowheads="1"/>
          </p:cNvSpPr>
          <p:nvPr/>
        </p:nvSpPr>
        <p:spPr bwMode="auto">
          <a:xfrm>
            <a:off x="7762875" y="1721827"/>
            <a:ext cx="3038475" cy="33496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0">
                <a:solidFill>
                  <a:schemeClr val="bg1"/>
                </a:solidFill>
              </a:rPr>
              <a:t>Cooling</a:t>
            </a:r>
            <a:endParaRPr lang="zh-CN" altLang="en-US" b="0">
              <a:solidFill>
                <a:schemeClr val="bg1"/>
              </a:solidFill>
            </a:endParaRPr>
          </a:p>
        </p:txBody>
      </p:sp>
      <p:sp>
        <p:nvSpPr>
          <p:cNvPr id="27680" name="Text Box 5"/>
          <p:cNvSpPr txBox="1">
            <a:spLocks noChangeArrowheads="1"/>
          </p:cNvSpPr>
          <p:nvPr/>
        </p:nvSpPr>
        <p:spPr bwMode="auto">
          <a:xfrm>
            <a:off x="8782050" y="4888890"/>
            <a:ext cx="1690688" cy="2794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200">
                <a:solidFill>
                  <a:srgbClr val="595959"/>
                </a:solidFill>
              </a:rPr>
              <a:t>Door Mounted A/C</a:t>
            </a:r>
            <a:endParaRPr lang="zh-CN" altLang="en-US" sz="1200">
              <a:solidFill>
                <a:srgbClr val="595959"/>
              </a:solidFill>
            </a:endParaRPr>
          </a:p>
        </p:txBody>
      </p:sp>
      <p:sp>
        <p:nvSpPr>
          <p:cNvPr id="27681" name="Text Box 6"/>
          <p:cNvSpPr txBox="1">
            <a:spLocks noChangeArrowheads="1"/>
          </p:cNvSpPr>
          <p:nvPr/>
        </p:nvSpPr>
        <p:spPr bwMode="auto">
          <a:xfrm>
            <a:off x="8782050" y="3136290"/>
            <a:ext cx="1620838" cy="2794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200">
                <a:solidFill>
                  <a:srgbClr val="595959"/>
                </a:solidFill>
              </a:rPr>
              <a:t>Top Mounted A/C</a:t>
            </a:r>
            <a:endParaRPr lang="zh-CN" altLang="en-US" sz="1200">
              <a:solidFill>
                <a:srgbClr val="595959"/>
              </a:solidFill>
            </a:endParaRPr>
          </a:p>
        </p:txBody>
      </p:sp>
      <p:sp>
        <p:nvSpPr>
          <p:cNvPr id="27682" name="Text Box 7"/>
          <p:cNvSpPr txBox="1">
            <a:spLocks noChangeArrowheads="1"/>
          </p:cNvSpPr>
          <p:nvPr/>
        </p:nvSpPr>
        <p:spPr bwMode="auto">
          <a:xfrm>
            <a:off x="8782050" y="6065227"/>
            <a:ext cx="1274763" cy="27781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200">
                <a:solidFill>
                  <a:srgbClr val="595959"/>
                </a:solidFill>
              </a:rPr>
              <a:t>Battery A/C</a:t>
            </a:r>
            <a:endParaRPr lang="zh-CN" altLang="en-US" sz="1200">
              <a:solidFill>
                <a:srgbClr val="595959"/>
              </a:solidFill>
            </a:endParaRPr>
          </a:p>
        </p:txBody>
      </p:sp>
      <p:pic>
        <p:nvPicPr>
          <p:cNvPr id="29720" name="Picture 42" descr="立式舱体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014177"/>
            <a:ext cx="625475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1" name="Picture 43" descr="卧式舱体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7500" y="5730265"/>
            <a:ext cx="125412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2" name="Picture 44" descr="门装式空调机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0200" y="4661876"/>
            <a:ext cx="5127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3" name="Picture 46" descr="电信户外机柜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9000" y="3693502"/>
            <a:ext cx="1490663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1751255" y="284331"/>
            <a:ext cx="7412038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r>
              <a:rPr lang="en-US" altLang="zh-CN" sz="3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cs typeface="微软雅黑" charset="0"/>
              </a:rPr>
              <a:t>Cabinet Solution</a:t>
            </a:r>
            <a:endParaRPr lang="zh-CN" altLang="en-US" sz="3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charset="0"/>
              <a:ea typeface="微软雅黑" charset="0"/>
              <a:cs typeface="微软雅黑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619250" y="338119"/>
            <a:ext cx="9182100" cy="533400"/>
          </a:xfrm>
        </p:spPr>
        <p:txBody>
          <a:bodyPr/>
          <a:lstStyle/>
          <a:p>
            <a:pPr eaLnBrk="1" hangingPunct="1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Medical Solution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28680" name="Rectangle 10"/>
          <p:cNvSpPr>
            <a:spLocks noChangeArrowheads="1"/>
          </p:cNvSpPr>
          <p:nvPr/>
        </p:nvSpPr>
        <p:spPr bwMode="auto">
          <a:xfrm>
            <a:off x="1519705" y="1398028"/>
            <a:ext cx="8066088" cy="4159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altLang="zh-CN" sz="2100" b="0" dirty="0">
                <a:solidFill>
                  <a:srgbClr val="558ED5"/>
                </a:solidFill>
              </a:rPr>
              <a:t>Fully integration, High energy saving, Standard production</a:t>
            </a:r>
            <a:endParaRPr lang="zh-CN" altLang="en-US" sz="2100" b="0" dirty="0">
              <a:solidFill>
                <a:srgbClr val="558ED5"/>
              </a:solidFill>
            </a:endParaRPr>
          </a:p>
        </p:txBody>
      </p:sp>
      <p:sp>
        <p:nvSpPr>
          <p:cNvPr id="30724" name="Text Box 11"/>
          <p:cNvSpPr txBox="1">
            <a:spLocks noChangeArrowheads="1"/>
          </p:cNvSpPr>
          <p:nvPr/>
        </p:nvSpPr>
        <p:spPr bwMode="auto">
          <a:xfrm>
            <a:off x="501650" y="6108700"/>
            <a:ext cx="7927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prstDash val="dash"/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0"/>
              <a:t>Product and System Integration</a:t>
            </a:r>
            <a:r>
              <a:rPr lang="zh-CN" altLang="en-US" b="0"/>
              <a:t>：</a:t>
            </a:r>
            <a:r>
              <a:rPr lang="en-US" altLang="zh-CN" b="0"/>
              <a:t>Cooling + HEX + Cabinet + Control</a:t>
            </a:r>
            <a:endParaRPr lang="zh-CN" altLang="en-US" b="0"/>
          </a:p>
        </p:txBody>
      </p:sp>
      <p:grpSp>
        <p:nvGrpSpPr>
          <p:cNvPr id="30725" name="组合 39"/>
          <p:cNvGrpSpPr>
            <a:grpSpLocks/>
          </p:cNvGrpSpPr>
          <p:nvPr/>
        </p:nvGrpSpPr>
        <p:grpSpPr bwMode="auto">
          <a:xfrm>
            <a:off x="407988" y="1955076"/>
            <a:ext cx="9907587" cy="3979862"/>
            <a:chOff x="407988" y="1760538"/>
            <a:chExt cx="9907587" cy="3979862"/>
          </a:xfrm>
        </p:grpSpPr>
        <p:grpSp>
          <p:nvGrpSpPr>
            <p:cNvPr id="30726" name="Group 6"/>
            <p:cNvGrpSpPr>
              <a:grpSpLocks/>
            </p:cNvGrpSpPr>
            <p:nvPr/>
          </p:nvGrpSpPr>
          <p:grpSpPr bwMode="auto">
            <a:xfrm>
              <a:off x="511175" y="3232150"/>
              <a:ext cx="9804400" cy="692150"/>
              <a:chOff x="575" y="2740"/>
              <a:chExt cx="4929" cy="348"/>
            </a:xfrm>
          </p:grpSpPr>
          <p:sp>
            <p:nvSpPr>
              <p:cNvPr id="30751" name="AutoShape 7"/>
              <p:cNvSpPr>
                <a:spLocks noChangeArrowheads="1"/>
              </p:cNvSpPr>
              <p:nvPr/>
            </p:nvSpPr>
            <p:spPr bwMode="gray">
              <a:xfrm>
                <a:off x="575" y="2825"/>
                <a:ext cx="218" cy="176"/>
              </a:xfrm>
              <a:prstGeom prst="roundRect">
                <a:avLst>
                  <a:gd name="adj" fmla="val 29069"/>
                </a:avLst>
              </a:prstGeom>
              <a:solidFill>
                <a:srgbClr val="EAEAEA"/>
              </a:solidFill>
              <a:ln>
                <a:noFill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altLang="zh-CN"/>
              </a:p>
            </p:txBody>
          </p:sp>
          <p:sp>
            <p:nvSpPr>
              <p:cNvPr id="30752" name="AutoShape 8"/>
              <p:cNvSpPr>
                <a:spLocks noChangeArrowheads="1"/>
              </p:cNvSpPr>
              <p:nvPr/>
            </p:nvSpPr>
            <p:spPr bwMode="gray">
              <a:xfrm>
                <a:off x="656" y="2740"/>
                <a:ext cx="4848" cy="348"/>
              </a:xfrm>
              <a:prstGeom prst="rightArrow">
                <a:avLst>
                  <a:gd name="adj1" fmla="val 50000"/>
                  <a:gd name="adj2" fmla="val 63206"/>
                </a:avLst>
              </a:prstGeom>
              <a:gradFill rotWithShape="1">
                <a:gsLst>
                  <a:gs pos="0">
                    <a:srgbClr val="EAEAEA"/>
                  </a:gs>
                  <a:gs pos="100000">
                    <a:srgbClr val="C1C1C1"/>
                  </a:gs>
                </a:gsLst>
                <a:lin ang="0" scaled="1"/>
              </a:gradFill>
              <a:ln>
                <a:noFill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altLang="zh-CN"/>
              </a:p>
            </p:txBody>
          </p:sp>
        </p:grpSp>
        <p:sp>
          <p:nvSpPr>
            <p:cNvPr id="30727" name="Text Box 12"/>
            <p:cNvSpPr txBox="1">
              <a:spLocks noChangeArrowheads="1"/>
            </p:cNvSpPr>
            <p:nvPr/>
          </p:nvSpPr>
          <p:spPr bwMode="auto">
            <a:xfrm>
              <a:off x="1689100" y="4445000"/>
              <a:ext cx="12700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600" b="0">
                  <a:solidFill>
                    <a:srgbClr val="4D4D4D"/>
                  </a:solidFill>
                </a:rPr>
                <a:t>Medical cooling and HX units</a:t>
              </a:r>
              <a:endParaRPr lang="zh-CN" altLang="en-US" sz="1600" b="0">
                <a:solidFill>
                  <a:srgbClr val="4D4D4D"/>
                </a:solidFill>
              </a:endParaRPr>
            </a:p>
          </p:txBody>
        </p:sp>
        <p:sp>
          <p:nvSpPr>
            <p:cNvPr id="30728" name="Text Box 13"/>
            <p:cNvSpPr txBox="1">
              <a:spLocks noChangeArrowheads="1"/>
            </p:cNvSpPr>
            <p:nvPr/>
          </p:nvSpPr>
          <p:spPr bwMode="auto">
            <a:xfrm>
              <a:off x="2655888" y="2112963"/>
              <a:ext cx="1585912" cy="82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9pPr>
            </a:lstStyle>
            <a:p>
              <a:pPr eaLnBrk="1" hangingPunct="1"/>
              <a:r>
                <a:rPr lang="en-US" altLang="zh-CN" sz="1600" b="0">
                  <a:solidFill>
                    <a:srgbClr val="4D4D4D"/>
                  </a:solidFill>
                </a:rPr>
                <a:t>Cabinet &amp; cooling unit integration</a:t>
              </a:r>
              <a:endParaRPr lang="zh-CN" altLang="en-US" sz="1600" b="0">
                <a:solidFill>
                  <a:srgbClr val="4D4D4D"/>
                </a:solidFill>
              </a:endParaRPr>
            </a:p>
          </p:txBody>
        </p:sp>
        <p:sp>
          <p:nvSpPr>
            <p:cNvPr id="30729" name="Text Box 14"/>
            <p:cNvSpPr txBox="1">
              <a:spLocks noChangeArrowheads="1"/>
            </p:cNvSpPr>
            <p:nvPr/>
          </p:nvSpPr>
          <p:spPr bwMode="auto">
            <a:xfrm>
              <a:off x="5065713" y="4318000"/>
              <a:ext cx="12827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600" b="0">
                  <a:solidFill>
                    <a:srgbClr val="4D4D4D"/>
                  </a:solidFill>
                </a:rPr>
                <a:t>Total integration</a:t>
              </a:r>
              <a:endParaRPr lang="zh-CN" altLang="en-US" sz="1600" b="0">
                <a:solidFill>
                  <a:srgbClr val="4D4D4D"/>
                </a:solidFill>
              </a:endParaRPr>
            </a:p>
          </p:txBody>
        </p:sp>
        <p:sp>
          <p:nvSpPr>
            <p:cNvPr id="30730" name="Text Box 15"/>
            <p:cNvSpPr txBox="1">
              <a:spLocks noChangeArrowheads="1"/>
            </p:cNvSpPr>
            <p:nvPr/>
          </p:nvSpPr>
          <p:spPr bwMode="auto">
            <a:xfrm>
              <a:off x="7510463" y="2014538"/>
              <a:ext cx="1282700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600" b="0">
                  <a:solidFill>
                    <a:srgbClr val="4D4D4D"/>
                  </a:solidFill>
                </a:rPr>
                <a:t>MRI related equipments integration </a:t>
              </a:r>
            </a:p>
          </p:txBody>
        </p:sp>
        <p:pic>
          <p:nvPicPr>
            <p:cNvPr id="30731" name="Picture 16" descr="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413" y="3521075"/>
              <a:ext cx="150812" cy="173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2" name="Picture 17" descr="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750" y="3508375"/>
              <a:ext cx="150813" cy="173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3" name="Picture 18" descr="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8088" y="3521075"/>
              <a:ext cx="150812" cy="173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4" name="Picture 19" descr="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6425" y="3521075"/>
              <a:ext cx="152400" cy="173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5" name="Line 20"/>
            <p:cNvSpPr>
              <a:spLocks noChangeShapeType="1"/>
            </p:cNvSpPr>
            <p:nvPr/>
          </p:nvSpPr>
          <p:spPr bwMode="auto">
            <a:xfrm>
              <a:off x="1214438" y="3683000"/>
              <a:ext cx="0" cy="2794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0736" name="Line 21"/>
            <p:cNvSpPr>
              <a:spLocks noChangeShapeType="1"/>
            </p:cNvSpPr>
            <p:nvPr/>
          </p:nvSpPr>
          <p:spPr bwMode="auto">
            <a:xfrm>
              <a:off x="5089525" y="3670300"/>
              <a:ext cx="0" cy="2794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0737" name="Line 22"/>
            <p:cNvSpPr>
              <a:spLocks noChangeShapeType="1"/>
            </p:cNvSpPr>
            <p:nvPr/>
          </p:nvSpPr>
          <p:spPr bwMode="auto">
            <a:xfrm flipV="1">
              <a:off x="7032625" y="3187700"/>
              <a:ext cx="0" cy="3175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0738" name="Line 23"/>
            <p:cNvSpPr>
              <a:spLocks noChangeShapeType="1"/>
            </p:cNvSpPr>
            <p:nvPr/>
          </p:nvSpPr>
          <p:spPr bwMode="auto">
            <a:xfrm flipV="1">
              <a:off x="3146425" y="3187700"/>
              <a:ext cx="0" cy="3175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pic>
          <p:nvPicPr>
            <p:cNvPr id="30739" name="Picture 25" descr="DSC07674副本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988" y="4067175"/>
              <a:ext cx="687387" cy="1062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0" name="Picture 2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763" y="4381500"/>
              <a:ext cx="600075" cy="681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30741" name="Picture 31" descr="u=3505141609,34384533&amp;fm=0&amp;gp=0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4038" y="4237038"/>
              <a:ext cx="635000" cy="690562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35" name="Text Box 35"/>
            <p:cNvSpPr txBox="1">
              <a:spLocks noChangeArrowheads="1"/>
            </p:cNvSpPr>
            <p:nvPr/>
          </p:nvSpPr>
          <p:spPr bwMode="auto">
            <a:xfrm>
              <a:off x="8704263" y="4594225"/>
              <a:ext cx="1452562" cy="908050"/>
            </a:xfrm>
            <a:prstGeom prst="rect">
              <a:avLst/>
            </a:prstGeom>
            <a:noFill/>
            <a:ln w="28575" algn="ctr">
              <a:noFill/>
              <a:prstDash val="dash"/>
              <a:miter lim="800000"/>
              <a:headEnd/>
              <a:tailEnd type="none" w="med" len="lg"/>
            </a:ln>
          </p:spPr>
          <p:txBody>
            <a:bodyPr>
              <a:spAutoFit/>
            </a:bodyPr>
            <a:lstStyle/>
            <a:p>
              <a:pPr>
                <a:lnSpc>
                  <a:spcPct val="78000"/>
                </a:lnSpc>
                <a:spcBef>
                  <a:spcPct val="50000"/>
                </a:spcBef>
                <a:defRPr/>
              </a:pPr>
              <a:r>
                <a:rPr lang="en-US" altLang="zh-CN" sz="1600" b="0" dirty="0">
                  <a:solidFill>
                    <a:schemeClr val="bg1">
                      <a:lumMod val="65000"/>
                    </a:schemeClr>
                  </a:solidFill>
                  <a:ea typeface="黑体" pitchFamily="2" charset="-122"/>
                  <a:cs typeface="+mn-cs"/>
                </a:rPr>
                <a:t>GE</a:t>
              </a:r>
            </a:p>
            <a:p>
              <a:pPr>
                <a:lnSpc>
                  <a:spcPct val="78000"/>
                </a:lnSpc>
                <a:spcBef>
                  <a:spcPct val="50000"/>
                </a:spcBef>
                <a:defRPr/>
              </a:pPr>
              <a:r>
                <a:rPr lang="en-US" altLang="zh-CN" sz="1600" b="0" dirty="0">
                  <a:solidFill>
                    <a:schemeClr val="bg1">
                      <a:lumMod val="65000"/>
                    </a:schemeClr>
                  </a:solidFill>
                  <a:ea typeface="黑体" pitchFamily="2" charset="-122"/>
                  <a:cs typeface="+mn-cs"/>
                </a:rPr>
                <a:t>SIEMENS</a:t>
              </a:r>
            </a:p>
            <a:p>
              <a:pPr>
                <a:lnSpc>
                  <a:spcPct val="78000"/>
                </a:lnSpc>
                <a:spcBef>
                  <a:spcPct val="50000"/>
                </a:spcBef>
                <a:defRPr/>
              </a:pPr>
              <a:r>
                <a:rPr lang="en-US" altLang="zh-CN" sz="1600" b="0" dirty="0">
                  <a:solidFill>
                    <a:schemeClr val="bg1">
                      <a:lumMod val="65000"/>
                    </a:schemeClr>
                  </a:solidFill>
                  <a:ea typeface="黑体" pitchFamily="2" charset="-122"/>
                  <a:cs typeface="+mn-cs"/>
                </a:rPr>
                <a:t>PHILIPS</a:t>
              </a:r>
            </a:p>
          </p:txBody>
        </p:sp>
        <p:pic>
          <p:nvPicPr>
            <p:cNvPr id="30743" name="Picture 37" descr="单门室外机柜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4725" y="1760538"/>
              <a:ext cx="739775" cy="145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44" name="Rectangle 38"/>
            <p:cNvSpPr>
              <a:spLocks noChangeArrowheads="1"/>
            </p:cNvSpPr>
            <p:nvPr/>
          </p:nvSpPr>
          <p:spPr bwMode="auto">
            <a:xfrm>
              <a:off x="8137525" y="3362325"/>
              <a:ext cx="16367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0">
                  <a:solidFill>
                    <a:srgbClr val="4D4D4D"/>
                  </a:solidFill>
                </a:rPr>
                <a:t>Product map</a:t>
              </a:r>
            </a:p>
          </p:txBody>
        </p:sp>
        <p:sp>
          <p:nvSpPr>
            <p:cNvPr id="30745" name="Text Box 81"/>
            <p:cNvSpPr txBox="1">
              <a:spLocks noChangeArrowheads="1"/>
            </p:cNvSpPr>
            <p:nvPr/>
          </p:nvSpPr>
          <p:spPr bwMode="auto">
            <a:xfrm>
              <a:off x="7029450" y="4130675"/>
              <a:ext cx="16446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9pPr>
            </a:lstStyle>
            <a:p>
              <a:pPr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zh-CN" sz="2000" b="0">
                  <a:solidFill>
                    <a:srgbClr val="4D4D4D"/>
                  </a:solidFill>
                </a:rPr>
                <a:t>Products</a:t>
              </a:r>
              <a:endParaRPr lang="zh-CN" altLang="en-US" sz="2000" b="0">
                <a:solidFill>
                  <a:srgbClr val="4D4D4D"/>
                </a:solidFill>
              </a:endParaRPr>
            </a:p>
          </p:txBody>
        </p:sp>
        <p:sp>
          <p:nvSpPr>
            <p:cNvPr id="17440" name="Text Box 82"/>
            <p:cNvSpPr txBox="1">
              <a:spLocks noChangeArrowheads="1"/>
            </p:cNvSpPr>
            <p:nvPr/>
          </p:nvSpPr>
          <p:spPr bwMode="auto">
            <a:xfrm>
              <a:off x="7072313" y="4519613"/>
              <a:ext cx="1130300" cy="1220787"/>
            </a:xfrm>
            <a:prstGeom prst="rect">
              <a:avLst/>
            </a:prstGeom>
            <a:noFill/>
            <a:ln w="28575" algn="ctr">
              <a:noFill/>
              <a:prstDash val="dash"/>
              <a:miter lim="800000"/>
              <a:headEnd/>
              <a:tailEnd type="none" w="med" len="lg"/>
            </a:ln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9pPr>
            </a:lstStyle>
            <a:p>
              <a:pPr eaLnBrk="1" hangingPunct="1">
                <a:lnSpc>
                  <a:spcPct val="78000"/>
                </a:lnSpc>
                <a:spcBef>
                  <a:spcPct val="50000"/>
                </a:spcBef>
              </a:pPr>
              <a:r>
                <a:rPr lang="en-US" altLang="zh-CN" sz="1600" b="0">
                  <a:solidFill>
                    <a:srgbClr val="A6A6A6"/>
                  </a:solidFill>
                </a:rPr>
                <a:t>A/C</a:t>
              </a:r>
              <a:endParaRPr lang="zh-CN" altLang="en-US" sz="1600" b="0">
                <a:solidFill>
                  <a:srgbClr val="A6A6A6"/>
                </a:solidFill>
              </a:endParaRPr>
            </a:p>
            <a:p>
              <a:pPr eaLnBrk="1" hangingPunct="1">
                <a:lnSpc>
                  <a:spcPct val="78000"/>
                </a:lnSpc>
                <a:spcBef>
                  <a:spcPct val="50000"/>
                </a:spcBef>
              </a:pPr>
              <a:r>
                <a:rPr lang="en-US" altLang="zh-CN" sz="1600" b="0">
                  <a:solidFill>
                    <a:srgbClr val="A6A6A6"/>
                  </a:solidFill>
                </a:rPr>
                <a:t>HEX</a:t>
              </a:r>
              <a:endParaRPr lang="zh-CN" altLang="en-US" sz="1600" b="0">
                <a:solidFill>
                  <a:srgbClr val="A6A6A6"/>
                </a:solidFill>
              </a:endParaRPr>
            </a:p>
            <a:p>
              <a:pPr eaLnBrk="1" hangingPunct="1">
                <a:lnSpc>
                  <a:spcPct val="78000"/>
                </a:lnSpc>
                <a:spcBef>
                  <a:spcPct val="50000"/>
                </a:spcBef>
              </a:pPr>
              <a:r>
                <a:rPr lang="en-US" altLang="zh-CN" sz="1600" b="0">
                  <a:solidFill>
                    <a:srgbClr val="A6A6A6"/>
                  </a:solidFill>
                </a:rPr>
                <a:t>Chillers</a:t>
              </a:r>
              <a:endParaRPr lang="zh-CN" altLang="en-US" sz="1600" b="0">
                <a:solidFill>
                  <a:srgbClr val="A6A6A6"/>
                </a:solidFill>
              </a:endParaRPr>
            </a:p>
            <a:p>
              <a:pPr eaLnBrk="1" hangingPunct="1">
                <a:lnSpc>
                  <a:spcPct val="78000"/>
                </a:lnSpc>
                <a:spcBef>
                  <a:spcPct val="50000"/>
                </a:spcBef>
              </a:pPr>
              <a:r>
                <a:rPr lang="en-US" altLang="zh-CN" sz="1600" b="0">
                  <a:solidFill>
                    <a:srgbClr val="A6A6A6"/>
                  </a:solidFill>
                </a:rPr>
                <a:t>Cabinet</a:t>
              </a:r>
              <a:endParaRPr lang="zh-CN" altLang="en-US" sz="1600" b="0">
                <a:solidFill>
                  <a:srgbClr val="A6A6A6"/>
                </a:solidFill>
              </a:endParaRPr>
            </a:p>
          </p:txBody>
        </p:sp>
        <p:sp>
          <p:nvSpPr>
            <p:cNvPr id="30747" name="Text Box 83"/>
            <p:cNvSpPr txBox="1">
              <a:spLocks noChangeArrowheads="1"/>
            </p:cNvSpPr>
            <p:nvPr/>
          </p:nvSpPr>
          <p:spPr bwMode="auto">
            <a:xfrm>
              <a:off x="8704263" y="4086225"/>
              <a:ext cx="142716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000" b="0">
                  <a:solidFill>
                    <a:srgbClr val="4D4D4D"/>
                  </a:solidFill>
                </a:rPr>
                <a:t>Customers</a:t>
              </a:r>
              <a:endParaRPr lang="zh-CN" altLang="en-US" sz="2000" b="0">
                <a:solidFill>
                  <a:srgbClr val="4D4D4D"/>
                </a:solidFill>
              </a:endParaRPr>
            </a:p>
          </p:txBody>
        </p:sp>
        <p:pic>
          <p:nvPicPr>
            <p:cNvPr id="30748" name="Picture 45" descr="2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6300" y="2085975"/>
              <a:ext cx="541338" cy="1009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9" name="Picture 46" descr="2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0963" y="4176713"/>
              <a:ext cx="457200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0" name="Picture 44" descr="2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3513" y="1978025"/>
              <a:ext cx="917575" cy="8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7" descr="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3300" y="2476500"/>
            <a:ext cx="88868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84045" y="407426"/>
            <a:ext cx="9182100" cy="465137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Core Technology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31748" name="Text Box 15"/>
          <p:cNvSpPr txBox="1">
            <a:spLocks noChangeArrowheads="1"/>
          </p:cNvSpPr>
          <p:nvPr/>
        </p:nvSpPr>
        <p:spPr bwMode="auto">
          <a:xfrm>
            <a:off x="4733925" y="2486025"/>
            <a:ext cx="15986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prstDash val="dash"/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0">
                <a:solidFill>
                  <a:schemeClr val="bg1"/>
                </a:solidFill>
              </a:rPr>
              <a:t>Energy Saving</a:t>
            </a:r>
            <a:endParaRPr lang="zh-CN" altLang="en-US" sz="1600" b="0">
              <a:solidFill>
                <a:schemeClr val="bg1"/>
              </a:solidFill>
            </a:endParaRPr>
          </a:p>
        </p:txBody>
      </p:sp>
      <p:sp>
        <p:nvSpPr>
          <p:cNvPr id="31749" name="Text Box 16"/>
          <p:cNvSpPr txBox="1">
            <a:spLocks noChangeArrowheads="1"/>
          </p:cNvSpPr>
          <p:nvPr/>
        </p:nvSpPr>
        <p:spPr bwMode="auto">
          <a:xfrm>
            <a:off x="4173538" y="3154363"/>
            <a:ext cx="27066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prstDash val="dash"/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r>
              <a:rPr lang="en-US" altLang="zh-CN" sz="1600" b="0">
                <a:solidFill>
                  <a:srgbClr val="4D4D4D"/>
                </a:solidFill>
              </a:rPr>
              <a:t>Free Cooling</a:t>
            </a:r>
            <a:r>
              <a:rPr lang="zh-CN" altLang="en-US" sz="1600" b="0">
                <a:solidFill>
                  <a:srgbClr val="4D4D4D"/>
                </a:solidFill>
              </a:rPr>
              <a:t>    </a:t>
            </a:r>
            <a:endParaRPr lang="en-US" altLang="zh-CN" sz="1600" b="0">
              <a:solidFill>
                <a:srgbClr val="4D4D4D"/>
              </a:solidFill>
            </a:endParaRPr>
          </a:p>
          <a:p>
            <a:pPr eaLnBrk="1" hangingPunct="1"/>
            <a:r>
              <a:rPr lang="en-US" altLang="zh-CN" sz="1600" b="0">
                <a:solidFill>
                  <a:srgbClr val="4D4D4D"/>
                </a:solidFill>
              </a:rPr>
              <a:t>Performance Simulation</a:t>
            </a:r>
            <a:endParaRPr lang="zh-CN" altLang="en-US" sz="1600" b="0">
              <a:solidFill>
                <a:srgbClr val="4D4D4D"/>
              </a:solidFill>
            </a:endParaRPr>
          </a:p>
          <a:p>
            <a:pPr eaLnBrk="1" hangingPunct="1"/>
            <a:r>
              <a:rPr lang="en-US" altLang="zh-CN" sz="1600" b="0">
                <a:solidFill>
                  <a:srgbClr val="4D4D4D"/>
                </a:solidFill>
              </a:rPr>
              <a:t>Controlling logic</a:t>
            </a:r>
            <a:r>
              <a:rPr lang="zh-CN" altLang="en-US" sz="1600" b="0">
                <a:solidFill>
                  <a:srgbClr val="4D4D4D"/>
                </a:solidFill>
              </a:rPr>
              <a:t> </a:t>
            </a:r>
            <a:endParaRPr lang="en-US" altLang="zh-CN" sz="1600" b="0">
              <a:solidFill>
                <a:srgbClr val="4D4D4D"/>
              </a:solidFill>
            </a:endParaRPr>
          </a:p>
          <a:p>
            <a:pPr eaLnBrk="1" hangingPunct="1"/>
            <a:r>
              <a:rPr lang="en-US" altLang="zh-CN" sz="1600" b="0">
                <a:solidFill>
                  <a:srgbClr val="4D4D4D"/>
                </a:solidFill>
              </a:rPr>
              <a:t>System Design</a:t>
            </a:r>
            <a:endParaRPr lang="zh-CN" altLang="en-US" sz="1600" b="0">
              <a:solidFill>
                <a:srgbClr val="4D4D4D"/>
              </a:solidFill>
            </a:endParaRPr>
          </a:p>
        </p:txBody>
      </p:sp>
      <p:sp>
        <p:nvSpPr>
          <p:cNvPr id="31750" name="Text Box 17"/>
          <p:cNvSpPr txBox="1">
            <a:spLocks noChangeArrowheads="1"/>
          </p:cNvSpPr>
          <p:nvPr/>
        </p:nvSpPr>
        <p:spPr bwMode="auto">
          <a:xfrm>
            <a:off x="7907338" y="2716213"/>
            <a:ext cx="2216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prstDash val="dash"/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0">
                <a:solidFill>
                  <a:schemeClr val="bg1"/>
                </a:solidFill>
              </a:rPr>
              <a:t>Controlling </a:t>
            </a:r>
            <a:endParaRPr lang="zh-CN" altLang="en-US" sz="1600" b="0">
              <a:solidFill>
                <a:schemeClr val="bg1"/>
              </a:solidFill>
            </a:endParaRPr>
          </a:p>
        </p:txBody>
      </p:sp>
      <p:sp>
        <p:nvSpPr>
          <p:cNvPr id="31751" name="Text Box 18"/>
          <p:cNvSpPr txBox="1">
            <a:spLocks noChangeArrowheads="1"/>
          </p:cNvSpPr>
          <p:nvPr/>
        </p:nvSpPr>
        <p:spPr bwMode="auto">
          <a:xfrm>
            <a:off x="7154863" y="3509963"/>
            <a:ext cx="25590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prstDash val="dash"/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lvl="1" eaLnBrk="1" hangingPunct="1"/>
            <a:r>
              <a:rPr lang="en-US" altLang="zh-CN" sz="1600" b="0">
                <a:solidFill>
                  <a:srgbClr val="4D4D4D"/>
                </a:solidFill>
              </a:rPr>
              <a:t>Automatic control</a:t>
            </a:r>
            <a:r>
              <a:rPr lang="zh-CN" altLang="en-US" sz="1600" b="0">
                <a:solidFill>
                  <a:srgbClr val="4D4D4D"/>
                </a:solidFill>
              </a:rPr>
              <a:t>     </a:t>
            </a:r>
          </a:p>
          <a:p>
            <a:pPr lvl="1" eaLnBrk="1" hangingPunct="1"/>
            <a:r>
              <a:rPr lang="en-US" altLang="zh-CN" sz="1600" b="0">
                <a:solidFill>
                  <a:srgbClr val="4D4D4D"/>
                </a:solidFill>
              </a:rPr>
              <a:t>Automatic Analysis </a:t>
            </a:r>
            <a:endParaRPr lang="zh-CN" altLang="en-US" sz="1600" b="0">
              <a:solidFill>
                <a:srgbClr val="4D4D4D"/>
              </a:solidFill>
            </a:endParaRPr>
          </a:p>
          <a:p>
            <a:pPr lvl="1" eaLnBrk="1" hangingPunct="1"/>
            <a:r>
              <a:rPr lang="en-US" altLang="zh-CN" sz="1600" b="0">
                <a:solidFill>
                  <a:srgbClr val="4D4D4D"/>
                </a:solidFill>
              </a:rPr>
              <a:t>Remote Control</a:t>
            </a:r>
            <a:endParaRPr lang="zh-CN" altLang="en-US" sz="1600" b="0">
              <a:solidFill>
                <a:srgbClr val="4D4D4D"/>
              </a:solidFill>
            </a:endParaRPr>
          </a:p>
          <a:p>
            <a:pPr lvl="1" eaLnBrk="1" hangingPunct="1"/>
            <a:r>
              <a:rPr lang="en-US" altLang="zh-CN" sz="1600" b="0">
                <a:solidFill>
                  <a:srgbClr val="4D4D4D"/>
                </a:solidFill>
              </a:rPr>
              <a:t>Energy Management</a:t>
            </a:r>
            <a:endParaRPr lang="zh-CN" altLang="en-US" sz="1600" b="0">
              <a:solidFill>
                <a:srgbClr val="4D4D4D"/>
              </a:solidFill>
            </a:endParaRPr>
          </a:p>
        </p:txBody>
      </p:sp>
      <p:sp>
        <p:nvSpPr>
          <p:cNvPr id="31752" name="Text Box 19"/>
          <p:cNvSpPr txBox="1">
            <a:spLocks noChangeArrowheads="1"/>
          </p:cNvSpPr>
          <p:nvPr/>
        </p:nvSpPr>
        <p:spPr bwMode="auto">
          <a:xfrm>
            <a:off x="1684338" y="2708275"/>
            <a:ext cx="2216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prstDash val="dash"/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0">
                <a:solidFill>
                  <a:schemeClr val="bg1"/>
                </a:solidFill>
              </a:rPr>
              <a:t>High Reliability</a:t>
            </a:r>
            <a:endParaRPr lang="zh-CN" altLang="en-US" sz="1600" b="0">
              <a:solidFill>
                <a:schemeClr val="bg1"/>
              </a:solidFill>
            </a:endParaRPr>
          </a:p>
        </p:txBody>
      </p:sp>
      <p:sp>
        <p:nvSpPr>
          <p:cNvPr id="31753" name="Text Box 20"/>
          <p:cNvSpPr txBox="1">
            <a:spLocks noChangeArrowheads="1"/>
          </p:cNvSpPr>
          <p:nvPr/>
        </p:nvSpPr>
        <p:spPr bwMode="auto">
          <a:xfrm>
            <a:off x="1338263" y="3435350"/>
            <a:ext cx="21828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prstDash val="dash"/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r>
              <a:rPr lang="en-US" altLang="zh-CN" sz="1600" b="0">
                <a:solidFill>
                  <a:srgbClr val="4D4D4D"/>
                </a:solidFill>
              </a:rPr>
              <a:t>Testing Technology</a:t>
            </a:r>
            <a:r>
              <a:rPr lang="zh-CN" altLang="en-US" sz="1600" b="0">
                <a:solidFill>
                  <a:srgbClr val="4D4D4D"/>
                </a:solidFill>
              </a:rPr>
              <a:t>   </a:t>
            </a:r>
          </a:p>
          <a:p>
            <a:pPr eaLnBrk="1" hangingPunct="1"/>
            <a:r>
              <a:rPr lang="en-US" altLang="zh-CN" sz="1600" b="0">
                <a:solidFill>
                  <a:srgbClr val="4D4D4D"/>
                </a:solidFill>
              </a:rPr>
              <a:t>Manufacture and QA Management</a:t>
            </a:r>
            <a:endParaRPr lang="en-US" altLang="zh-CN" sz="1600" b="0">
              <a:solidFill>
                <a:schemeClr val="bg2"/>
              </a:solidFill>
            </a:endParaRPr>
          </a:p>
        </p:txBody>
      </p:sp>
      <p:sp>
        <p:nvSpPr>
          <p:cNvPr id="31754" name="Text Box 28"/>
          <p:cNvSpPr txBox="1">
            <a:spLocks noChangeArrowheads="1"/>
          </p:cNvSpPr>
          <p:nvPr/>
        </p:nvSpPr>
        <p:spPr bwMode="auto">
          <a:xfrm>
            <a:off x="966694" y="1739303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prstDash val="dash"/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0" dirty="0"/>
              <a:t>Latest Cooling Technology</a:t>
            </a:r>
            <a:endParaRPr lang="zh-CN" altLang="en-US" sz="2000" b="0" dirty="0"/>
          </a:p>
        </p:txBody>
      </p:sp>
      <p:sp>
        <p:nvSpPr>
          <p:cNvPr id="31755" name="Text Box 30"/>
          <p:cNvSpPr txBox="1">
            <a:spLocks noChangeArrowheads="1"/>
          </p:cNvSpPr>
          <p:nvPr/>
        </p:nvSpPr>
        <p:spPr bwMode="auto">
          <a:xfrm>
            <a:off x="4306888" y="4213225"/>
            <a:ext cx="2673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prstDash val="dash"/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r>
              <a:rPr lang="en-US" altLang="zh-CN" sz="1600" b="0">
                <a:solidFill>
                  <a:schemeClr val="bg2"/>
                </a:solidFill>
              </a:rPr>
              <a:t>Energy Saving:10~80%</a:t>
            </a:r>
          </a:p>
          <a:p>
            <a:pPr eaLnBrk="1" hangingPunct="1"/>
            <a:r>
              <a:rPr lang="en-US" altLang="zh-CN" sz="1600" b="0">
                <a:solidFill>
                  <a:schemeClr val="bg2"/>
                </a:solidFill>
              </a:rPr>
              <a:t>Pay back time &lt; 3</a:t>
            </a:r>
            <a:r>
              <a:rPr lang="zh-CN" altLang="en-US" sz="1600" b="0">
                <a:solidFill>
                  <a:schemeClr val="bg2"/>
                </a:solidFill>
              </a:rPr>
              <a:t> </a:t>
            </a:r>
            <a:r>
              <a:rPr lang="en-US" altLang="zh-CN" sz="1600" b="0">
                <a:solidFill>
                  <a:schemeClr val="bg2"/>
                </a:solidFill>
              </a:rPr>
              <a:t>Years</a:t>
            </a:r>
            <a:endParaRPr lang="zh-CN" altLang="en-US" sz="1600" b="0">
              <a:solidFill>
                <a:schemeClr val="bg2"/>
              </a:solidFill>
            </a:endParaRPr>
          </a:p>
        </p:txBody>
      </p:sp>
      <p:sp>
        <p:nvSpPr>
          <p:cNvPr id="31756" name="Text Box 14"/>
          <p:cNvSpPr txBox="1">
            <a:spLocks noChangeArrowheads="1"/>
          </p:cNvSpPr>
          <p:nvPr/>
        </p:nvSpPr>
        <p:spPr bwMode="auto">
          <a:xfrm>
            <a:off x="1549400" y="4246563"/>
            <a:ext cx="2112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prstDash val="dash"/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lvl="1" eaLnBrk="1" hangingPunct="1"/>
            <a:r>
              <a:rPr lang="en-US" altLang="zh-CN" sz="1600" b="0">
                <a:solidFill>
                  <a:schemeClr val="bg2"/>
                </a:solidFill>
              </a:rPr>
              <a:t>EER: </a:t>
            </a:r>
            <a:r>
              <a:rPr lang="zh-CN" altLang="en-US" sz="1600" b="0">
                <a:solidFill>
                  <a:schemeClr val="bg2"/>
                </a:solidFill>
              </a:rPr>
              <a:t>＞ </a:t>
            </a:r>
            <a:r>
              <a:rPr lang="en-US" altLang="zh-CN" sz="1600" b="0">
                <a:solidFill>
                  <a:schemeClr val="bg2"/>
                </a:solidFill>
              </a:rPr>
              <a:t>3.2</a:t>
            </a:r>
          </a:p>
          <a:p>
            <a:pPr lvl="1" eaLnBrk="1" hangingPunct="1"/>
            <a:r>
              <a:rPr lang="en-US" altLang="zh-CN" sz="1600" b="0">
                <a:solidFill>
                  <a:schemeClr val="bg2"/>
                </a:solidFill>
              </a:rPr>
              <a:t>MTBF&gt;20,000H</a:t>
            </a:r>
            <a:endParaRPr lang="zh-CN" altLang="en-US" sz="1600" b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2586287" y="2276043"/>
            <a:ext cx="5669280" cy="5867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2586287" y="3079635"/>
            <a:ext cx="5669280" cy="5867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2586287" y="3883227"/>
            <a:ext cx="5669280" cy="5867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586287" y="4686820"/>
            <a:ext cx="5697096" cy="586740"/>
            <a:chOff x="2607802" y="2259106"/>
            <a:chExt cx="5697096" cy="586740"/>
          </a:xfrm>
        </p:grpSpPr>
        <p:sp>
          <p:nvSpPr>
            <p:cNvPr id="10" name="圆角矩形 9"/>
            <p:cNvSpPr/>
            <p:nvPr/>
          </p:nvSpPr>
          <p:spPr>
            <a:xfrm>
              <a:off x="2635618" y="2259106"/>
              <a:ext cx="5669280" cy="58674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Picture 2" descr="E:\PPT\公司简介\2015\未标题-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>
              <a:off x="2573173" y="2397596"/>
              <a:ext cx="379020" cy="309761"/>
            </a:xfrm>
            <a:prstGeom prst="rect">
              <a:avLst/>
            </a:prstGeom>
            <a:noFill/>
          </p:spPr>
        </p:pic>
      </p:grp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999086" y="2387414"/>
            <a:ext cx="2593975" cy="40005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 wrap="none">
            <a:spAutoFit/>
          </a:bodyPr>
          <a:lstStyle/>
          <a:p>
            <a:r>
              <a:rPr lang="en-US" altLang="zh-CN" sz="2000" b="0" dirty="0">
                <a:solidFill>
                  <a:schemeClr val="bg1">
                    <a:lumMod val="50000"/>
                  </a:schemeClr>
                </a:solidFill>
                <a:ea typeface="微软雅黑" charset="0"/>
                <a:cs typeface="Arial" charset="0"/>
              </a:rPr>
              <a:t>Business  Strategies</a:t>
            </a:r>
            <a:endParaRPr lang="zh-CN" altLang="en-US" sz="2000" b="0" dirty="0">
              <a:solidFill>
                <a:schemeClr val="bg1">
                  <a:lumMod val="50000"/>
                </a:schemeClr>
              </a:solidFill>
              <a:ea typeface="微软雅黑" charset="0"/>
              <a:cs typeface="Arial" charset="0"/>
            </a:endParaRPr>
          </a:p>
        </p:txBody>
      </p:sp>
      <p:sp>
        <p:nvSpPr>
          <p:cNvPr id="13" name="Rectangle 1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999086" y="3158939"/>
            <a:ext cx="1924050" cy="40005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 wrap="none">
            <a:spAutoFit/>
          </a:bodyPr>
          <a:lstStyle/>
          <a:p>
            <a:r>
              <a:rPr lang="en-US" altLang="zh-CN" sz="2000" b="0" dirty="0">
                <a:solidFill>
                  <a:schemeClr val="bg1">
                    <a:lumMod val="50000"/>
                  </a:schemeClr>
                </a:solidFill>
                <a:ea typeface="宋体" charset="0"/>
                <a:cs typeface="宋体" charset="0"/>
              </a:rPr>
              <a:t>About  AIRSYS</a:t>
            </a:r>
            <a:endParaRPr lang="zh-CN" altLang="en-US" sz="2000" b="0" dirty="0">
              <a:solidFill>
                <a:schemeClr val="bg1">
                  <a:lumMod val="50000"/>
                </a:schemeClr>
              </a:solidFill>
              <a:ea typeface="宋体" charset="0"/>
              <a:cs typeface="宋体" charset="0"/>
            </a:endParaRPr>
          </a:p>
        </p:txBody>
      </p:sp>
      <p:sp>
        <p:nvSpPr>
          <p:cNvPr id="14" name="Rectangle 1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999086" y="3942810"/>
            <a:ext cx="2820988" cy="40005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 wrap="none">
            <a:spAutoFit/>
          </a:bodyPr>
          <a:lstStyle/>
          <a:p>
            <a:r>
              <a:rPr lang="en-US" altLang="zh-CN" sz="2000" b="0" dirty="0">
                <a:solidFill>
                  <a:schemeClr val="bg1">
                    <a:lumMod val="50000"/>
                  </a:schemeClr>
                </a:solidFill>
                <a:ea typeface="宋体" charset="0"/>
                <a:cs typeface="宋体" charset="0"/>
              </a:rPr>
              <a:t>Products and Solutions</a:t>
            </a:r>
            <a:endParaRPr lang="zh-CN" altLang="en-US" sz="2000" b="0" dirty="0">
              <a:solidFill>
                <a:schemeClr val="bg1">
                  <a:lumMod val="50000"/>
                </a:schemeClr>
              </a:solidFill>
              <a:ea typeface="宋体" charset="0"/>
              <a:cs typeface="宋体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2999086" y="4746439"/>
            <a:ext cx="2960688" cy="40005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0" dirty="0">
                <a:solidFill>
                  <a:schemeClr val="tx1">
                    <a:lumMod val="75000"/>
                    <a:lumOff val="25000"/>
                  </a:schemeClr>
                </a:solidFill>
                <a:ea typeface="宋体" charset="-122"/>
                <a:cs typeface="+mn-cs"/>
              </a:rPr>
              <a:t>Partners and Customers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766943" y="441661"/>
            <a:ext cx="81089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r>
              <a:rPr lang="en-US" altLang="zh-CN" sz="30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charset="0"/>
                <a:cs typeface="Arial" charset="0"/>
              </a:rPr>
              <a:t>Topic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 txBox="1">
            <a:spLocks noChangeArrowheads="1"/>
          </p:cNvSpPr>
          <p:nvPr/>
        </p:nvSpPr>
        <p:spPr bwMode="auto">
          <a:xfrm>
            <a:off x="1874520" y="441661"/>
            <a:ext cx="81089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r>
              <a:rPr lang="en-US" altLang="zh-CN" sz="30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charset="0"/>
                <a:cs typeface="Arial" charset="0"/>
              </a:rPr>
              <a:t>Topic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2635618" y="2259106"/>
            <a:ext cx="5669280" cy="58674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2635618" y="3061350"/>
            <a:ext cx="5669280" cy="5867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2635618" y="3863594"/>
            <a:ext cx="5669280" cy="5867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2635618" y="4665838"/>
            <a:ext cx="5669280" cy="5867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Picture 2" descr="E:\PPT\公司简介\2015\未标题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573173" y="2397596"/>
            <a:ext cx="379020" cy="309761"/>
          </a:xfrm>
          <a:prstGeom prst="rect">
            <a:avLst/>
          </a:prstGeom>
          <a:noFill/>
        </p:spPr>
      </p:pic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2999086" y="2387414"/>
            <a:ext cx="2593975" cy="40005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 wrap="none">
            <a:spAutoFit/>
          </a:bodyPr>
          <a:lstStyle/>
          <a:p>
            <a:r>
              <a:rPr lang="en-US" altLang="zh-CN" sz="2000" b="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charset="0"/>
                <a:cs typeface="Arial" charset="0"/>
              </a:rPr>
              <a:t>Business  Strategies</a:t>
            </a:r>
            <a:endParaRPr lang="zh-CN" altLang="en-US" sz="2000" b="0" dirty="0">
              <a:solidFill>
                <a:schemeClr val="tx1">
                  <a:lumMod val="75000"/>
                  <a:lumOff val="25000"/>
                </a:schemeClr>
              </a:solidFill>
              <a:ea typeface="微软雅黑" charset="0"/>
              <a:cs typeface="Arial" charset="0"/>
            </a:endParaRPr>
          </a:p>
        </p:txBody>
      </p:sp>
      <p:sp>
        <p:nvSpPr>
          <p:cNvPr id="4107" name="Rectangle 1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999086" y="3158939"/>
            <a:ext cx="1924050" cy="40005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 wrap="none">
            <a:spAutoFit/>
          </a:bodyPr>
          <a:lstStyle/>
          <a:p>
            <a:r>
              <a:rPr lang="en-US" altLang="zh-CN" sz="2000" b="0" dirty="0">
                <a:solidFill>
                  <a:schemeClr val="bg1">
                    <a:lumMod val="50000"/>
                  </a:schemeClr>
                </a:solidFill>
                <a:ea typeface="宋体" charset="0"/>
                <a:cs typeface="宋体" charset="0"/>
              </a:rPr>
              <a:t>About  AIRSYS</a:t>
            </a:r>
            <a:endParaRPr lang="zh-CN" altLang="en-US" sz="2000" b="0" dirty="0">
              <a:solidFill>
                <a:schemeClr val="bg1">
                  <a:lumMod val="50000"/>
                </a:schemeClr>
              </a:solidFill>
              <a:ea typeface="宋体" charset="0"/>
              <a:cs typeface="宋体" charset="0"/>
            </a:endParaRPr>
          </a:p>
        </p:txBody>
      </p:sp>
      <p:sp>
        <p:nvSpPr>
          <p:cNvPr id="4108" name="Rectangle 1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999086" y="3932052"/>
            <a:ext cx="2820988" cy="40005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 wrap="none">
            <a:spAutoFit/>
          </a:bodyPr>
          <a:lstStyle/>
          <a:p>
            <a:r>
              <a:rPr lang="en-US" altLang="zh-CN" sz="2000" b="0">
                <a:solidFill>
                  <a:schemeClr val="bg1">
                    <a:lumMod val="50000"/>
                  </a:schemeClr>
                </a:solidFill>
                <a:ea typeface="宋体" charset="0"/>
                <a:cs typeface="宋体" charset="0"/>
              </a:rPr>
              <a:t>Products and Solutions</a:t>
            </a:r>
            <a:endParaRPr lang="zh-CN" altLang="en-US" sz="2000" b="0">
              <a:solidFill>
                <a:schemeClr val="bg1">
                  <a:lumMod val="50000"/>
                </a:schemeClr>
              </a:solidFill>
              <a:ea typeface="宋体" charset="0"/>
              <a:cs typeface="宋体" charset="0"/>
            </a:endParaRP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2999086" y="4746439"/>
            <a:ext cx="2960688" cy="40005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0" dirty="0">
                <a:solidFill>
                  <a:schemeClr val="bg1">
                    <a:lumMod val="50000"/>
                  </a:schemeClr>
                </a:solidFill>
                <a:ea typeface="宋体" charset="-122"/>
                <a:cs typeface="+mn-cs"/>
              </a:rPr>
              <a:t>Partners and Customers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809625" y="2125663"/>
            <a:ext cx="9182100" cy="1465262"/>
          </a:xfrm>
        </p:spPr>
        <p:txBody>
          <a:bodyPr/>
          <a:lstStyle/>
          <a:p>
            <a:pPr eaLnBrk="1" hangingPunct="1"/>
            <a:r>
              <a:rPr lang="en-US" altLang="zh-CN">
                <a:latin typeface="微软雅黑" charset="0"/>
                <a:ea typeface="华文宋体" charset="0"/>
                <a:cs typeface="Times New Roman" charset="0"/>
              </a:rPr>
              <a:t>Customers</a:t>
            </a:r>
            <a:endParaRPr lang="zh-CN" altLang="en-US">
              <a:latin typeface="微软雅黑" charset="0"/>
              <a:ea typeface="华文宋体" charset="0"/>
              <a:cs typeface="Times New Roman" charset="0"/>
            </a:endParaRPr>
          </a:p>
        </p:txBody>
      </p:sp>
      <p:sp>
        <p:nvSpPr>
          <p:cNvPr id="32772" name="Rectangle 6"/>
          <p:cNvSpPr txBox="1">
            <a:spLocks noChangeArrowheads="1"/>
          </p:cNvSpPr>
          <p:nvPr/>
        </p:nvSpPr>
        <p:spPr bwMode="auto">
          <a:xfrm>
            <a:off x="1907671" y="371624"/>
            <a:ext cx="81073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r>
              <a:rPr lang="en-US" altLang="zh-CN" sz="3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华文宋体" charset="0"/>
                <a:cs typeface="Times New Roman" charset="0"/>
              </a:rPr>
              <a:t>Customers</a:t>
            </a:r>
            <a:endParaRPr lang="zh-CN" altLang="en-US" sz="3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charset="0"/>
              <a:ea typeface="华文宋体" charset="0"/>
              <a:cs typeface="Times New Roman" charset="0"/>
            </a:endParaRPr>
          </a:p>
        </p:txBody>
      </p:sp>
      <p:pic>
        <p:nvPicPr>
          <p:cNvPr id="5122" name="Picture 2" descr="E:\VI\2014\别单位VI\LOGO 墙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834" y="1546700"/>
            <a:ext cx="10505516" cy="4353383"/>
          </a:xfrm>
          <a:prstGeom prst="rect">
            <a:avLst/>
          </a:prstGeom>
          <a:noFill/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98412" y="3840135"/>
            <a:ext cx="1250669" cy="27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809625" y="2125663"/>
            <a:ext cx="9182100" cy="1465262"/>
          </a:xfrm>
        </p:spPr>
        <p:txBody>
          <a:bodyPr/>
          <a:lstStyle/>
          <a:p>
            <a:pPr eaLnBrk="1" hangingPunct="1"/>
            <a:r>
              <a:rPr lang="en-US" altLang="zh-CN">
                <a:latin typeface="微软雅黑" charset="0"/>
                <a:ea typeface="华文宋体" charset="0"/>
                <a:cs typeface="Times New Roman" charset="0"/>
              </a:rPr>
              <a:t>Successful Cases</a:t>
            </a:r>
            <a:endParaRPr lang="zh-CN" altLang="en-US">
              <a:latin typeface="微软雅黑" charset="0"/>
              <a:ea typeface="华文宋体" charset="0"/>
              <a:cs typeface="Times New Roman" charset="0"/>
            </a:endParaRPr>
          </a:p>
        </p:txBody>
      </p:sp>
      <p:sp>
        <p:nvSpPr>
          <p:cNvPr id="20486" name="Text Box 13"/>
          <p:cNvSpPr txBox="1">
            <a:spLocks noChangeArrowheads="1"/>
          </p:cNvSpPr>
          <p:nvPr/>
        </p:nvSpPr>
        <p:spPr bwMode="gray">
          <a:xfrm>
            <a:off x="377093" y="1885950"/>
            <a:ext cx="20812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600" b="0">
                <a:solidFill>
                  <a:schemeClr val="tx1">
                    <a:lumMod val="65000"/>
                    <a:lumOff val="35000"/>
                  </a:schemeClr>
                </a:solidFill>
                <a:ea typeface="黑体" pitchFamily="2" charset="-122"/>
                <a:cs typeface="+mn-cs"/>
              </a:rPr>
              <a:t>Reliance Project</a:t>
            </a:r>
            <a:r>
              <a:rPr lang="zh-CN" altLang="en-US" sz="1600" b="0">
                <a:solidFill>
                  <a:schemeClr val="tx1">
                    <a:lumMod val="65000"/>
                    <a:lumOff val="35000"/>
                  </a:schemeClr>
                </a:solidFill>
                <a:ea typeface="黑体" pitchFamily="2" charset="-122"/>
                <a:cs typeface="+mn-cs"/>
              </a:rPr>
              <a:t>：</a:t>
            </a:r>
          </a:p>
        </p:txBody>
      </p:sp>
      <p:pic>
        <p:nvPicPr>
          <p:cNvPr id="33796" name="Picture 10" descr="DSCN48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531" y="2343150"/>
            <a:ext cx="2008187" cy="14509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488" name="Rectangle 11"/>
          <p:cNvSpPr>
            <a:spLocks noChangeArrowheads="1"/>
          </p:cNvSpPr>
          <p:nvPr/>
        </p:nvSpPr>
        <p:spPr bwMode="auto">
          <a:xfrm>
            <a:off x="413606" y="3856038"/>
            <a:ext cx="2087562" cy="1169987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 marL="0" lvl="1" indent="0"/>
            <a:r>
              <a:rPr lang="en-US" altLang="zh-CN" sz="1400" b="0" dirty="0">
                <a:solidFill>
                  <a:srgbClr val="7F7F7F"/>
                </a:solidFill>
              </a:rPr>
              <a:t>Passed all the testing in 2 Month;</a:t>
            </a:r>
          </a:p>
          <a:p>
            <a:pPr marL="0" lvl="1" indent="0"/>
            <a:r>
              <a:rPr lang="en-US" altLang="zh-CN" sz="1400" b="0" dirty="0">
                <a:solidFill>
                  <a:srgbClr val="7F7F7F"/>
                </a:solidFill>
              </a:rPr>
              <a:t>Deliver 30,000pcs PAC in a year;</a:t>
            </a:r>
          </a:p>
          <a:p>
            <a:pPr marL="0" lvl="1" indent="0"/>
            <a:r>
              <a:rPr lang="en-US" altLang="zh-CN" sz="1400" b="0" dirty="0">
                <a:solidFill>
                  <a:srgbClr val="7F7F7F"/>
                </a:solidFill>
              </a:rPr>
              <a:t>40% cost </a:t>
            </a:r>
            <a:r>
              <a:rPr lang="en-US" altLang="zh-CN" sz="1400" b="0" dirty="0" smtClean="0">
                <a:solidFill>
                  <a:srgbClr val="7F7F7F"/>
                </a:solidFill>
              </a:rPr>
              <a:t>down.</a:t>
            </a:r>
            <a:endParaRPr lang="zh-CN" altLang="en-US" sz="1400" b="0" dirty="0">
              <a:solidFill>
                <a:srgbClr val="7F7F7F"/>
              </a:solidFill>
            </a:endParaRPr>
          </a:p>
        </p:txBody>
      </p:sp>
      <p:sp>
        <p:nvSpPr>
          <p:cNvPr id="20489" name="Text Box 13"/>
          <p:cNvSpPr txBox="1">
            <a:spLocks noChangeArrowheads="1"/>
          </p:cNvSpPr>
          <p:nvPr/>
        </p:nvSpPr>
        <p:spPr bwMode="gray">
          <a:xfrm>
            <a:off x="2979616" y="1885950"/>
            <a:ext cx="18700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600" b="0">
                <a:solidFill>
                  <a:schemeClr val="tx1">
                    <a:lumMod val="65000"/>
                    <a:lumOff val="35000"/>
                  </a:schemeClr>
                </a:solidFill>
                <a:ea typeface="黑体" pitchFamily="2" charset="-122"/>
                <a:cs typeface="+mn-cs"/>
              </a:rPr>
              <a:t>GE Healthcare</a:t>
            </a:r>
            <a:r>
              <a:rPr lang="zh-CN" altLang="en-US" sz="1600" b="0">
                <a:solidFill>
                  <a:schemeClr val="tx1">
                    <a:lumMod val="65000"/>
                    <a:lumOff val="35000"/>
                  </a:schemeClr>
                </a:solidFill>
                <a:ea typeface="黑体" pitchFamily="2" charset="-122"/>
                <a:cs typeface="+mn-cs"/>
              </a:rPr>
              <a:t>：</a:t>
            </a:r>
          </a:p>
        </p:txBody>
      </p:sp>
      <p:sp>
        <p:nvSpPr>
          <p:cNvPr id="595002" name="Rectangle 58"/>
          <p:cNvSpPr>
            <a:spLocks noChangeArrowheads="1"/>
          </p:cNvSpPr>
          <p:nvPr/>
        </p:nvSpPr>
        <p:spPr bwMode="auto">
          <a:xfrm>
            <a:off x="2958857" y="3899023"/>
            <a:ext cx="2984745" cy="954107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  <a:effectLst/>
        </p:spPr>
        <p:txBody>
          <a:bodyPr wrap="square">
            <a:spAutoFit/>
          </a:bodyPr>
          <a:lstStyle/>
          <a:p>
            <a:pPr marL="0" lvl="1" indent="0"/>
            <a:r>
              <a:rPr lang="en-US" altLang="zh-CN" sz="1400" b="0" dirty="0">
                <a:solidFill>
                  <a:srgbClr val="7F7F7F"/>
                </a:solidFill>
              </a:rPr>
              <a:t>Qualified Supplier;</a:t>
            </a:r>
            <a:endParaRPr lang="zh-CN" altLang="en-US" sz="1400" b="0" dirty="0">
              <a:solidFill>
                <a:srgbClr val="7F7F7F"/>
              </a:solidFill>
            </a:endParaRPr>
          </a:p>
          <a:p>
            <a:pPr marL="0" lvl="1" indent="0"/>
            <a:r>
              <a:rPr lang="en-US" altLang="zh-CN" sz="1400" b="0" dirty="0" smtClean="0">
                <a:solidFill>
                  <a:srgbClr val="7F7F7F"/>
                </a:solidFill>
              </a:rPr>
              <a:t>10 </a:t>
            </a:r>
            <a:r>
              <a:rPr lang="en-US" altLang="zh-CN" sz="1400" b="0" dirty="0">
                <a:solidFill>
                  <a:srgbClr val="7F7F7F"/>
                </a:solidFill>
              </a:rPr>
              <a:t>years cooperation;</a:t>
            </a:r>
          </a:p>
          <a:p>
            <a:pPr marL="0" lvl="1" indent="0"/>
            <a:r>
              <a:rPr lang="en-US" altLang="zh-CN" sz="1400" b="0" spc="-30" dirty="0">
                <a:solidFill>
                  <a:srgbClr val="7F7F7F"/>
                </a:solidFill>
              </a:rPr>
              <a:t>Technology or Innovation Award; </a:t>
            </a:r>
          </a:p>
          <a:p>
            <a:pPr marL="0" lvl="1" indent="0"/>
            <a:r>
              <a:rPr lang="en-US" altLang="zh-CN" sz="1400" b="0" dirty="0">
                <a:solidFill>
                  <a:srgbClr val="7F7F7F"/>
                </a:solidFill>
              </a:rPr>
              <a:t>International </a:t>
            </a:r>
            <a:r>
              <a:rPr lang="en-US" altLang="zh-CN" sz="1400" b="0" dirty="0" smtClean="0">
                <a:solidFill>
                  <a:srgbClr val="7F7F7F"/>
                </a:solidFill>
              </a:rPr>
              <a:t>Standard.</a:t>
            </a:r>
            <a:endParaRPr lang="en-US" altLang="zh-CN" sz="1400" b="0" dirty="0">
              <a:solidFill>
                <a:srgbClr val="7F7F7F"/>
              </a:solidFill>
            </a:endParaRPr>
          </a:p>
        </p:txBody>
      </p:sp>
      <p:sp>
        <p:nvSpPr>
          <p:cNvPr id="33800" name="Rectangle 60"/>
          <p:cNvSpPr>
            <a:spLocks noChangeArrowheads="1"/>
          </p:cNvSpPr>
          <p:nvPr/>
        </p:nvSpPr>
        <p:spPr bwMode="auto">
          <a:xfrm>
            <a:off x="2998666" y="2287588"/>
            <a:ext cx="2108200" cy="15255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prstDash val="dash"/>
                <a:miter lim="800000"/>
                <a:headEnd/>
                <a:tailEnd type="none" w="med" len="lg"/>
              </a14:hiddenLine>
            </a:ext>
          </a:extLst>
        </p:spPr>
        <p:txBody>
          <a:bodyPr wrap="none" anchor="ctr"/>
          <a:lstStyle/>
          <a:p>
            <a:endParaRPr lang="zh-CN" altLang="en-US" sz="2000"/>
          </a:p>
        </p:txBody>
      </p:sp>
      <p:pic>
        <p:nvPicPr>
          <p:cNvPr id="3380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8154" y="2374900"/>
            <a:ext cx="1076325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3" descr="Photo of GE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3279" y="3046413"/>
            <a:ext cx="839787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14" descr="Signa Excite 3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8191" y="2343150"/>
            <a:ext cx="91757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5" name="Text Box 13"/>
          <p:cNvSpPr txBox="1">
            <a:spLocks noChangeArrowheads="1"/>
          </p:cNvSpPr>
          <p:nvPr/>
        </p:nvSpPr>
        <p:spPr bwMode="gray">
          <a:xfrm>
            <a:off x="5651500" y="1898650"/>
            <a:ext cx="18700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600" b="0">
                <a:solidFill>
                  <a:schemeClr val="tx1">
                    <a:lumMod val="65000"/>
                    <a:lumOff val="35000"/>
                  </a:schemeClr>
                </a:solidFill>
                <a:ea typeface="黑体" pitchFamily="2" charset="-122"/>
                <a:cs typeface="+mn-cs"/>
              </a:rPr>
              <a:t>Vodafone</a:t>
            </a:r>
            <a:r>
              <a:rPr lang="zh-CN" altLang="en-US" sz="1600" b="0">
                <a:solidFill>
                  <a:schemeClr val="tx1">
                    <a:lumMod val="65000"/>
                    <a:lumOff val="35000"/>
                  </a:schemeClr>
                </a:solidFill>
                <a:ea typeface="黑体" pitchFamily="2" charset="-122"/>
                <a:cs typeface="+mn-cs"/>
              </a:rPr>
              <a:t>：</a:t>
            </a:r>
          </a:p>
        </p:txBody>
      </p:sp>
      <p:sp>
        <p:nvSpPr>
          <p:cNvPr id="20496" name="Rectangle 67"/>
          <p:cNvSpPr>
            <a:spLocks noChangeArrowheads="1"/>
          </p:cNvSpPr>
          <p:nvPr/>
        </p:nvSpPr>
        <p:spPr bwMode="auto">
          <a:xfrm>
            <a:off x="5720252" y="3905861"/>
            <a:ext cx="2389187" cy="158115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/>
          <a:lstStyle/>
          <a:p>
            <a:pPr marL="0" lvl="1" indent="0"/>
            <a:r>
              <a:rPr lang="en-US" altLang="zh-CN" sz="1400" b="0" dirty="0">
                <a:solidFill>
                  <a:srgbClr val="7F7F7F"/>
                </a:solidFill>
              </a:rPr>
              <a:t>Global Qualified Supplier;</a:t>
            </a:r>
            <a:endParaRPr lang="zh-CN" altLang="en-US" sz="1400" b="0" dirty="0">
              <a:solidFill>
                <a:srgbClr val="7F7F7F"/>
              </a:solidFill>
            </a:endParaRPr>
          </a:p>
          <a:p>
            <a:pPr marL="0" lvl="1" indent="0"/>
            <a:r>
              <a:rPr lang="en-US" altLang="zh-CN" sz="1400" b="0" dirty="0">
                <a:solidFill>
                  <a:srgbClr val="7F7F7F"/>
                </a:solidFill>
              </a:rPr>
              <a:t>FCB and PAC orders from different countries.</a:t>
            </a:r>
            <a:endParaRPr lang="zh-CN" altLang="en-US" sz="1400" b="0" dirty="0">
              <a:solidFill>
                <a:srgbClr val="7F7F7F"/>
              </a:solidFill>
            </a:endParaRPr>
          </a:p>
        </p:txBody>
      </p:sp>
      <p:sp>
        <p:nvSpPr>
          <p:cNvPr id="20498" name="Text Box 13"/>
          <p:cNvSpPr txBox="1">
            <a:spLocks noChangeArrowheads="1"/>
          </p:cNvSpPr>
          <p:nvPr/>
        </p:nvSpPr>
        <p:spPr bwMode="gray">
          <a:xfrm>
            <a:off x="8407400" y="1852613"/>
            <a:ext cx="1725613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600" b="0">
                <a:solidFill>
                  <a:schemeClr val="tx1">
                    <a:lumMod val="65000"/>
                    <a:lumOff val="35000"/>
                  </a:schemeClr>
                </a:solidFill>
                <a:ea typeface="黑体" pitchFamily="2" charset="-122"/>
                <a:cs typeface="+mn-cs"/>
              </a:rPr>
              <a:t>Railway Project</a:t>
            </a:r>
            <a:r>
              <a:rPr lang="zh-CN" altLang="en-US" sz="1600" b="0">
                <a:solidFill>
                  <a:schemeClr val="tx1">
                    <a:lumMod val="65000"/>
                    <a:lumOff val="35000"/>
                  </a:schemeClr>
                </a:solidFill>
                <a:ea typeface="黑体" pitchFamily="2" charset="-122"/>
                <a:cs typeface="+mn-cs"/>
              </a:rPr>
              <a:t>：</a:t>
            </a:r>
          </a:p>
        </p:txBody>
      </p:sp>
      <p:sp>
        <p:nvSpPr>
          <p:cNvPr id="20499" name="Rectangle 47"/>
          <p:cNvSpPr>
            <a:spLocks noChangeArrowheads="1"/>
          </p:cNvSpPr>
          <p:nvPr/>
        </p:nvSpPr>
        <p:spPr bwMode="auto">
          <a:xfrm>
            <a:off x="7893050" y="3873500"/>
            <a:ext cx="2620963" cy="738664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 lvl="1">
              <a:defRPr/>
            </a:pPr>
            <a:r>
              <a:rPr lang="en-US" altLang="zh-CN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黑体" pitchFamily="2" charset="-122"/>
                <a:cs typeface="+mn-cs"/>
              </a:rPr>
              <a:t>More </a:t>
            </a:r>
            <a:r>
              <a:rPr lang="en-US" altLang="zh-CN" sz="1400" b="0" dirty="0">
                <a:solidFill>
                  <a:schemeClr val="tx1">
                    <a:lumMod val="50000"/>
                    <a:lumOff val="50000"/>
                  </a:schemeClr>
                </a:solidFill>
                <a:ea typeface="黑体" pitchFamily="2" charset="-122"/>
                <a:cs typeface="+mn-cs"/>
              </a:rPr>
              <a:t>than 90% </a:t>
            </a:r>
            <a:r>
              <a:rPr lang="en-US" altLang="zh-CN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黑体" pitchFamily="2" charset="-122"/>
                <a:cs typeface="+mn-cs"/>
              </a:rPr>
              <a:t>market share </a:t>
            </a:r>
            <a:r>
              <a:rPr lang="en-US" altLang="zh-CN" sz="1400" b="0" dirty="0">
                <a:solidFill>
                  <a:schemeClr val="tx1">
                    <a:lumMod val="50000"/>
                    <a:lumOff val="50000"/>
                  </a:schemeClr>
                </a:solidFill>
                <a:ea typeface="黑体" pitchFamily="2" charset="-122"/>
                <a:cs typeface="+mn-cs"/>
              </a:rPr>
              <a:t>in China High </a:t>
            </a:r>
            <a:r>
              <a:rPr lang="en-US" altLang="zh-CN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黑体" pitchFamily="2" charset="-122"/>
                <a:cs typeface="+mn-cs"/>
              </a:rPr>
              <a:t>;</a:t>
            </a:r>
          </a:p>
          <a:p>
            <a:pPr lvl="1">
              <a:defRPr/>
            </a:pPr>
            <a:r>
              <a:rPr lang="en-US" altLang="zh-CN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黑体" pitchFamily="2" charset="-122"/>
                <a:cs typeface="+mn-cs"/>
              </a:rPr>
              <a:t>Speed </a:t>
            </a:r>
            <a:r>
              <a:rPr lang="en-US" altLang="zh-CN" sz="1400" b="0" dirty="0">
                <a:solidFill>
                  <a:schemeClr val="tx1">
                    <a:lumMod val="50000"/>
                    <a:lumOff val="50000"/>
                  </a:schemeClr>
                </a:solidFill>
                <a:ea typeface="黑体" pitchFamily="2" charset="-122"/>
                <a:cs typeface="+mn-cs"/>
              </a:rPr>
              <a:t>Railway </a:t>
            </a:r>
            <a:r>
              <a:rPr lang="en-US" altLang="zh-CN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黑体" pitchFamily="2" charset="-122"/>
                <a:cs typeface="+mn-cs"/>
              </a:rPr>
              <a:t>project.</a:t>
            </a:r>
            <a:endParaRPr lang="en-US" altLang="zh-CN" sz="1400" b="0" dirty="0">
              <a:solidFill>
                <a:schemeClr val="tx1">
                  <a:lumMod val="50000"/>
                  <a:lumOff val="50000"/>
                </a:schemeClr>
              </a:solidFill>
              <a:ea typeface="黑体" pitchFamily="2" charset="-122"/>
              <a:cs typeface="+mn-cs"/>
            </a:endParaRPr>
          </a:p>
        </p:txBody>
      </p:sp>
      <p:pic>
        <p:nvPicPr>
          <p:cNvPr id="33808" name="Picture 48" descr="0130000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7550" y="2330450"/>
            <a:ext cx="2005013" cy="14922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809" name="Picture 45" descr="DSCN124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5488" y="2338388"/>
            <a:ext cx="1979612" cy="1484312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8"/>
          <p:cNvSpPr txBox="1">
            <a:spLocks noChangeArrowheads="1"/>
          </p:cNvSpPr>
          <p:nvPr/>
        </p:nvSpPr>
        <p:spPr>
          <a:xfrm>
            <a:off x="1534625" y="300526"/>
            <a:ext cx="8107362" cy="544512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华文宋体" charset="0"/>
                <a:cs typeface="Times New Roman" charset="0"/>
              </a:rPr>
              <a:t>Successful Cases</a:t>
            </a:r>
            <a:endParaRPr lang="zh-CN" altLang="en-US" sz="3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charset="0"/>
              <a:ea typeface="华文宋体" charset="0"/>
              <a:cs typeface="Times New Roman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4"/>
          <p:cNvSpPr>
            <a:spLocks noChangeArrowheads="1"/>
          </p:cNvSpPr>
          <p:nvPr/>
        </p:nvSpPr>
        <p:spPr bwMode="auto">
          <a:xfrm>
            <a:off x="5594595" y="2136775"/>
            <a:ext cx="2006600" cy="15255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prstDash val="dash"/>
                <a:miter lim="800000"/>
                <a:headEnd/>
                <a:tailEnd type="none" w="med" len="lg"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19" name="Rectangle 30"/>
          <p:cNvSpPr>
            <a:spLocks noChangeArrowheads="1"/>
          </p:cNvSpPr>
          <p:nvPr/>
        </p:nvSpPr>
        <p:spPr bwMode="auto">
          <a:xfrm>
            <a:off x="624253" y="2149475"/>
            <a:ext cx="2006600" cy="14970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prstDash val="dash"/>
                <a:miter lim="800000"/>
                <a:headEnd/>
                <a:tailEnd type="none" w="med" len="lg"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38578" y="2125663"/>
            <a:ext cx="9182100" cy="1465262"/>
          </a:xfrm>
        </p:spPr>
        <p:txBody>
          <a:bodyPr/>
          <a:lstStyle/>
          <a:p>
            <a:pPr eaLnBrk="1" hangingPunct="1"/>
            <a:r>
              <a:rPr lang="en-US" altLang="zh-CN">
                <a:latin typeface="微软雅黑" charset="0"/>
                <a:ea typeface="华文宋体" charset="0"/>
                <a:cs typeface="Times New Roman" charset="0"/>
              </a:rPr>
              <a:t>Successful Cases</a:t>
            </a:r>
            <a:endParaRPr lang="zh-CN" altLang="en-US">
              <a:latin typeface="微软雅黑" charset="0"/>
              <a:ea typeface="华文宋体" charset="0"/>
              <a:cs typeface="Times New Roman" charset="0"/>
            </a:endParaRPr>
          </a:p>
        </p:txBody>
      </p:sp>
      <p:sp>
        <p:nvSpPr>
          <p:cNvPr id="21511" name="Text Box 13"/>
          <p:cNvSpPr txBox="1">
            <a:spLocks noChangeArrowheads="1"/>
          </p:cNvSpPr>
          <p:nvPr/>
        </p:nvSpPr>
        <p:spPr bwMode="gray">
          <a:xfrm>
            <a:off x="603616" y="1677988"/>
            <a:ext cx="18700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r>
              <a:rPr lang="en-US" altLang="zh-CN" b="0">
                <a:solidFill>
                  <a:srgbClr val="595959"/>
                </a:solidFill>
              </a:rPr>
              <a:t>China Mobile</a:t>
            </a:r>
            <a:endParaRPr lang="zh-CN" altLang="en-US" sz="1600" b="0">
              <a:solidFill>
                <a:srgbClr val="595959"/>
              </a:solidFill>
            </a:endParaRPr>
          </a:p>
        </p:txBody>
      </p:sp>
      <p:sp>
        <p:nvSpPr>
          <p:cNvPr id="34822" name="Rectangle 28"/>
          <p:cNvSpPr>
            <a:spLocks noChangeArrowheads="1"/>
          </p:cNvSpPr>
          <p:nvPr/>
        </p:nvSpPr>
        <p:spPr bwMode="auto">
          <a:xfrm>
            <a:off x="8336696" y="2160588"/>
            <a:ext cx="1968500" cy="14747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prstDash val="dash"/>
                <a:miter lim="800000"/>
                <a:headEnd/>
                <a:tailEnd type="none" w="med" len="lg"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34823" name="Picture 9" descr="u=1420433556,2409863426&amp;fm=0&amp;gp=0">
            <a:hlinkClick r:id="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7503" y="2474913"/>
            <a:ext cx="65405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6" name="Text Box 13"/>
          <p:cNvSpPr txBox="1">
            <a:spLocks noChangeArrowheads="1"/>
          </p:cNvSpPr>
          <p:nvPr/>
        </p:nvSpPr>
        <p:spPr bwMode="gray">
          <a:xfrm>
            <a:off x="3181716" y="1665288"/>
            <a:ext cx="1870075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b="0" dirty="0">
                <a:solidFill>
                  <a:schemeClr val="tx1">
                    <a:lumMod val="65000"/>
                    <a:lumOff val="35000"/>
                  </a:schemeClr>
                </a:solidFill>
                <a:ea typeface="黑体" pitchFamily="2" charset="-122"/>
                <a:cs typeface="+mn-cs"/>
              </a:rPr>
              <a:t>BT</a:t>
            </a:r>
          </a:p>
        </p:txBody>
      </p:sp>
      <p:sp>
        <p:nvSpPr>
          <p:cNvPr id="34825" name="Rectangle 32"/>
          <p:cNvSpPr>
            <a:spLocks noChangeArrowheads="1"/>
          </p:cNvSpPr>
          <p:nvPr/>
        </p:nvSpPr>
        <p:spPr bwMode="auto">
          <a:xfrm>
            <a:off x="3253153" y="2135188"/>
            <a:ext cx="2006600" cy="15255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prstDash val="dash"/>
                <a:miter lim="800000"/>
                <a:headEnd/>
                <a:tailEnd type="none" w="med" len="lg"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19" name="Rectangle 34"/>
          <p:cNvSpPr>
            <a:spLocks noChangeArrowheads="1"/>
          </p:cNvSpPr>
          <p:nvPr/>
        </p:nvSpPr>
        <p:spPr bwMode="auto">
          <a:xfrm>
            <a:off x="3315066" y="3673475"/>
            <a:ext cx="1944687" cy="1169988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400" b="0" dirty="0">
                <a:solidFill>
                  <a:schemeClr val="tx1">
                    <a:lumMod val="50000"/>
                    <a:lumOff val="50000"/>
                  </a:schemeClr>
                </a:solidFill>
                <a:ea typeface="黑体" pitchFamily="2" charset="-122"/>
                <a:cs typeface="+mn-cs"/>
              </a:rPr>
              <a:t>Free cooling solution for Datacenter &amp; switch room</a:t>
            </a:r>
          </a:p>
          <a:p>
            <a:pPr>
              <a:defRPr/>
            </a:pPr>
            <a:r>
              <a:rPr lang="en-US" altLang="zh-CN" sz="1400" b="0" dirty="0">
                <a:solidFill>
                  <a:schemeClr val="tx1">
                    <a:lumMod val="50000"/>
                    <a:lumOff val="50000"/>
                  </a:schemeClr>
                </a:solidFill>
                <a:ea typeface="黑体" pitchFamily="2" charset="-122"/>
                <a:cs typeface="+mn-cs"/>
              </a:rPr>
              <a:t>High energy-saving</a:t>
            </a:r>
          </a:p>
          <a:p>
            <a:pPr>
              <a:defRPr/>
            </a:pPr>
            <a:r>
              <a:rPr lang="en-US" altLang="zh-CN" sz="1400" b="0" dirty="0">
                <a:solidFill>
                  <a:schemeClr val="tx1">
                    <a:lumMod val="50000"/>
                    <a:lumOff val="50000"/>
                  </a:schemeClr>
                </a:solidFill>
                <a:ea typeface="黑体" pitchFamily="2" charset="-122"/>
                <a:cs typeface="+mn-cs"/>
              </a:rPr>
              <a:t>Easy Maintenance</a:t>
            </a:r>
          </a:p>
        </p:txBody>
      </p:sp>
      <p:sp>
        <p:nvSpPr>
          <p:cNvPr id="21520" name="Text Box 35"/>
          <p:cNvSpPr txBox="1">
            <a:spLocks noChangeArrowheads="1"/>
          </p:cNvSpPr>
          <p:nvPr/>
        </p:nvSpPr>
        <p:spPr bwMode="auto">
          <a:xfrm>
            <a:off x="536941" y="3673475"/>
            <a:ext cx="2449512" cy="954088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r>
              <a:rPr lang="en-US" altLang="zh-CN" sz="1400" b="0">
                <a:solidFill>
                  <a:srgbClr val="7F7F7F"/>
                </a:solidFill>
              </a:rPr>
              <a:t>Qualified Supplier;</a:t>
            </a:r>
          </a:p>
          <a:p>
            <a:pPr eaLnBrk="1" hangingPunct="1"/>
            <a:r>
              <a:rPr lang="en-US" altLang="zh-CN" sz="1400" b="0">
                <a:solidFill>
                  <a:srgbClr val="7F7F7F"/>
                </a:solidFill>
              </a:rPr>
              <a:t>“Green &amp; Saving” Partner; More than 3000pcs product installation reference. </a:t>
            </a:r>
            <a:endParaRPr lang="zh-CN" altLang="en-US" sz="1000" b="0">
              <a:solidFill>
                <a:srgbClr val="7F7F7F"/>
              </a:solidFill>
            </a:endParaRPr>
          </a:p>
        </p:txBody>
      </p:sp>
      <p:sp>
        <p:nvSpPr>
          <p:cNvPr id="21521" name="Text Box 13"/>
          <p:cNvSpPr txBox="1">
            <a:spLocks noChangeArrowheads="1"/>
          </p:cNvSpPr>
          <p:nvPr/>
        </p:nvSpPr>
        <p:spPr bwMode="gray">
          <a:xfrm>
            <a:off x="5550145" y="1668463"/>
            <a:ext cx="1870075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r>
              <a:rPr lang="en-US" altLang="zh-CN" b="0">
                <a:solidFill>
                  <a:srgbClr val="595959"/>
                </a:solidFill>
              </a:rPr>
              <a:t>Mingqitong DC</a:t>
            </a:r>
            <a:endParaRPr lang="zh-CN" altLang="en-US" b="0">
              <a:solidFill>
                <a:srgbClr val="595959"/>
              </a:solidFill>
            </a:endParaRPr>
          </a:p>
        </p:txBody>
      </p:sp>
      <p:sp>
        <p:nvSpPr>
          <p:cNvPr id="21522" name="Rectangle 37"/>
          <p:cNvSpPr>
            <a:spLocks noChangeArrowheads="1"/>
          </p:cNvSpPr>
          <p:nvPr/>
        </p:nvSpPr>
        <p:spPr bwMode="auto">
          <a:xfrm>
            <a:off x="5556495" y="3673475"/>
            <a:ext cx="2273300" cy="138430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r>
              <a:rPr lang="en-US" altLang="zh-CN" sz="1400" b="0">
                <a:solidFill>
                  <a:srgbClr val="7F7F7F"/>
                </a:solidFill>
              </a:rPr>
              <a:t>High density DC</a:t>
            </a:r>
          </a:p>
          <a:p>
            <a:r>
              <a:rPr lang="en-US" altLang="zh-CN" sz="1400" b="0">
                <a:solidFill>
                  <a:srgbClr val="7F7F7F"/>
                </a:solidFill>
              </a:rPr>
              <a:t>Complete system integration and installation</a:t>
            </a:r>
          </a:p>
          <a:p>
            <a:r>
              <a:rPr lang="en-US" altLang="zh-CN" sz="1400" b="0">
                <a:solidFill>
                  <a:srgbClr val="7F7F7F"/>
                </a:solidFill>
              </a:rPr>
              <a:t>Free cooling water chiller</a:t>
            </a:r>
          </a:p>
          <a:p>
            <a:r>
              <a:rPr lang="en-US" altLang="zh-CN" sz="1400" b="0">
                <a:solidFill>
                  <a:srgbClr val="7F7F7F"/>
                </a:solidFill>
              </a:rPr>
              <a:t>Multi energy saving solutions</a:t>
            </a:r>
            <a:endParaRPr lang="zh-CN" altLang="en-US" sz="1400" b="0">
              <a:solidFill>
                <a:srgbClr val="7F7F7F"/>
              </a:solidFill>
            </a:endParaRPr>
          </a:p>
        </p:txBody>
      </p:sp>
      <p:pic>
        <p:nvPicPr>
          <p:cNvPr id="34830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745" y="2366963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prstDash val="dash"/>
                <a:miter lim="800000"/>
                <a:headEnd/>
                <a:tailEnd type="none" w="med" len="lg"/>
              </a14:hiddenLine>
            </a:ext>
          </a:extLst>
        </p:spPr>
      </p:pic>
      <p:sp>
        <p:nvSpPr>
          <p:cNvPr id="21524" name="Rectangle 41"/>
          <p:cNvSpPr>
            <a:spLocks noChangeArrowheads="1"/>
          </p:cNvSpPr>
          <p:nvPr/>
        </p:nvSpPr>
        <p:spPr bwMode="auto">
          <a:xfrm>
            <a:off x="8347808" y="3716338"/>
            <a:ext cx="1887538" cy="1169987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r>
              <a:rPr lang="en-US" altLang="zh-CN" sz="1400" b="0">
                <a:solidFill>
                  <a:srgbClr val="7F7F7F"/>
                </a:solidFill>
              </a:rPr>
              <a:t>Long term partnership</a:t>
            </a:r>
          </a:p>
          <a:p>
            <a:r>
              <a:rPr lang="en-US" altLang="zh-CN" sz="1400" b="0">
                <a:solidFill>
                  <a:srgbClr val="7F7F7F"/>
                </a:solidFill>
              </a:rPr>
              <a:t>Customized cooling solution</a:t>
            </a:r>
          </a:p>
          <a:p>
            <a:r>
              <a:rPr lang="en-US" altLang="zh-CN" sz="1400" b="0">
                <a:solidFill>
                  <a:srgbClr val="7F7F7F"/>
                </a:solidFill>
              </a:rPr>
              <a:t>Cabinet solution</a:t>
            </a:r>
            <a:endParaRPr lang="zh-CN" altLang="en-US" sz="1400" b="0">
              <a:solidFill>
                <a:srgbClr val="7F7F7F"/>
              </a:solidFill>
            </a:endParaRPr>
          </a:p>
        </p:txBody>
      </p:sp>
      <p:sp>
        <p:nvSpPr>
          <p:cNvPr id="21525" name="Text Box 13"/>
          <p:cNvSpPr txBox="1">
            <a:spLocks noChangeArrowheads="1"/>
          </p:cNvSpPr>
          <p:nvPr/>
        </p:nvSpPr>
        <p:spPr bwMode="gray">
          <a:xfrm>
            <a:off x="8273196" y="1677988"/>
            <a:ext cx="1870075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b="0" dirty="0">
                <a:solidFill>
                  <a:schemeClr val="tx1">
                    <a:lumMod val="65000"/>
                    <a:lumOff val="35000"/>
                  </a:schemeClr>
                </a:solidFill>
                <a:ea typeface="黑体" pitchFamily="2" charset="-122"/>
                <a:cs typeface="+mn-cs"/>
              </a:rPr>
              <a:t>ELTEK</a:t>
            </a:r>
          </a:p>
        </p:txBody>
      </p:sp>
      <p:pic>
        <p:nvPicPr>
          <p:cNvPr id="34833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4321" y="2589213"/>
            <a:ext cx="186213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8"/>
          <p:cNvSpPr txBox="1">
            <a:spLocks noChangeArrowheads="1"/>
          </p:cNvSpPr>
          <p:nvPr/>
        </p:nvSpPr>
        <p:spPr>
          <a:xfrm>
            <a:off x="1745639" y="347419"/>
            <a:ext cx="8107362" cy="544512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华文宋体" charset="0"/>
                <a:cs typeface="Times New Roman" charset="0"/>
              </a:rPr>
              <a:t>Successful Cases</a:t>
            </a:r>
            <a:endParaRPr lang="zh-CN" altLang="en-US" sz="3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charset="0"/>
              <a:ea typeface="华文宋体" charset="0"/>
              <a:cs typeface="Times New Roman" charset="0"/>
            </a:endParaRPr>
          </a:p>
        </p:txBody>
      </p:sp>
      <p:pic>
        <p:nvPicPr>
          <p:cNvPr id="6146" name="Picture 2" descr="E:\VI\2014\别单位VI\5ede4a5fg74c87b7ee147&amp;6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7147" y="2500807"/>
            <a:ext cx="825966" cy="61856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PPT\公司简介\2015\封面蓝-封底.jpg"/>
          <p:cNvPicPr>
            <a:picLocks noChangeAspect="1" noChangeArrowheads="1"/>
          </p:cNvPicPr>
          <p:nvPr/>
        </p:nvPicPr>
        <p:blipFill>
          <a:blip r:embed="rId3"/>
          <a:srcRect t="13120"/>
          <a:stretch>
            <a:fillRect/>
          </a:stretch>
        </p:blipFill>
        <p:spPr bwMode="auto">
          <a:xfrm>
            <a:off x="0" y="3174715"/>
            <a:ext cx="10801350" cy="3665823"/>
          </a:xfrm>
          <a:prstGeom prst="rect">
            <a:avLst/>
          </a:prstGeom>
          <a:noFill/>
        </p:spPr>
      </p:pic>
      <p:sp>
        <p:nvSpPr>
          <p:cNvPr id="8" name="Freeform 6"/>
          <p:cNvSpPr>
            <a:spLocks/>
          </p:cNvSpPr>
          <p:nvPr/>
        </p:nvSpPr>
        <p:spPr bwMode="gray">
          <a:xfrm>
            <a:off x="7208838" y="3987800"/>
            <a:ext cx="9525" cy="30163"/>
          </a:xfrm>
          <a:custGeom>
            <a:avLst/>
            <a:gdLst/>
            <a:ahLst/>
            <a:cxnLst>
              <a:cxn ang="0">
                <a:pos x="0" y="20"/>
              </a:cxn>
              <a:cxn ang="0">
                <a:pos x="7" y="0"/>
              </a:cxn>
              <a:cxn ang="0">
                <a:pos x="0" y="20"/>
              </a:cxn>
            </a:cxnLst>
            <a:rect l="0" t="0" r="r" b="b"/>
            <a:pathLst>
              <a:path w="7" h="20">
                <a:moveTo>
                  <a:pt x="0" y="20"/>
                </a:moveTo>
                <a:cubicBezTo>
                  <a:pt x="2" y="13"/>
                  <a:pt x="7" y="0"/>
                  <a:pt x="7" y="0"/>
                </a:cubicBezTo>
                <a:cubicBezTo>
                  <a:pt x="7" y="0"/>
                  <a:pt x="2" y="13"/>
                  <a:pt x="0" y="20"/>
                </a:cubicBez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73725"/>
                  <a:invGamma/>
                </a:schemeClr>
              </a:gs>
            </a:gsLst>
            <a:lin ang="540000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lIns="102407" tIns="51203" rIns="102407" bIns="51203" anchor="ctr"/>
          <a:lstStyle/>
          <a:p>
            <a:pPr>
              <a:defRPr/>
            </a:pPr>
            <a:endParaRPr lang="zh-CN" altLang="en-US" sz="230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752475" y="1368425"/>
            <a:ext cx="5902325" cy="863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5763"/>
              </a:lnSpc>
              <a:defRPr/>
            </a:pPr>
            <a:r>
              <a:rPr lang="es-HN" sz="4900" dirty="0" smtClean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T</a:t>
            </a:r>
            <a:r>
              <a:rPr lang="en-US" altLang="zh-CN" sz="4900" dirty="0" smtClean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hank</a:t>
            </a:r>
            <a:r>
              <a:rPr lang="es-HN" sz="4900" dirty="0" smtClean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s-HN" sz="49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Y</a:t>
            </a:r>
            <a:r>
              <a:rPr lang="en-US" altLang="zh-CN" sz="4900" dirty="0" err="1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ou</a:t>
            </a:r>
            <a:endParaRPr lang="es-HN" sz="490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 bwMode="auto">
          <a:xfrm>
            <a:off x="4681728" y="6220851"/>
            <a:ext cx="5808726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150000"/>
              </a:lnSpc>
              <a:defRPr/>
            </a:pPr>
            <a:r>
              <a:rPr lang="zh-CN" altLang="en-US" sz="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北京市石景山区鲁谷东街</a:t>
            </a:r>
            <a:r>
              <a:rPr lang="en-US" altLang="zh-CN" sz="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28</a:t>
            </a:r>
            <a:r>
              <a:rPr lang="zh-CN" altLang="en-US" sz="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号      邮编：</a:t>
            </a:r>
            <a:r>
              <a:rPr lang="en-US" sz="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100040      T:+86 10 68656161    F: +86 10 68682453   www.air-sys.com</a:t>
            </a:r>
            <a:endParaRPr lang="en-US" sz="800" b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5" name="Picture 7" descr="C:\Documents and Settings\zhumeijuan\桌面\未标题-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67201" y="442651"/>
            <a:ext cx="15763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135"/>
          <p:cNvSpPr txBox="1">
            <a:spLocks noChangeArrowheads="1"/>
          </p:cNvSpPr>
          <p:nvPr/>
        </p:nvSpPr>
        <p:spPr bwMode="gray">
          <a:xfrm>
            <a:off x="623888" y="5514975"/>
            <a:ext cx="9796462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>
            <a:spAutoFit/>
          </a:bodyPr>
          <a:lstStyle>
            <a:lvl1pPr defTabSz="957263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defTabSz="957263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defTabSz="957263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defTabSz="957263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defTabSz="957263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>
              <a:lnSpc>
                <a:spcPts val="1200"/>
              </a:lnSpc>
              <a:buFont typeface="Wingdings" charset="0"/>
              <a:buChar char="§"/>
            </a:pPr>
            <a:r>
              <a:rPr lang="en-US" altLang="zh-CN" sz="1400" b="0">
                <a:solidFill>
                  <a:srgbClr val="595959"/>
                </a:solidFill>
                <a:latin typeface="微软雅黑" charset="0"/>
                <a:ea typeface="微软雅黑" charset="0"/>
                <a:cs typeface="微软雅黑" charset="0"/>
              </a:rPr>
              <a:t> </a:t>
            </a:r>
            <a:r>
              <a:rPr lang="en-US" altLang="zh-CN" sz="1400" b="0">
                <a:solidFill>
                  <a:srgbClr val="404040"/>
                </a:solidFill>
                <a:latin typeface="微软雅黑" charset="0"/>
                <a:ea typeface="微软雅黑" charset="0"/>
                <a:cs typeface="微软雅黑" charset="0"/>
              </a:rPr>
              <a:t>State of the Art Technology: </a:t>
            </a:r>
            <a:r>
              <a:rPr lang="en-US" altLang="zh-CN" sz="1400" b="0">
                <a:solidFill>
                  <a:srgbClr val="595959"/>
                </a:solidFill>
                <a:latin typeface="微软雅黑" charset="0"/>
                <a:ea typeface="微软雅黑" charset="0"/>
                <a:cs typeface="微软雅黑" charset="0"/>
              </a:rPr>
              <a:t>energy saving, intelligent control, high reliability.</a:t>
            </a:r>
          </a:p>
          <a:p>
            <a:pPr>
              <a:lnSpc>
                <a:spcPts val="1200"/>
              </a:lnSpc>
              <a:buFont typeface="Wingdings" charset="0"/>
              <a:buChar char="§"/>
            </a:pPr>
            <a:endParaRPr lang="en-US" altLang="zh-CN" sz="1400" b="0">
              <a:solidFill>
                <a:srgbClr val="595959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>
              <a:lnSpc>
                <a:spcPts val="1200"/>
              </a:lnSpc>
              <a:buFont typeface="Wingdings" charset="0"/>
              <a:buChar char="§"/>
            </a:pPr>
            <a:r>
              <a:rPr lang="en-US" altLang="zh-CN" sz="1400" b="0">
                <a:solidFill>
                  <a:srgbClr val="595959"/>
                </a:solidFill>
                <a:latin typeface="微软雅黑" charset="0"/>
                <a:ea typeface="微软雅黑" charset="0"/>
                <a:cs typeface="微软雅黑" charset="0"/>
              </a:rPr>
              <a:t>  </a:t>
            </a:r>
            <a:r>
              <a:rPr lang="en-US" altLang="zh-CN" sz="1400" b="0">
                <a:solidFill>
                  <a:srgbClr val="404040"/>
                </a:solidFill>
                <a:latin typeface="微软雅黑" charset="0"/>
                <a:ea typeface="微软雅黑" charset="0"/>
                <a:cs typeface="微软雅黑" charset="0"/>
              </a:rPr>
              <a:t>Speed:</a:t>
            </a:r>
            <a:r>
              <a:rPr lang="en-US" altLang="zh-CN" sz="1400" b="0">
                <a:solidFill>
                  <a:srgbClr val="595959"/>
                </a:solidFill>
                <a:latin typeface="微软雅黑" charset="0"/>
                <a:ea typeface="微软雅黑" charset="0"/>
                <a:cs typeface="微软雅黑" charset="0"/>
              </a:rPr>
              <a:t> R&amp;D resource, concept  to prototype &lt;6weeks, vertical integrated manufacturing.</a:t>
            </a:r>
          </a:p>
          <a:p>
            <a:pPr>
              <a:lnSpc>
                <a:spcPts val="1200"/>
              </a:lnSpc>
              <a:buFont typeface="Wingdings" charset="0"/>
              <a:buChar char="§"/>
            </a:pPr>
            <a:endParaRPr lang="en-US" altLang="zh-CN" sz="1400" b="0">
              <a:solidFill>
                <a:srgbClr val="595959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>
              <a:lnSpc>
                <a:spcPts val="1200"/>
              </a:lnSpc>
              <a:buFont typeface="Wingdings" charset="0"/>
              <a:buChar char="§"/>
            </a:pPr>
            <a:r>
              <a:rPr lang="en-US" altLang="zh-CN" sz="1400" b="0">
                <a:solidFill>
                  <a:srgbClr val="595959"/>
                </a:solidFill>
                <a:latin typeface="微软雅黑" charset="0"/>
                <a:ea typeface="微软雅黑" charset="0"/>
                <a:cs typeface="微软雅黑" charset="0"/>
              </a:rPr>
              <a:t>  </a:t>
            </a:r>
            <a:r>
              <a:rPr lang="en-US" altLang="zh-CN" sz="1400" b="0">
                <a:solidFill>
                  <a:srgbClr val="404040"/>
                </a:solidFill>
                <a:latin typeface="微软雅黑" charset="0"/>
                <a:ea typeface="微软雅黑" charset="0"/>
                <a:cs typeface="微软雅黑" charset="0"/>
              </a:rPr>
              <a:t>Best TCO: </a:t>
            </a:r>
            <a:r>
              <a:rPr lang="en-US" altLang="zh-CN" sz="1400" b="0">
                <a:solidFill>
                  <a:srgbClr val="595959"/>
                </a:solidFill>
                <a:latin typeface="微软雅黑" charset="0"/>
                <a:ea typeface="微软雅黑" charset="0"/>
                <a:cs typeface="微软雅黑" charset="0"/>
              </a:rPr>
              <a:t>China-based Cost Advantage, best Opex saving. Highly Standardization on component selection.</a:t>
            </a:r>
          </a:p>
        </p:txBody>
      </p:sp>
      <p:sp>
        <p:nvSpPr>
          <p:cNvPr id="5124" name="Text Box 142"/>
          <p:cNvSpPr txBox="1">
            <a:spLocks noChangeArrowheads="1"/>
          </p:cNvSpPr>
          <p:nvPr/>
        </p:nvSpPr>
        <p:spPr bwMode="auto">
          <a:xfrm>
            <a:off x="711200" y="5040313"/>
            <a:ext cx="3379788" cy="40005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0">
                <a:solidFill>
                  <a:srgbClr val="558ED5"/>
                </a:solidFill>
                <a:latin typeface="微软雅黑" charset="0"/>
                <a:ea typeface="微软雅黑" charset="0"/>
                <a:cs typeface="微软雅黑" charset="0"/>
              </a:rPr>
              <a:t>Core Competitiveness</a:t>
            </a:r>
            <a:endParaRPr lang="zh-CN" altLang="en-US" sz="2000" b="0">
              <a:solidFill>
                <a:srgbClr val="558ED5"/>
              </a:solidFill>
              <a:latin typeface="微软雅黑" charset="0"/>
              <a:ea typeface="微软雅黑" charset="0"/>
              <a:cs typeface="微软雅黑" charset="0"/>
            </a:endParaRPr>
          </a:p>
        </p:txBody>
      </p:sp>
      <p:sp>
        <p:nvSpPr>
          <p:cNvPr id="5125" name="Text Box 19"/>
          <p:cNvSpPr txBox="1">
            <a:spLocks noChangeArrowheads="1"/>
          </p:cNvSpPr>
          <p:nvPr/>
        </p:nvSpPr>
        <p:spPr bwMode="auto">
          <a:xfrm>
            <a:off x="749545" y="1564177"/>
            <a:ext cx="740886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>
            <a:spAutoFit/>
          </a:bodyPr>
          <a:lstStyle>
            <a:lvl1pPr defTabSz="957263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defTabSz="957263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defTabSz="957263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defTabSz="957263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defTabSz="957263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2000" b="0" dirty="0">
                <a:solidFill>
                  <a:srgbClr val="0070C0"/>
                </a:solidFill>
              </a:rPr>
              <a:t>Global leader in ICT and Medical Equipment Cooling</a:t>
            </a:r>
            <a:endParaRPr lang="zh-CN" altLang="en-US" sz="2000" b="0" dirty="0">
              <a:solidFill>
                <a:srgbClr val="0070C0"/>
              </a:solidFill>
            </a:endParaRPr>
          </a:p>
        </p:txBody>
      </p:sp>
      <p:pic>
        <p:nvPicPr>
          <p:cNvPr id="17413" name="Picture 77" descr="2-2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892" y="2524369"/>
            <a:ext cx="1922463" cy="1281113"/>
          </a:xfrm>
          <a:prstGeom prst="rect">
            <a:avLst/>
          </a:prstGeom>
          <a:noFill/>
          <a:ln w="381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39" name="Text Box 33"/>
          <p:cNvSpPr txBox="1">
            <a:spLocks noChangeArrowheads="1"/>
          </p:cNvSpPr>
          <p:nvPr/>
        </p:nvSpPr>
        <p:spPr bwMode="auto">
          <a:xfrm>
            <a:off x="948592" y="2105269"/>
            <a:ext cx="1806575" cy="32385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ea typeface="黑体" pitchFamily="2" charset="-122"/>
                <a:cs typeface="+mn-cs"/>
              </a:rPr>
              <a:t>Data Center</a:t>
            </a: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ea typeface="黑体" pitchFamily="2" charset="-122"/>
                <a:cs typeface="+mn-cs"/>
              </a:rPr>
              <a:t> </a:t>
            </a: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ea typeface="黑体" pitchFamily="2" charset="-122"/>
                <a:cs typeface="+mn-cs"/>
              </a:rPr>
              <a:t>40%</a:t>
            </a:r>
          </a:p>
        </p:txBody>
      </p:sp>
      <p:sp>
        <p:nvSpPr>
          <p:cNvPr id="5140" name="Text Box 104"/>
          <p:cNvSpPr txBox="1">
            <a:spLocks noChangeArrowheads="1"/>
          </p:cNvSpPr>
          <p:nvPr/>
        </p:nvSpPr>
        <p:spPr bwMode="auto">
          <a:xfrm>
            <a:off x="923192" y="3972169"/>
            <a:ext cx="2447925" cy="892175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r>
              <a:rPr lang="en-US" altLang="zh-CN" sz="1300" b="0">
                <a:solidFill>
                  <a:srgbClr val="595959"/>
                </a:solidFill>
                <a:latin typeface="微软雅黑" charset="0"/>
                <a:ea typeface="微软雅黑" charset="0"/>
                <a:cs typeface="微软雅黑" charset="0"/>
              </a:rPr>
              <a:t>Close Control A/C</a:t>
            </a:r>
            <a:endParaRPr lang="zh-CN" altLang="en-US" sz="1300" b="0">
              <a:solidFill>
                <a:srgbClr val="595959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 eaLnBrk="1" hangingPunct="1"/>
            <a:r>
              <a:rPr lang="en-US" altLang="zh-CN" sz="1300" b="0">
                <a:solidFill>
                  <a:srgbClr val="595959"/>
                </a:solidFill>
                <a:latin typeface="微软雅黑" charset="0"/>
                <a:ea typeface="微软雅黑" charset="0"/>
                <a:cs typeface="微软雅黑" charset="0"/>
              </a:rPr>
              <a:t>Chillers</a:t>
            </a:r>
            <a:endParaRPr lang="zh-CN" altLang="en-US" sz="1300" b="0">
              <a:solidFill>
                <a:srgbClr val="595959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 eaLnBrk="1" hangingPunct="1"/>
            <a:r>
              <a:rPr lang="en-US" altLang="zh-CN" sz="1300" b="0">
                <a:solidFill>
                  <a:srgbClr val="595959"/>
                </a:solidFill>
                <a:latin typeface="微软雅黑" charset="0"/>
                <a:ea typeface="微软雅黑" charset="0"/>
                <a:cs typeface="微软雅黑" charset="0"/>
              </a:rPr>
              <a:t>High Heat Density Product</a:t>
            </a:r>
            <a:endParaRPr lang="zh-CN" altLang="en-US" sz="1300" b="0">
              <a:solidFill>
                <a:srgbClr val="595959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 eaLnBrk="1" hangingPunct="1"/>
            <a:r>
              <a:rPr lang="en-US" altLang="zh-CN" sz="1300" b="0">
                <a:solidFill>
                  <a:srgbClr val="595959"/>
                </a:solidFill>
                <a:latin typeface="微软雅黑" charset="0"/>
                <a:ea typeface="微软雅黑" charset="0"/>
                <a:cs typeface="微软雅黑" charset="0"/>
              </a:rPr>
              <a:t>Engineering, Consulting</a:t>
            </a:r>
            <a:endParaRPr lang="zh-CN" altLang="en-US" sz="1300" b="0">
              <a:solidFill>
                <a:srgbClr val="595959"/>
              </a:solidFill>
              <a:latin typeface="微软雅黑" charset="0"/>
              <a:ea typeface="微软雅黑" charset="0"/>
              <a:cs typeface="微软雅黑" charset="0"/>
            </a:endParaRPr>
          </a:p>
        </p:txBody>
      </p:sp>
      <p:sp>
        <p:nvSpPr>
          <p:cNvPr id="5134" name="Text Box 183"/>
          <p:cNvSpPr txBox="1">
            <a:spLocks noChangeArrowheads="1"/>
          </p:cNvSpPr>
          <p:nvPr/>
        </p:nvSpPr>
        <p:spPr bwMode="auto">
          <a:xfrm>
            <a:off x="4331189" y="2105269"/>
            <a:ext cx="1804988" cy="320675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ea typeface="黑体" pitchFamily="2" charset="-122"/>
                <a:cs typeface="+mn-cs"/>
              </a:rPr>
              <a:t>Telecom</a:t>
            </a: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ea typeface="黑体" pitchFamily="2" charset="-122"/>
                <a:cs typeface="+mn-cs"/>
              </a:rPr>
              <a:t> </a:t>
            </a: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ea typeface="黑体" pitchFamily="2" charset="-122"/>
                <a:cs typeface="+mn-cs"/>
              </a:rPr>
              <a:t>30%</a:t>
            </a:r>
          </a:p>
        </p:txBody>
      </p:sp>
      <p:sp>
        <p:nvSpPr>
          <p:cNvPr id="5135" name="Text Box 160"/>
          <p:cNvSpPr txBox="1">
            <a:spLocks noChangeArrowheads="1"/>
          </p:cNvSpPr>
          <p:nvPr/>
        </p:nvSpPr>
        <p:spPr bwMode="auto">
          <a:xfrm>
            <a:off x="4331189" y="3972169"/>
            <a:ext cx="2165350" cy="892175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r>
              <a:rPr lang="en-US" altLang="zh-CN" sz="1300" b="0">
                <a:solidFill>
                  <a:srgbClr val="595959"/>
                </a:solidFill>
                <a:latin typeface="微软雅黑" charset="0"/>
                <a:ea typeface="微软雅黑" charset="0"/>
                <a:cs typeface="微软雅黑" charset="0"/>
              </a:rPr>
              <a:t>BTS Shelter  A/C, FCB</a:t>
            </a:r>
            <a:endParaRPr lang="zh-CN" altLang="en-US" sz="1300" b="0">
              <a:solidFill>
                <a:srgbClr val="595959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 eaLnBrk="1" hangingPunct="1"/>
            <a:r>
              <a:rPr lang="en-US" altLang="zh-CN" sz="1300" b="0">
                <a:solidFill>
                  <a:srgbClr val="595959"/>
                </a:solidFill>
                <a:latin typeface="微软雅黑" charset="0"/>
                <a:ea typeface="微软雅黑" charset="0"/>
                <a:cs typeface="微软雅黑" charset="0"/>
              </a:rPr>
              <a:t>Cabinet Cooling</a:t>
            </a:r>
            <a:endParaRPr lang="zh-CN" altLang="en-US" sz="1300" b="0">
              <a:solidFill>
                <a:srgbClr val="595959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 eaLnBrk="1" hangingPunct="1"/>
            <a:r>
              <a:rPr lang="en-US" altLang="zh-CN" sz="1300" b="0">
                <a:solidFill>
                  <a:srgbClr val="595959"/>
                </a:solidFill>
                <a:latin typeface="微软雅黑" charset="0"/>
                <a:ea typeface="微软雅黑" charset="0"/>
                <a:cs typeface="微软雅黑" charset="0"/>
              </a:rPr>
              <a:t>Energy Saving Solution</a:t>
            </a:r>
            <a:endParaRPr lang="zh-CN" altLang="en-US" sz="1300" b="0">
              <a:solidFill>
                <a:srgbClr val="595959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 eaLnBrk="1" hangingPunct="1"/>
            <a:r>
              <a:rPr lang="en-US" altLang="zh-CN" sz="1300" b="0">
                <a:solidFill>
                  <a:srgbClr val="595959"/>
                </a:solidFill>
                <a:latin typeface="微软雅黑" charset="0"/>
                <a:ea typeface="微软雅黑" charset="0"/>
                <a:cs typeface="微软雅黑" charset="0"/>
              </a:rPr>
              <a:t>System Integration</a:t>
            </a:r>
            <a:endParaRPr lang="zh-CN" altLang="en-US" sz="1300" b="0">
              <a:solidFill>
                <a:srgbClr val="595959"/>
              </a:solidFill>
              <a:latin typeface="微软雅黑" charset="0"/>
              <a:ea typeface="微软雅黑" charset="0"/>
              <a:cs typeface="微软雅黑" charset="0"/>
            </a:endParaRPr>
          </a:p>
        </p:txBody>
      </p:sp>
      <p:sp>
        <p:nvSpPr>
          <p:cNvPr id="5130" name="Text Box 186"/>
          <p:cNvSpPr txBox="1">
            <a:spLocks noChangeArrowheads="1"/>
          </p:cNvSpPr>
          <p:nvPr/>
        </p:nvSpPr>
        <p:spPr bwMode="auto">
          <a:xfrm>
            <a:off x="7984392" y="2105269"/>
            <a:ext cx="1584325" cy="320675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ea typeface="黑体" pitchFamily="2" charset="-122"/>
                <a:cs typeface="+mn-cs"/>
              </a:rPr>
              <a:t>Medical </a:t>
            </a: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ea typeface="黑体" pitchFamily="2" charset="-122"/>
                <a:cs typeface="+mn-cs"/>
              </a:rPr>
              <a:t> </a:t>
            </a: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ea typeface="黑体" pitchFamily="2" charset="-122"/>
                <a:cs typeface="+mn-cs"/>
              </a:rPr>
              <a:t>30%</a:t>
            </a:r>
          </a:p>
        </p:txBody>
      </p:sp>
      <p:sp>
        <p:nvSpPr>
          <p:cNvPr id="5131" name="Text Box 161"/>
          <p:cNvSpPr txBox="1">
            <a:spLocks noChangeArrowheads="1"/>
          </p:cNvSpPr>
          <p:nvPr/>
        </p:nvSpPr>
        <p:spPr bwMode="auto">
          <a:xfrm>
            <a:off x="8006617" y="3972169"/>
            <a:ext cx="1908175" cy="885825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r>
              <a:rPr lang="en-US" altLang="zh-CN" sz="1300" b="0">
                <a:solidFill>
                  <a:srgbClr val="595959"/>
                </a:solidFill>
                <a:latin typeface="微软雅黑" charset="0"/>
                <a:ea typeface="微软雅黑" charset="0"/>
                <a:cs typeface="微软雅黑" charset="0"/>
              </a:rPr>
              <a:t>Medical  Chillers</a:t>
            </a:r>
            <a:endParaRPr lang="zh-CN" altLang="en-US" sz="1300" b="0">
              <a:solidFill>
                <a:srgbClr val="595959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 eaLnBrk="1" hangingPunct="1"/>
            <a:r>
              <a:rPr lang="en-US" altLang="zh-CN" sz="1300" b="0">
                <a:solidFill>
                  <a:srgbClr val="595959"/>
                </a:solidFill>
                <a:latin typeface="微软雅黑" charset="0"/>
                <a:ea typeface="微软雅黑" charset="0"/>
                <a:cs typeface="微软雅黑" charset="0"/>
              </a:rPr>
              <a:t>Heat Exchangers</a:t>
            </a:r>
            <a:endParaRPr lang="zh-CN" altLang="en-US" sz="1300" b="0">
              <a:solidFill>
                <a:srgbClr val="595959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 eaLnBrk="1" hangingPunct="1"/>
            <a:r>
              <a:rPr lang="en-US" altLang="zh-CN" sz="1300" b="0">
                <a:solidFill>
                  <a:srgbClr val="595959"/>
                </a:solidFill>
                <a:latin typeface="微软雅黑" charset="0"/>
                <a:ea typeface="微软雅黑" charset="0"/>
                <a:cs typeface="微软雅黑" charset="0"/>
              </a:rPr>
              <a:t>Integrated Cooling Solution</a:t>
            </a:r>
            <a:endParaRPr lang="zh-CN" altLang="en-US" sz="1300" b="0">
              <a:solidFill>
                <a:srgbClr val="595959"/>
              </a:solidFill>
              <a:latin typeface="微软雅黑" charset="0"/>
              <a:ea typeface="微软雅黑" charset="0"/>
              <a:cs typeface="微软雅黑" charset="0"/>
            </a:endParaRPr>
          </a:p>
        </p:txBody>
      </p:sp>
      <p:pic>
        <p:nvPicPr>
          <p:cNvPr id="17421" name="Picture 27" descr="2009819173109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1080" y="2524369"/>
            <a:ext cx="1901825" cy="1270000"/>
          </a:xfrm>
          <a:prstGeom prst="rect">
            <a:avLst/>
          </a:prstGeom>
          <a:noFill/>
          <a:ln w="381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422" name="Rectangle 2"/>
          <p:cNvSpPr txBox="1">
            <a:spLocks noChangeArrowheads="1"/>
          </p:cNvSpPr>
          <p:nvPr/>
        </p:nvSpPr>
        <p:spPr bwMode="auto">
          <a:xfrm>
            <a:off x="1709270" y="373380"/>
            <a:ext cx="97218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r>
              <a:rPr lang="en-US" altLang="zh-CN" sz="30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charset="0"/>
                <a:cs typeface="Arial" charset="0"/>
              </a:rPr>
              <a:t>Business  Strategies</a:t>
            </a:r>
            <a:endParaRPr lang="zh-CN" altLang="en-US" sz="3000" b="0" dirty="0">
              <a:solidFill>
                <a:schemeClr val="tx1">
                  <a:lumMod val="65000"/>
                  <a:lumOff val="35000"/>
                </a:schemeClr>
              </a:solidFill>
              <a:ea typeface="微软雅黑" charset="0"/>
              <a:cs typeface="Arial" charset="0"/>
            </a:endParaRPr>
          </a:p>
        </p:txBody>
      </p:sp>
      <p:pic>
        <p:nvPicPr>
          <p:cNvPr id="1026" name="Picture 2" descr="E:\E-MAKETING\2014-微信平台\0001\美国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7401" y="2544152"/>
            <a:ext cx="2193925" cy="1219200"/>
          </a:xfrm>
          <a:prstGeom prst="rect">
            <a:avLst/>
          </a:prstGeom>
          <a:noFill/>
          <a:ln w="50800">
            <a:solidFill>
              <a:schemeClr val="bg1">
                <a:lumMod val="75000"/>
              </a:schemeClr>
            </a:solidFill>
            <a:miter lim="800000"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Rectangle 2"/>
          <p:cNvSpPr txBox="1">
            <a:spLocks noChangeArrowheads="1"/>
          </p:cNvSpPr>
          <p:nvPr/>
        </p:nvSpPr>
        <p:spPr bwMode="auto">
          <a:xfrm>
            <a:off x="1788459" y="420146"/>
            <a:ext cx="81089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r>
              <a:rPr lang="en-US" altLang="zh-CN" sz="30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charset="0"/>
                <a:cs typeface="Arial" charset="0"/>
              </a:rPr>
              <a:t>Topic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2624861" y="2276043"/>
            <a:ext cx="5669280" cy="5867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2635618" y="3863594"/>
            <a:ext cx="5669280" cy="5867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2635618" y="4665838"/>
            <a:ext cx="5669280" cy="5867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2586287" y="3044415"/>
            <a:ext cx="5697096" cy="586740"/>
            <a:chOff x="2607802" y="2259106"/>
            <a:chExt cx="5697096" cy="586740"/>
          </a:xfrm>
        </p:grpSpPr>
        <p:sp>
          <p:nvSpPr>
            <p:cNvPr id="12" name="圆角矩形 11"/>
            <p:cNvSpPr/>
            <p:nvPr/>
          </p:nvSpPr>
          <p:spPr>
            <a:xfrm>
              <a:off x="2635618" y="2259106"/>
              <a:ext cx="5669280" cy="58674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9" name="Picture 2" descr="E:\PPT\公司简介\2015\未标题-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>
              <a:off x="2573173" y="2397596"/>
              <a:ext cx="379020" cy="309761"/>
            </a:xfrm>
            <a:prstGeom prst="rect">
              <a:avLst/>
            </a:prstGeom>
            <a:noFill/>
          </p:spPr>
        </p:pic>
      </p:grp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2999086" y="2387414"/>
            <a:ext cx="2593975" cy="40005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 wrap="none">
            <a:spAutoFit/>
          </a:bodyPr>
          <a:lstStyle/>
          <a:p>
            <a:r>
              <a:rPr lang="en-US" altLang="zh-CN" sz="2000" b="0" dirty="0">
                <a:solidFill>
                  <a:schemeClr val="bg1">
                    <a:lumMod val="50000"/>
                  </a:schemeClr>
                </a:solidFill>
                <a:ea typeface="微软雅黑" charset="0"/>
                <a:cs typeface="Arial" charset="0"/>
              </a:rPr>
              <a:t>Business  Strategies</a:t>
            </a:r>
            <a:endParaRPr lang="zh-CN" altLang="en-US" sz="2000" b="0" dirty="0">
              <a:solidFill>
                <a:schemeClr val="bg1">
                  <a:lumMod val="50000"/>
                </a:schemeClr>
              </a:solidFill>
              <a:ea typeface="微软雅黑" charset="0"/>
              <a:cs typeface="Arial" charset="0"/>
            </a:endParaRPr>
          </a:p>
        </p:txBody>
      </p:sp>
      <p:sp>
        <p:nvSpPr>
          <p:cNvPr id="21" name="Rectangle 1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999086" y="3158939"/>
            <a:ext cx="1924050" cy="40005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 wrap="none">
            <a:spAutoFit/>
          </a:bodyPr>
          <a:lstStyle/>
          <a:p>
            <a:r>
              <a:rPr lang="en-US" altLang="zh-CN" sz="2000" b="0" dirty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宋体" charset="0"/>
              </a:rPr>
              <a:t>About  AIRSYS</a:t>
            </a:r>
            <a:endParaRPr lang="zh-CN" altLang="en-US" sz="2000" b="0" dirty="0">
              <a:solidFill>
                <a:schemeClr val="tx1">
                  <a:lumMod val="75000"/>
                  <a:lumOff val="25000"/>
                </a:schemeClr>
              </a:solidFill>
              <a:ea typeface="宋体" charset="0"/>
              <a:cs typeface="宋体" charset="0"/>
            </a:endParaRPr>
          </a:p>
        </p:txBody>
      </p:sp>
      <p:sp>
        <p:nvSpPr>
          <p:cNvPr id="22" name="Rectangle 1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999086" y="3932052"/>
            <a:ext cx="2820988" cy="40005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 wrap="none">
            <a:spAutoFit/>
          </a:bodyPr>
          <a:lstStyle/>
          <a:p>
            <a:r>
              <a:rPr lang="en-US" altLang="zh-CN" sz="2000" b="0">
                <a:solidFill>
                  <a:schemeClr val="bg1">
                    <a:lumMod val="50000"/>
                  </a:schemeClr>
                </a:solidFill>
                <a:ea typeface="宋体" charset="0"/>
                <a:cs typeface="宋体" charset="0"/>
              </a:rPr>
              <a:t>Products and Solutions</a:t>
            </a:r>
            <a:endParaRPr lang="zh-CN" altLang="en-US" sz="2000" b="0">
              <a:solidFill>
                <a:schemeClr val="bg1">
                  <a:lumMod val="50000"/>
                </a:schemeClr>
              </a:solidFill>
              <a:ea typeface="宋体" charset="0"/>
              <a:cs typeface="宋体" charset="0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2999086" y="4746439"/>
            <a:ext cx="2960688" cy="40005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0" dirty="0">
                <a:solidFill>
                  <a:schemeClr val="bg1">
                    <a:lumMod val="50000"/>
                  </a:schemeClr>
                </a:solidFill>
                <a:ea typeface="宋体" charset="-122"/>
                <a:cs typeface="+mn-cs"/>
              </a:rPr>
              <a:t>Partners and Customers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3" name="Rectangle 2"/>
          <p:cNvSpPr txBox="1">
            <a:spLocks noChangeArrowheads="1"/>
          </p:cNvSpPr>
          <p:nvPr/>
        </p:nvSpPr>
        <p:spPr bwMode="auto">
          <a:xfrm>
            <a:off x="1557974" y="412389"/>
            <a:ext cx="81089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r>
              <a:rPr lang="en-US" altLang="zh-CN" sz="3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cs typeface="微软雅黑" charset="0"/>
              </a:rPr>
              <a:t>About  AIRSYS </a:t>
            </a:r>
            <a:r>
              <a:rPr lang="en-US" altLang="zh-CN" sz="3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cs typeface="Times New Roman" charset="0"/>
              </a:rPr>
              <a:t>— </a:t>
            </a:r>
            <a:r>
              <a:rPr lang="en-US" altLang="zh-CN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cs typeface="Times New Roman" charset="0"/>
              </a:rPr>
              <a:t>Milestones</a:t>
            </a:r>
            <a:endParaRPr lang="zh-CN" altLang="en-US" sz="24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charset="0"/>
              <a:ea typeface="微软雅黑" charset="0"/>
              <a:cs typeface="Times New Roman" charset="0"/>
            </a:endParaRPr>
          </a:p>
        </p:txBody>
      </p:sp>
      <p:pic>
        <p:nvPicPr>
          <p:cNvPr id="2053" name="Picture 5" descr="C:\Users\zhumeijuan\Desktop\大记事 横向 C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963" y="1808704"/>
            <a:ext cx="10552051" cy="39289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620837" y="193485"/>
            <a:ext cx="9180513" cy="812800"/>
          </a:xfrm>
        </p:spPr>
        <p:txBody>
          <a:bodyPr/>
          <a:lstStyle/>
          <a:p>
            <a:pPr eaLnBrk="1" hangingPunct="1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About  AIRSYS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cs typeface="Times New Roman" charset="0"/>
              </a:rPr>
              <a:t>— 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Footprint</a:t>
            </a:r>
          </a:p>
        </p:txBody>
      </p:sp>
      <p:pic>
        <p:nvPicPr>
          <p:cNvPr id="1026" name="Picture 2" descr="E:\PPT\公司简介\地图-EN-2015-6 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7181" y="1508759"/>
            <a:ext cx="10231160" cy="479857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715108" y="5134709"/>
            <a:ext cx="9378461" cy="1078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715108" y="3974124"/>
            <a:ext cx="9378461" cy="10785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15108" y="2813539"/>
            <a:ext cx="9378461" cy="10785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715108" y="1652954"/>
            <a:ext cx="9378461" cy="10785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5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75081" y="315539"/>
            <a:ext cx="9182100" cy="655637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About  AIRSYS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cs typeface="Times New Roman" charset="0"/>
              </a:rPr>
              <a:t>—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华文宋体" charset="0"/>
                <a:cs typeface="Times New Roman" charset="0"/>
              </a:rPr>
              <a:t>Culture 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华文宋体" charset="0"/>
                <a:cs typeface="Times New Roman" charset="0"/>
              </a:rPr>
              <a:t>and Core Value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charset="0"/>
              <a:ea typeface="华文宋体" charset="0"/>
              <a:cs typeface="Times New Roman" charset="0"/>
            </a:endParaRPr>
          </a:p>
        </p:txBody>
      </p:sp>
      <p:sp>
        <p:nvSpPr>
          <p:cNvPr id="21511" name="Text Box 9"/>
          <p:cNvSpPr txBox="1">
            <a:spLocks noChangeArrowheads="1"/>
          </p:cNvSpPr>
          <p:nvPr/>
        </p:nvSpPr>
        <p:spPr bwMode="auto">
          <a:xfrm>
            <a:off x="1097940" y="2016491"/>
            <a:ext cx="1325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0" dirty="0">
                <a:solidFill>
                  <a:srgbClr val="4D4D4D"/>
                </a:solidFill>
              </a:rPr>
              <a:t>Reliability</a:t>
            </a:r>
            <a:endParaRPr lang="zh-CN" altLang="en-US" b="0" dirty="0">
              <a:solidFill>
                <a:srgbClr val="4D4D4D"/>
              </a:solidFill>
            </a:endParaRPr>
          </a:p>
        </p:txBody>
      </p:sp>
      <p:sp>
        <p:nvSpPr>
          <p:cNvPr id="21512" name="Text Box 10"/>
          <p:cNvSpPr txBox="1">
            <a:spLocks noChangeArrowheads="1"/>
          </p:cNvSpPr>
          <p:nvPr/>
        </p:nvSpPr>
        <p:spPr bwMode="auto">
          <a:xfrm>
            <a:off x="1077302" y="3154118"/>
            <a:ext cx="1193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zh-CN" b="0">
                <a:solidFill>
                  <a:srgbClr val="4D4D4D"/>
                </a:solidFill>
              </a:rPr>
              <a:t>Efficiency</a:t>
            </a:r>
            <a:endParaRPr lang="zh-CN" altLang="en-US" b="0">
              <a:solidFill>
                <a:srgbClr val="4D4D4D"/>
              </a:solidFill>
            </a:endParaRPr>
          </a:p>
        </p:txBody>
      </p:sp>
      <p:sp>
        <p:nvSpPr>
          <p:cNvPr id="21513" name="Text Box 11"/>
          <p:cNvSpPr txBox="1">
            <a:spLocks noChangeArrowheads="1"/>
          </p:cNvSpPr>
          <p:nvPr/>
        </p:nvSpPr>
        <p:spPr bwMode="auto">
          <a:xfrm>
            <a:off x="861402" y="4309818"/>
            <a:ext cx="172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zh-CN" b="0">
                <a:solidFill>
                  <a:srgbClr val="4D4D4D"/>
                </a:solidFill>
              </a:rPr>
              <a:t>Responsibility</a:t>
            </a:r>
            <a:endParaRPr lang="zh-CN" altLang="en-US" b="0">
              <a:solidFill>
                <a:srgbClr val="4D4D4D"/>
              </a:solidFill>
            </a:endParaRPr>
          </a:p>
        </p:txBody>
      </p:sp>
      <p:sp>
        <p:nvSpPr>
          <p:cNvPr id="21514" name="Text Box 12"/>
          <p:cNvSpPr txBox="1">
            <a:spLocks noChangeArrowheads="1"/>
          </p:cNvSpPr>
          <p:nvPr/>
        </p:nvSpPr>
        <p:spPr bwMode="auto">
          <a:xfrm>
            <a:off x="1163027" y="5433768"/>
            <a:ext cx="1041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zh-CN" b="0" dirty="0">
                <a:solidFill>
                  <a:srgbClr val="4D4D4D"/>
                </a:solidFill>
              </a:rPr>
              <a:t>Respect</a:t>
            </a:r>
            <a:endParaRPr lang="zh-CN" altLang="en-US" b="0" dirty="0">
              <a:solidFill>
                <a:srgbClr val="4D4D4D"/>
              </a:solidFill>
            </a:endParaRPr>
          </a:p>
        </p:txBody>
      </p:sp>
      <p:sp>
        <p:nvSpPr>
          <p:cNvPr id="21515" name="Rectangle 25"/>
          <p:cNvSpPr>
            <a:spLocks noChangeArrowheads="1"/>
          </p:cNvSpPr>
          <p:nvPr/>
        </p:nvSpPr>
        <p:spPr bwMode="auto">
          <a:xfrm>
            <a:off x="3055327" y="1859084"/>
            <a:ext cx="70151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prstDash val="dash"/>
                <a:miter lim="800000"/>
                <a:headEnd/>
                <a:tailEnd type="none" w="med" len="lg"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zh-CN" sz="1600" b="0">
                <a:solidFill>
                  <a:srgbClr val="292929"/>
                </a:solidFill>
              </a:rPr>
              <a:t>Reliability means supplying reliable products and services and winning trusts from happy customers in order to win the market; </a:t>
            </a:r>
          </a:p>
        </p:txBody>
      </p:sp>
      <p:sp>
        <p:nvSpPr>
          <p:cNvPr id="21516" name="Rectangle 26"/>
          <p:cNvSpPr>
            <a:spLocks noChangeArrowheads="1"/>
          </p:cNvSpPr>
          <p:nvPr/>
        </p:nvSpPr>
        <p:spPr bwMode="auto">
          <a:xfrm>
            <a:off x="3014052" y="3013197"/>
            <a:ext cx="7015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prstDash val="dash"/>
                <a:miter lim="800000"/>
                <a:headEnd/>
                <a:tailEnd type="none" w="med" len="lg"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1000125" algn="l"/>
              </a:tabLst>
            </a:pPr>
            <a:r>
              <a:rPr lang="en-US" altLang="zh-CN" sz="1600" b="0">
                <a:solidFill>
                  <a:srgbClr val="292929"/>
                </a:solidFill>
              </a:rPr>
              <a:t>Efficiency means optimizing resource distribution to ensure sustainable business development and maximizing profit margins;</a:t>
            </a:r>
            <a:endParaRPr lang="zh-CN" altLang="en-US" sz="1600" b="0">
              <a:solidFill>
                <a:srgbClr val="292929"/>
              </a:solidFill>
            </a:endParaRPr>
          </a:p>
        </p:txBody>
      </p:sp>
      <p:sp>
        <p:nvSpPr>
          <p:cNvPr id="21517" name="Rectangle 27"/>
          <p:cNvSpPr>
            <a:spLocks noChangeArrowheads="1"/>
          </p:cNvSpPr>
          <p:nvPr/>
        </p:nvSpPr>
        <p:spPr bwMode="auto">
          <a:xfrm>
            <a:off x="3042627" y="4221772"/>
            <a:ext cx="70342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prstDash val="dash"/>
                <a:miter lim="800000"/>
                <a:headEnd/>
                <a:tailEnd type="none" w="med" len="lg"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zh-CN" sz="1600" b="0" dirty="0">
                <a:solidFill>
                  <a:srgbClr val="292929"/>
                </a:solidFill>
              </a:rPr>
              <a:t>Responsibility means being responsible to shareholders, customers, employees, suppliers, and the society in large; </a:t>
            </a:r>
          </a:p>
        </p:txBody>
      </p:sp>
      <p:sp>
        <p:nvSpPr>
          <p:cNvPr id="21518" name="Rectangle 28"/>
          <p:cNvSpPr>
            <a:spLocks noChangeArrowheads="1"/>
          </p:cNvSpPr>
          <p:nvPr/>
        </p:nvSpPr>
        <p:spPr bwMode="auto">
          <a:xfrm>
            <a:off x="3069615" y="5358789"/>
            <a:ext cx="6950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prstDash val="dash"/>
                <a:miter lim="800000"/>
                <a:headEnd/>
                <a:tailEnd type="none" w="med" len="lg"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zh-CN" sz="1600" b="0" dirty="0">
                <a:solidFill>
                  <a:srgbClr val="292929"/>
                </a:solidFill>
              </a:rPr>
              <a:t>Respect means respecting to shareholders, customers, employees, </a:t>
            </a:r>
            <a:r>
              <a:rPr lang="en-US" altLang="zh-CN" sz="1600" b="0" dirty="0" smtClean="0">
                <a:solidFill>
                  <a:srgbClr val="292929"/>
                </a:solidFill>
              </a:rPr>
              <a:t>suppliers, partners and competitors. </a:t>
            </a:r>
            <a:endParaRPr lang="en-US" altLang="zh-CN" sz="1600" b="0" dirty="0">
              <a:solidFill>
                <a:srgbClr val="292929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9625" y="2125663"/>
            <a:ext cx="9182100" cy="1465262"/>
          </a:xfrm>
        </p:spPr>
        <p:txBody>
          <a:bodyPr/>
          <a:lstStyle/>
          <a:p>
            <a:pPr eaLnBrk="1" hangingPunct="1"/>
            <a:r>
              <a:rPr lang="en-US" altLang="zh-CN">
                <a:latin typeface="微软雅黑" charset="0"/>
                <a:ea typeface="华文宋体" charset="0"/>
                <a:cs typeface="Times New Roman" charset="0"/>
              </a:rPr>
              <a:t>Revenue Growth and Distribution</a:t>
            </a:r>
            <a:endParaRPr lang="zh-CN" altLang="en-US">
              <a:latin typeface="微软雅黑" charset="0"/>
              <a:ea typeface="华文宋体" charset="0"/>
              <a:cs typeface="Times New Roman" charset="0"/>
            </a:endParaRPr>
          </a:p>
        </p:txBody>
      </p:sp>
      <p:sp>
        <p:nvSpPr>
          <p:cNvPr id="22531" name="Text Box 37"/>
          <p:cNvSpPr txBox="1">
            <a:spLocks noChangeArrowheads="1"/>
          </p:cNvSpPr>
          <p:nvPr/>
        </p:nvSpPr>
        <p:spPr bwMode="auto">
          <a:xfrm>
            <a:off x="344488" y="4687888"/>
            <a:ext cx="2370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prstDash val="dash"/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600" b="0">
                <a:solidFill>
                  <a:srgbClr val="333333"/>
                </a:solidFill>
              </a:rPr>
              <a:t>Total Sales</a:t>
            </a:r>
            <a:endParaRPr lang="zh-CN" altLang="en-US" sz="1600" b="0">
              <a:solidFill>
                <a:srgbClr val="333333"/>
              </a:solidFill>
            </a:endParaRPr>
          </a:p>
        </p:txBody>
      </p:sp>
      <p:sp>
        <p:nvSpPr>
          <p:cNvPr id="22532" name="Text Box 38"/>
          <p:cNvSpPr txBox="1">
            <a:spLocks noChangeArrowheads="1"/>
          </p:cNvSpPr>
          <p:nvPr/>
        </p:nvSpPr>
        <p:spPr bwMode="auto">
          <a:xfrm>
            <a:off x="3414713" y="4686300"/>
            <a:ext cx="28305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prstDash val="dash"/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600" b="0">
                <a:solidFill>
                  <a:srgbClr val="333333"/>
                </a:solidFill>
              </a:rPr>
              <a:t>Sales for different product</a:t>
            </a:r>
            <a:endParaRPr lang="zh-CN" altLang="en-US" sz="1600" b="0">
              <a:solidFill>
                <a:srgbClr val="333333"/>
              </a:solidFill>
            </a:endParaRPr>
          </a:p>
        </p:txBody>
      </p:sp>
      <p:sp>
        <p:nvSpPr>
          <p:cNvPr id="22533" name="Text Box 39"/>
          <p:cNvSpPr txBox="1">
            <a:spLocks noChangeArrowheads="1"/>
          </p:cNvSpPr>
          <p:nvPr/>
        </p:nvSpPr>
        <p:spPr bwMode="auto">
          <a:xfrm>
            <a:off x="6745288" y="4686300"/>
            <a:ext cx="38433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prstDash val="dash"/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600" b="0">
                <a:solidFill>
                  <a:srgbClr val="333333"/>
                </a:solidFill>
              </a:rPr>
              <a:t>Domestic/ International Sales</a:t>
            </a:r>
            <a:endParaRPr lang="zh-CN" altLang="en-US" sz="1600" b="0">
              <a:solidFill>
                <a:srgbClr val="333333"/>
              </a:solidFill>
            </a:endParaRPr>
          </a:p>
        </p:txBody>
      </p:sp>
      <p:sp>
        <p:nvSpPr>
          <p:cNvPr id="22534" name="Rectangle 2"/>
          <p:cNvSpPr txBox="1">
            <a:spLocks noChangeArrowheads="1"/>
          </p:cNvSpPr>
          <p:nvPr/>
        </p:nvSpPr>
        <p:spPr bwMode="auto">
          <a:xfrm>
            <a:off x="1789336" y="400909"/>
            <a:ext cx="81073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r>
              <a:rPr lang="en-US" altLang="zh-CN" sz="3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cs typeface="微软雅黑" charset="0"/>
              </a:rPr>
              <a:t>About  AIRSYS </a:t>
            </a:r>
            <a:r>
              <a:rPr lang="en-US" altLang="zh-CN" sz="3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cs typeface="Times New Roman" charset="0"/>
              </a:rPr>
              <a:t>— </a:t>
            </a:r>
            <a:r>
              <a:rPr lang="en-US" altLang="zh-CN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华文宋体" charset="0"/>
                <a:cs typeface="Times New Roman" charset="0"/>
              </a:rPr>
              <a:t>Culture and Core Value</a:t>
            </a:r>
            <a:endParaRPr lang="zh-CN" altLang="en-US" sz="24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charset="0"/>
              <a:ea typeface="华文宋体" charset="0"/>
              <a:cs typeface="Times New Roman" charset="0"/>
            </a:endParaRPr>
          </a:p>
        </p:txBody>
      </p:sp>
      <p:pic>
        <p:nvPicPr>
          <p:cNvPr id="3074" name="Picture 2" descr="E:\PPT\PPT\公司简介\业务规模 EN 201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344" y="2534210"/>
            <a:ext cx="9539287" cy="19510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93"/>
          <p:cNvSpPr>
            <a:spLocks noChangeArrowheads="1"/>
          </p:cNvSpPr>
          <p:nvPr/>
        </p:nvSpPr>
        <p:spPr bwMode="auto">
          <a:xfrm>
            <a:off x="3895016" y="4391935"/>
            <a:ext cx="2971800" cy="1778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prstDash val="dash"/>
                <a:miter lim="800000"/>
                <a:headEnd/>
                <a:tailEnd type="none" w="med" len="lg"/>
              </a14:hiddenLine>
            </a:ext>
          </a:extLst>
        </p:spPr>
        <p:txBody>
          <a:bodyPr wrap="none" anchor="ctr"/>
          <a:lstStyle/>
          <a:p>
            <a:endParaRPr lang="zh-CN" altLang="en-US" sz="2000"/>
          </a:p>
        </p:txBody>
      </p:sp>
      <p:pic>
        <p:nvPicPr>
          <p:cNvPr id="23555" name="Picture 10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2329" y="4477660"/>
            <a:ext cx="2778125" cy="159226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55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1141" y="2562226"/>
            <a:ext cx="9182100" cy="1465262"/>
          </a:xfrm>
        </p:spPr>
        <p:txBody>
          <a:bodyPr/>
          <a:lstStyle/>
          <a:p>
            <a:pPr eaLnBrk="1" hangingPunct="1"/>
            <a:r>
              <a:rPr lang="en-US" altLang="zh-CN">
                <a:latin typeface="微软雅黑" charset="0"/>
                <a:ea typeface="华文宋体" charset="0"/>
                <a:cs typeface="Times New Roman" charset="0"/>
              </a:rPr>
              <a:t>Manufacturing Facilities</a:t>
            </a:r>
            <a:endParaRPr lang="zh-CN" altLang="en-US">
              <a:latin typeface="微软雅黑" charset="0"/>
              <a:ea typeface="华文宋体" charset="0"/>
              <a:cs typeface="Times New Roman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26497" y="6224286"/>
            <a:ext cx="9986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ctr" eaLnBrk="1" hangingPunct="1"/>
            <a:r>
              <a:rPr lang="en-US" altLang="zh-CN" sz="1600" b="0" dirty="0" err="1">
                <a:solidFill>
                  <a:srgbClr val="4D4D4D"/>
                </a:solidFill>
              </a:rPr>
              <a:t>Gu’an</a:t>
            </a:r>
            <a:r>
              <a:rPr lang="en-US" altLang="zh-CN" sz="1600" b="0" dirty="0">
                <a:solidFill>
                  <a:srgbClr val="4D4D4D"/>
                </a:solidFill>
              </a:rPr>
              <a:t> Manufacturing base: 35,000 </a:t>
            </a:r>
            <a:r>
              <a:rPr lang="zh-CN" altLang="en-US" sz="1600" b="0" dirty="0">
                <a:solidFill>
                  <a:srgbClr val="4D4D4D"/>
                </a:solidFill>
              </a:rPr>
              <a:t>㎡</a:t>
            </a:r>
            <a:r>
              <a:rPr lang="en-US" altLang="zh-CN" sz="1600" b="0" dirty="0">
                <a:solidFill>
                  <a:srgbClr val="4D4D4D"/>
                </a:solidFill>
              </a:rPr>
              <a:t>;   Beijing Manufacture base: 12,000 </a:t>
            </a:r>
            <a:r>
              <a:rPr lang="zh-CN" altLang="en-US" sz="1600" b="0" dirty="0">
                <a:solidFill>
                  <a:srgbClr val="4D4D4D"/>
                </a:solidFill>
              </a:rPr>
              <a:t>㎡</a:t>
            </a:r>
            <a:r>
              <a:rPr lang="en-US" altLang="zh-CN" sz="1600" b="0" dirty="0">
                <a:solidFill>
                  <a:srgbClr val="4D4D4D"/>
                </a:solidFill>
              </a:rPr>
              <a:t>; </a:t>
            </a:r>
            <a:endParaRPr lang="zh-CN" altLang="en-US" sz="1600" b="0" dirty="0">
              <a:solidFill>
                <a:srgbClr val="4D4D4D"/>
              </a:solidFill>
            </a:endParaRPr>
          </a:p>
        </p:txBody>
      </p:sp>
      <p:sp>
        <p:nvSpPr>
          <p:cNvPr id="23558" name="Oval 31"/>
          <p:cNvSpPr>
            <a:spLocks noChangeArrowheads="1"/>
          </p:cNvSpPr>
          <p:nvPr/>
        </p:nvSpPr>
        <p:spPr bwMode="auto">
          <a:xfrm>
            <a:off x="4669716" y="4685623"/>
            <a:ext cx="87313" cy="65087"/>
          </a:xfrm>
          <a:prstGeom prst="ellipse">
            <a:avLst/>
          </a:prstGeom>
          <a:noFill/>
          <a:ln w="25400">
            <a:solidFill>
              <a:srgbClr val="3366FF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sz="2000"/>
          </a:p>
        </p:txBody>
      </p:sp>
      <p:sp>
        <p:nvSpPr>
          <p:cNvPr id="23559" name="Oval 32"/>
          <p:cNvSpPr>
            <a:spLocks noChangeArrowheads="1"/>
          </p:cNvSpPr>
          <p:nvPr/>
        </p:nvSpPr>
        <p:spPr bwMode="auto">
          <a:xfrm>
            <a:off x="4812591" y="4734835"/>
            <a:ext cx="85725" cy="65088"/>
          </a:xfrm>
          <a:prstGeom prst="ellipse">
            <a:avLst/>
          </a:prstGeom>
          <a:noFill/>
          <a:ln w="25400">
            <a:solidFill>
              <a:srgbClr val="3366FF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sz="2000"/>
          </a:p>
        </p:txBody>
      </p:sp>
      <p:sp>
        <p:nvSpPr>
          <p:cNvPr id="23560" name="Oval 33"/>
          <p:cNvSpPr>
            <a:spLocks noChangeArrowheads="1"/>
          </p:cNvSpPr>
          <p:nvPr/>
        </p:nvSpPr>
        <p:spPr bwMode="auto">
          <a:xfrm>
            <a:off x="4710991" y="4836435"/>
            <a:ext cx="87313" cy="65088"/>
          </a:xfrm>
          <a:prstGeom prst="ellipse">
            <a:avLst/>
          </a:prstGeom>
          <a:noFill/>
          <a:ln w="25400">
            <a:solidFill>
              <a:srgbClr val="3366FF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sz="2000"/>
          </a:p>
        </p:txBody>
      </p:sp>
      <p:sp>
        <p:nvSpPr>
          <p:cNvPr id="23561" name="Oval 34"/>
          <p:cNvSpPr>
            <a:spLocks noChangeArrowheads="1"/>
          </p:cNvSpPr>
          <p:nvPr/>
        </p:nvSpPr>
        <p:spPr bwMode="auto">
          <a:xfrm>
            <a:off x="5311066" y="4636410"/>
            <a:ext cx="87313" cy="65088"/>
          </a:xfrm>
          <a:prstGeom prst="ellipse">
            <a:avLst/>
          </a:prstGeom>
          <a:noFill/>
          <a:ln w="25400">
            <a:solidFill>
              <a:srgbClr val="3366FF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sz="2000"/>
          </a:p>
        </p:txBody>
      </p:sp>
      <p:sp>
        <p:nvSpPr>
          <p:cNvPr id="23562" name="Oval 35"/>
          <p:cNvSpPr>
            <a:spLocks noChangeArrowheads="1"/>
          </p:cNvSpPr>
          <p:nvPr/>
        </p:nvSpPr>
        <p:spPr bwMode="auto">
          <a:xfrm>
            <a:off x="5312654" y="4922160"/>
            <a:ext cx="88900" cy="65088"/>
          </a:xfrm>
          <a:prstGeom prst="ellipse">
            <a:avLst/>
          </a:prstGeom>
          <a:noFill/>
          <a:ln w="25400">
            <a:solidFill>
              <a:srgbClr val="3366FF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sz="2000"/>
          </a:p>
        </p:txBody>
      </p:sp>
      <p:sp>
        <p:nvSpPr>
          <p:cNvPr id="23563" name="Oval 36"/>
          <p:cNvSpPr>
            <a:spLocks noChangeArrowheads="1"/>
          </p:cNvSpPr>
          <p:nvPr/>
        </p:nvSpPr>
        <p:spPr bwMode="auto">
          <a:xfrm>
            <a:off x="5866691" y="4877710"/>
            <a:ext cx="87313" cy="65088"/>
          </a:xfrm>
          <a:prstGeom prst="ellipse">
            <a:avLst/>
          </a:prstGeom>
          <a:noFill/>
          <a:ln w="25400">
            <a:solidFill>
              <a:srgbClr val="3366FF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sz="2000"/>
          </a:p>
        </p:txBody>
      </p:sp>
      <p:sp>
        <p:nvSpPr>
          <p:cNvPr id="10257" name="Text Box 13"/>
          <p:cNvSpPr txBox="1">
            <a:spLocks noChangeArrowheads="1"/>
          </p:cNvSpPr>
          <p:nvPr/>
        </p:nvSpPr>
        <p:spPr bwMode="gray">
          <a:xfrm>
            <a:off x="8616241" y="1533526"/>
            <a:ext cx="14478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r>
              <a:rPr lang="en-US" altLang="zh-CN" b="0">
                <a:solidFill>
                  <a:srgbClr val="404040"/>
                </a:solidFill>
                <a:ea typeface="宋体" charset="0"/>
                <a:cs typeface="宋体" charset="0"/>
              </a:rPr>
              <a:t>Assembling </a:t>
            </a:r>
            <a:endParaRPr lang="zh-CN" altLang="en-US" b="0">
              <a:solidFill>
                <a:srgbClr val="404040"/>
              </a:solidFill>
              <a:ea typeface="宋体" charset="0"/>
              <a:cs typeface="宋体" charset="0"/>
            </a:endParaRPr>
          </a:p>
        </p:txBody>
      </p:sp>
      <p:sp>
        <p:nvSpPr>
          <p:cNvPr id="10259" name="Text Box 13"/>
          <p:cNvSpPr txBox="1">
            <a:spLocks noChangeArrowheads="1"/>
          </p:cNvSpPr>
          <p:nvPr/>
        </p:nvSpPr>
        <p:spPr bwMode="gray">
          <a:xfrm>
            <a:off x="3104441" y="1536701"/>
            <a:ext cx="2119313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r>
              <a:rPr lang="en-US" altLang="zh-CN" b="0" dirty="0">
                <a:solidFill>
                  <a:srgbClr val="404040"/>
                </a:solidFill>
                <a:ea typeface="宋体" charset="0"/>
                <a:cs typeface="宋体" charset="0"/>
              </a:rPr>
              <a:t>Powder Coating</a:t>
            </a:r>
            <a:endParaRPr lang="zh-CN" altLang="en-US" b="0" dirty="0">
              <a:solidFill>
                <a:srgbClr val="404040"/>
              </a:solidFill>
              <a:ea typeface="宋体" charset="0"/>
              <a:cs typeface="宋体" charset="0"/>
            </a:endParaRPr>
          </a:p>
        </p:txBody>
      </p:sp>
      <p:sp>
        <p:nvSpPr>
          <p:cNvPr id="23567" name="Line 66"/>
          <p:cNvSpPr>
            <a:spLocks noChangeShapeType="1"/>
          </p:cNvSpPr>
          <p:nvPr/>
        </p:nvSpPr>
        <p:spPr bwMode="auto">
          <a:xfrm flipV="1">
            <a:off x="5393616" y="3706135"/>
            <a:ext cx="723900" cy="92710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0261" name="Text Box 13"/>
          <p:cNvSpPr txBox="1">
            <a:spLocks noChangeArrowheads="1"/>
          </p:cNvSpPr>
          <p:nvPr/>
        </p:nvSpPr>
        <p:spPr bwMode="gray">
          <a:xfrm>
            <a:off x="567431" y="4079123"/>
            <a:ext cx="1900238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b="0" dirty="0">
                <a:solidFill>
                  <a:schemeClr val="tx1">
                    <a:lumMod val="75000"/>
                    <a:lumOff val="25000"/>
                  </a:schemeClr>
                </a:solidFill>
                <a:ea typeface="宋体" charset="-122"/>
                <a:cs typeface="+mn-cs"/>
              </a:rPr>
              <a:t>Heat exchanger</a:t>
            </a:r>
          </a:p>
        </p:txBody>
      </p:sp>
      <p:sp>
        <p:nvSpPr>
          <p:cNvPr id="10263" name="Text Box 13"/>
          <p:cNvSpPr txBox="1">
            <a:spLocks noChangeArrowheads="1"/>
          </p:cNvSpPr>
          <p:nvPr/>
        </p:nvSpPr>
        <p:spPr bwMode="gray">
          <a:xfrm>
            <a:off x="8667041" y="4136257"/>
            <a:ext cx="1300163" cy="369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r>
              <a:rPr lang="en-US" altLang="zh-CN" b="0">
                <a:solidFill>
                  <a:srgbClr val="404040"/>
                </a:solidFill>
                <a:ea typeface="宋体" charset="0"/>
                <a:cs typeface="宋体" charset="0"/>
              </a:rPr>
              <a:t>Laboratory </a:t>
            </a:r>
            <a:endParaRPr lang="zh-CN" altLang="en-US" b="0">
              <a:solidFill>
                <a:srgbClr val="404040"/>
              </a:solidFill>
              <a:ea typeface="宋体" charset="0"/>
              <a:cs typeface="宋体" charset="0"/>
            </a:endParaRPr>
          </a:p>
        </p:txBody>
      </p:sp>
      <p:sp>
        <p:nvSpPr>
          <p:cNvPr id="23571" name="Line 87"/>
          <p:cNvSpPr>
            <a:spLocks noChangeShapeType="1"/>
          </p:cNvSpPr>
          <p:nvPr/>
        </p:nvSpPr>
        <p:spPr bwMode="auto">
          <a:xfrm>
            <a:off x="5927016" y="4925335"/>
            <a:ext cx="2260600" cy="31750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572" name="Line 89"/>
          <p:cNvSpPr>
            <a:spLocks noChangeShapeType="1"/>
          </p:cNvSpPr>
          <p:nvPr/>
        </p:nvSpPr>
        <p:spPr bwMode="auto">
          <a:xfrm flipV="1">
            <a:off x="5380916" y="3401335"/>
            <a:ext cx="2871788" cy="153670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573" name="Line 90"/>
          <p:cNvSpPr>
            <a:spLocks noChangeShapeType="1"/>
          </p:cNvSpPr>
          <p:nvPr/>
        </p:nvSpPr>
        <p:spPr bwMode="auto">
          <a:xfrm flipH="1">
            <a:off x="2574216" y="4887235"/>
            <a:ext cx="2133600" cy="39370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574" name="Line 91"/>
          <p:cNvSpPr>
            <a:spLocks noChangeShapeType="1"/>
          </p:cNvSpPr>
          <p:nvPr/>
        </p:nvSpPr>
        <p:spPr bwMode="auto">
          <a:xfrm flipH="1" flipV="1">
            <a:off x="4580816" y="3693435"/>
            <a:ext cx="254000" cy="104140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575" name="Line 92"/>
          <p:cNvSpPr>
            <a:spLocks noChangeShapeType="1"/>
          </p:cNvSpPr>
          <p:nvPr/>
        </p:nvSpPr>
        <p:spPr bwMode="auto">
          <a:xfrm flipH="1" flipV="1">
            <a:off x="2536116" y="3426735"/>
            <a:ext cx="2147888" cy="129540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0270" name="Text Box 13"/>
          <p:cNvSpPr txBox="1">
            <a:spLocks noChangeArrowheads="1"/>
          </p:cNvSpPr>
          <p:nvPr/>
        </p:nvSpPr>
        <p:spPr bwMode="gray">
          <a:xfrm>
            <a:off x="738881" y="1531584"/>
            <a:ext cx="1589088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r>
              <a:rPr lang="en-US" altLang="zh-CN" b="0" dirty="0">
                <a:solidFill>
                  <a:srgbClr val="404040"/>
                </a:solidFill>
                <a:ea typeface="宋体" charset="0"/>
                <a:cs typeface="宋体" charset="0"/>
              </a:rPr>
              <a:t>Sheet Metal</a:t>
            </a:r>
            <a:endParaRPr lang="zh-CN" altLang="en-US" b="0" dirty="0">
              <a:solidFill>
                <a:srgbClr val="404040"/>
              </a:solidFill>
              <a:ea typeface="宋体" charset="0"/>
              <a:cs typeface="宋体" charset="0"/>
            </a:endParaRPr>
          </a:p>
        </p:txBody>
      </p:sp>
      <p:sp>
        <p:nvSpPr>
          <p:cNvPr id="10273" name="Text Box 13"/>
          <p:cNvSpPr txBox="1">
            <a:spLocks noChangeArrowheads="1"/>
          </p:cNvSpPr>
          <p:nvPr/>
        </p:nvSpPr>
        <p:spPr bwMode="gray">
          <a:xfrm>
            <a:off x="6103229" y="1546226"/>
            <a:ext cx="12985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r>
              <a:rPr lang="en-US" altLang="zh-CN" b="0">
                <a:solidFill>
                  <a:srgbClr val="404040"/>
                </a:solidFill>
                <a:ea typeface="宋体" charset="0"/>
                <a:cs typeface="宋体" charset="0"/>
              </a:rPr>
              <a:t>Welding</a:t>
            </a:r>
            <a:endParaRPr lang="zh-CN" altLang="en-US" b="0">
              <a:solidFill>
                <a:srgbClr val="404040"/>
              </a:solidFill>
              <a:ea typeface="宋体" charset="0"/>
              <a:cs typeface="宋体" charset="0"/>
            </a:endParaRPr>
          </a:p>
        </p:txBody>
      </p:sp>
      <p:sp>
        <p:nvSpPr>
          <p:cNvPr id="23582" name="Rectangle 2"/>
          <p:cNvSpPr txBox="1">
            <a:spLocks noChangeArrowheads="1"/>
          </p:cNvSpPr>
          <p:nvPr/>
        </p:nvSpPr>
        <p:spPr bwMode="auto">
          <a:xfrm>
            <a:off x="1714034" y="382382"/>
            <a:ext cx="81073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r>
              <a:rPr lang="en-US" altLang="zh-CN" sz="3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cs typeface="微软雅黑" charset="0"/>
              </a:rPr>
              <a:t>About  AIRSYS </a:t>
            </a:r>
            <a:r>
              <a:rPr lang="en-US" altLang="zh-CN" sz="3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cs typeface="Times New Roman" charset="0"/>
              </a:rPr>
              <a:t>— </a:t>
            </a:r>
            <a:r>
              <a:rPr lang="en-US" altLang="zh-CN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华文宋体" charset="0"/>
                <a:cs typeface="Times New Roman" charset="0"/>
              </a:rPr>
              <a:t>Manufacturing Facilities</a:t>
            </a:r>
            <a:endParaRPr lang="zh-CN" altLang="en-US" sz="24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charset="0"/>
              <a:ea typeface="华文宋体" charset="0"/>
              <a:cs typeface="Times New Roman" charset="0"/>
            </a:endParaRPr>
          </a:p>
        </p:txBody>
      </p:sp>
      <p:pic>
        <p:nvPicPr>
          <p:cNvPr id="4100" name="Picture 4" descr="D:\20141218拍摄\20141217photos\缩小\_MG_55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0787" y="1981405"/>
            <a:ext cx="2220152" cy="1479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1" name="Picture 5" descr="D:\20141218拍摄\20141217photos\缩小\_MG_55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034" y="1981405"/>
            <a:ext cx="2217461" cy="1477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2" name="Picture 6" descr="D:\20141218拍摄\20141217photos\缩小\_MG_56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6231" y="1981405"/>
            <a:ext cx="2194924" cy="146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3" name="Picture 7" descr="D:\20141218拍摄\20141217photos\缩小\_MG_55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1254" y="4580940"/>
            <a:ext cx="2260519" cy="1506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4" name="Picture 8" descr="D:\20141218拍摄\20141217photos\缩小\_MG_542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68498" y="4621282"/>
            <a:ext cx="2199968" cy="14657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Picture 2" descr="D:\20141218拍摄\20141217photos\缩小\基站线 (4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22479" y="1961606"/>
            <a:ext cx="2218807" cy="1478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AUDIO_DECODED" val="1"/>
  <p:tag name="ART_ENCODE_TYPE" val="0"/>
  <p:tag name="ART_ENCODE_INDEX" val="5"/>
  <p:tag name="PRESENTATION_PLAYLIST_COUNT" val="0"/>
  <p:tag name="PRESENTATION_PRESENTER_SLIDE_LEVEL" val="0"/>
  <p:tag name="LMS_COMPLETION_TITLE" val="Test Your Knowledge"/>
  <p:tag name="LMS_COMPLETION_ID" val="CTX-1632AW_Citrix_XenServer_V4:_Selling_and_Positioning"/>
  <p:tag name="LMS_COMPLETION_VERSION" val="1.0"/>
  <p:tag name="LMS_COMPLETION_DURATION" val="01:00:00"/>
  <p:tag name="LMS_COMPLETION_SCO_TITLE" val="CTX-1632AW Citrix XenServer V4: Selling and Positioning"/>
  <p:tag name="LMS_COMPLETION_SCO_ID" val="Test_Your_Knowledge"/>
  <p:tag name="LMS_COMPLETION_INTERACTION" val="511"/>
  <p:tag name="LMS_COMPLETION_THRESHOLD" val="68"/>
  <p:tag name="LMS_COMPLETION_METHOD" val="QUIZ"/>
  <p:tag name="LMS_COMPLETION_TARGET" val="82"/>
  <p:tag name="LMS_COMPLETION_TARGET_ID" val="511"/>
  <p:tag name="LMS_QUIZ_INSERT" val="1"/>
  <p:tag name="LMS_REPORTING" val="2"/>
  <p:tag name="LMS_DATA_SCORM" val="Yes"/>
  <p:tag name="PUBLISH_TITLE" val="CTX-1632AW Citrix XenServer V4: Selling and Positioning"/>
  <p:tag name="ARTICULATE_PUBLISH_PATH" val="F:\Engineering\Citrix\test"/>
  <p:tag name="ARTICULATE_LOGO" val="(None selected)"/>
  <p:tag name="ARTICULATE_PRESENTER" val="(None selected)"/>
  <p:tag name="ARTICULATE_LMS" val="0"/>
  <p:tag name="ARTICULATE_TEMPLATE" val="Corporate Communications"/>
  <p:tag name="LMS_PUBLISH" val="No"/>
  <p:tag name="LAUNCHINNEWWINDOW" val="0"/>
  <p:tag name="LASTPUBLISHED" val="F:\Engineering\Citrix\test\citrix xenserver training\player.html"/>
</p:tagLst>
</file>

<file path=ppt/theme/theme1.xml><?xml version="1.0" encoding="utf-8"?>
<a:theme xmlns:a="http://schemas.openxmlformats.org/drawingml/2006/main" name="2_自定义设计方案">
  <a:themeElements>
    <a:clrScheme name="2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accent1"/>
          </a:solidFill>
          <a:prstDash val="dash"/>
          <a:round/>
          <a:headEnd type="none" w="med" len="med"/>
          <a:tailEnd type="triangle" w="med" len="lg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黑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accent1"/>
          </a:solidFill>
          <a:prstDash val="dash"/>
          <a:round/>
          <a:headEnd type="none" w="med" len="med"/>
          <a:tailEnd type="triangle" w="med" len="lg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黑体" pitchFamily="2" charset="-122"/>
          </a:defRPr>
        </a:defPPr>
      </a:lstStyle>
    </a:lnDef>
  </a:objectDefaults>
  <a:extraClrSchemeLst>
    <a:extraClrScheme>
      <a:clrScheme name="2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20838</TotalTime>
  <Words>855</Words>
  <Application>Microsoft Macintosh PowerPoint</Application>
  <PresentationFormat>自定义</PresentationFormat>
  <Paragraphs>225</Paragraphs>
  <Slides>23</Slides>
  <Notes>8</Notes>
  <HiddenSlides>0</HiddenSlides>
  <MMClips>0</MMClips>
  <ScaleCrop>false</ScaleCrop>
  <HeadingPairs>
    <vt:vector size="6" baseType="variant">
      <vt:variant>
        <vt:lpstr>主题</vt:lpstr>
      </vt:variant>
      <vt:variant>
        <vt:i4>3</vt:i4>
      </vt:variant>
      <vt:variant>
        <vt:lpstr>幻灯片标题</vt:lpstr>
      </vt:variant>
      <vt:variant>
        <vt:i4>23</vt:i4>
      </vt:variant>
      <vt:variant>
        <vt:lpstr>自定义放映</vt:lpstr>
      </vt:variant>
      <vt:variant>
        <vt:i4>2</vt:i4>
      </vt:variant>
    </vt:vector>
  </HeadingPairs>
  <TitlesOfParts>
    <vt:vector size="28" baseType="lpstr">
      <vt:lpstr>2_自定义设计方案</vt:lpstr>
      <vt:lpstr>Office 主题</vt:lpstr>
      <vt:lpstr>自定义设计方案</vt:lpstr>
      <vt:lpstr>幻灯片 1</vt:lpstr>
      <vt:lpstr>幻灯片 2</vt:lpstr>
      <vt:lpstr>幻灯片 3</vt:lpstr>
      <vt:lpstr>幻灯片 4</vt:lpstr>
      <vt:lpstr>幻灯片 5</vt:lpstr>
      <vt:lpstr>About  AIRSYS — Footprint</vt:lpstr>
      <vt:lpstr>About  AIRSYS —Culture and Core Value</vt:lpstr>
      <vt:lpstr>Revenue Growth and Distribution</vt:lpstr>
      <vt:lpstr>Manufacturing Facilities</vt:lpstr>
      <vt:lpstr>幻灯片 10</vt:lpstr>
      <vt:lpstr>QA Management</vt:lpstr>
      <vt:lpstr>QA Management</vt:lpstr>
      <vt:lpstr>幻灯片 13</vt:lpstr>
      <vt:lpstr>BTS Shelter Solution</vt:lpstr>
      <vt:lpstr>Data Center Solution</vt:lpstr>
      <vt:lpstr>Cabinet Solution</vt:lpstr>
      <vt:lpstr>Medical Solution</vt:lpstr>
      <vt:lpstr>Core Technology</vt:lpstr>
      <vt:lpstr>幻灯片 19</vt:lpstr>
      <vt:lpstr>Customers</vt:lpstr>
      <vt:lpstr>Successful Cases</vt:lpstr>
      <vt:lpstr>Successful Cases</vt:lpstr>
      <vt:lpstr>幻灯片 23</vt:lpstr>
      <vt:lpstr>中文版</vt:lpstr>
      <vt:lpstr>English view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ICT空调制冷专家</dc:title>
  <dc:creator>Iris</dc:creator>
  <cp:lastModifiedBy>彭慧娟</cp:lastModifiedBy>
  <cp:revision>1040</cp:revision>
  <dcterms:created xsi:type="dcterms:W3CDTF">2008-10-12T12:51:03Z</dcterms:created>
  <dcterms:modified xsi:type="dcterms:W3CDTF">2015-09-16T00:58:29Z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citrix xenserver training</vt:lpwstr>
  </property>
</Properties>
</file>