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6" r:id="rId1"/>
    <p:sldMasterId id="2147484173" r:id="rId2"/>
    <p:sldMasterId id="2147484268" r:id="rId3"/>
  </p:sldMasterIdLst>
  <p:notesMasterIdLst>
    <p:notesMasterId r:id="rId27"/>
  </p:notesMasterIdLst>
  <p:handoutMasterIdLst>
    <p:handoutMasterId r:id="rId28"/>
  </p:handoutMasterIdLst>
  <p:sldIdLst>
    <p:sldId id="1008" r:id="rId4"/>
    <p:sldId id="1022" r:id="rId5"/>
    <p:sldId id="988" r:id="rId6"/>
    <p:sldId id="989" r:id="rId7"/>
    <p:sldId id="1019" r:id="rId8"/>
    <p:sldId id="1018" r:id="rId9"/>
    <p:sldId id="1010" r:id="rId10"/>
    <p:sldId id="992" r:id="rId11"/>
    <p:sldId id="993" r:id="rId12"/>
    <p:sldId id="994" r:id="rId13"/>
    <p:sldId id="1015" r:id="rId14"/>
    <p:sldId id="998" r:id="rId15"/>
    <p:sldId id="1020" r:id="rId16"/>
    <p:sldId id="1002" r:id="rId17"/>
    <p:sldId id="1000" r:id="rId18"/>
    <p:sldId id="1012" r:id="rId19"/>
    <p:sldId id="1013" r:id="rId20"/>
    <p:sldId id="1004" r:id="rId21"/>
    <p:sldId id="1005" r:id="rId22"/>
    <p:sldId id="1014" r:id="rId23"/>
    <p:sldId id="1021" r:id="rId24"/>
    <p:sldId id="987" r:id="rId25"/>
    <p:sldId id="1007" r:id="rId26"/>
  </p:sldIdLst>
  <p:sldSz cx="10801350" cy="6840538"/>
  <p:notesSz cx="6710363" cy="9842500"/>
  <p:custShowLst>
    <p:custShow name="中文版" id="0">
      <p:sldLst>
        <p:sld r:id="rId26"/>
      </p:sldLst>
    </p:custShow>
    <p:custShow name="English view" id="1">
      <p:sldLst>
        <p:sld r:id="rId4"/>
        <p:sld r:id="rId6"/>
        <p:sld r:id="rId7"/>
        <p:sld r:id="rId10"/>
        <p:sld r:id="rId11"/>
        <p:sld r:id="rId12"/>
        <p:sld r:id="rId13"/>
        <p:sld r:id="rId15"/>
        <p:sld r:id="rId17"/>
        <p:sld r:id="rId18"/>
        <p:sld r:id="rId19"/>
        <p:sld r:id="rId20"/>
        <p:sld r:id="rId21"/>
        <p:sld r:id="rId22"/>
        <p:sld r:id="rId23"/>
        <p:sld r:id="rId25"/>
        <p:sld r:id="rId26"/>
      </p:sldLst>
    </p:custShow>
  </p:custShow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509588" indent="-12541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1022350" indent="-2540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533525" indent="-382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2046288" indent="-509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0000FF"/>
    <a:srgbClr val="0066CC"/>
    <a:srgbClr val="0066FF"/>
    <a:srgbClr val="0033CC"/>
    <a:srgbClr val="0000CC"/>
    <a:srgbClr val="FFCC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1170" y="-120"/>
      </p:cViewPr>
      <p:guideLst>
        <p:guide orient="horz" pos="4033"/>
        <p:guide orient="horz" pos="573"/>
        <p:guide pos="6733"/>
        <p:guide pos="370"/>
        <p:guide pos="3402"/>
        <p:guide pos="6435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22" y="2196"/>
      </p:cViewPr>
      <p:guideLst>
        <p:guide orient="horz" pos="3100"/>
        <p:guide pos="2114"/>
        <p:guide pos="4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fld id="{5132C94C-4EFC-4F40-9CC8-CF59D6D58844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2580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80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fld id="{B9737BF2-9CEC-49D0-82B5-663C9B3D6E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30246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fld id="{4987145E-D1F2-407C-9323-83DD921E86AA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1325" y="736600"/>
            <a:ext cx="5827713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6775"/>
            <a:ext cx="53673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86" tIns="46843" rIns="93686" bIns="46843" numCol="1" anchor="b" anchorCtr="0" compatLnSpc="1">
            <a:prstTxWarp prst="textNoShape">
              <a:avLst/>
            </a:prstTxWarp>
          </a:bodyPr>
          <a:lstStyle>
            <a:lvl1pPr algn="r" defTabSz="936625" eaLnBrk="0" hangingPunct="0">
              <a:defRPr sz="1300" b="0">
                <a:ea typeface="宋体" pitchFamily="2" charset="-122"/>
              </a:defRPr>
            </a:lvl1pPr>
          </a:lstStyle>
          <a:p>
            <a:pPr>
              <a:defRPr/>
            </a:pPr>
            <a:fld id="{944BCCC4-7AB0-4FCE-942A-1C056A391B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36810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5095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022350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533525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46288" algn="l" rtl="0" eaLnBrk="0" fontAlgn="base" hangingPunct="0">
      <a:lnSpc>
        <a:spcPct val="11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56017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2212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4247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6283" algn="l" defTabSz="10240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81B82C5-B3AF-4613-AEDF-D823434F55FA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6AD17-45A2-48A7-A148-7EB4185A3EF3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8916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/>
          <a:lstStyle/>
          <a:p>
            <a:pPr algn="r" defTabSz="936625" eaLnBrk="0" hangingPunct="0"/>
            <a:fld id="{48CDB171-5CF8-4A88-AD37-608A67D13FE3}" type="datetime1">
              <a:rPr lang="en-US" altLang="zh-CN" sz="1300" b="0">
                <a:ea typeface="宋体" charset="-122"/>
              </a:rPr>
              <a:pPr algn="r" defTabSz="936625" eaLnBrk="0" hangingPunct="0"/>
              <a:t>12/14/2014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38917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 anchor="b"/>
          <a:lstStyle/>
          <a:p>
            <a:pPr algn="r" defTabSz="936625" eaLnBrk="0" hangingPunct="0"/>
            <a:fld id="{818B68F8-9A1F-45E0-9979-446AF3C70B96}" type="slidenum">
              <a:rPr lang="en-US" altLang="zh-CN" sz="1300" b="0">
                <a:ea typeface="宋体" charset="-122"/>
              </a:rPr>
              <a:pPr algn="r" defTabSz="936625" eaLnBrk="0" hangingPunct="0"/>
              <a:t>1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994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B865EB5-8B34-4381-9E9E-1BD34D18C1FB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994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342B4-3B2E-410E-8A5B-CD5E4038BE06}" type="slidenum">
              <a:rPr lang="zh-CN" altLang="en-US" smtClean="0">
                <a:ea typeface="宋体" charset="-122"/>
              </a:rPr>
              <a:pPr/>
              <a:t>7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B7BD60E-BDD4-49A2-B094-84AC58B99F84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A5E5-21C4-443E-91B0-0963AC7DB20C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/>
          <a:lstStyle/>
          <a:p>
            <a:pPr algn="r" defTabSz="936625" eaLnBrk="0" hangingPunct="0"/>
            <a:fld id="{72B5BE3D-AEE6-41B1-B0C2-91A3B8CEA72B}" type="datetime1">
              <a:rPr lang="en-US" altLang="zh-CN" sz="1300" b="0">
                <a:ea typeface="宋体" charset="-122"/>
              </a:rPr>
              <a:pPr algn="r" defTabSz="936625" eaLnBrk="0" hangingPunct="0"/>
              <a:t>12/14/2014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 anchor="b"/>
          <a:lstStyle/>
          <a:p>
            <a:pPr algn="r" defTabSz="936625" eaLnBrk="0" hangingPunct="0"/>
            <a:fld id="{4F6FE2D8-4CE1-4584-B962-72DEC4DC5FB8}" type="slidenum">
              <a:rPr lang="en-US" altLang="zh-CN" sz="1300" b="0">
                <a:ea typeface="宋体" charset="-122"/>
              </a:rPr>
              <a:pPr algn="r" defTabSz="936625" eaLnBrk="0" hangingPunct="0"/>
              <a:t>9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060D0F1-BCB3-4FA1-A4AA-E2126109C3ED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15E5-A83A-4D00-A6E6-2340AE228220}" type="slidenum">
              <a:rPr lang="zh-CN" altLang="en-US" smtClean="0">
                <a:ea typeface="宋体" charset="-122"/>
              </a:rPr>
              <a:pPr/>
              <a:t>11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1988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/>
          <a:lstStyle/>
          <a:p>
            <a:pPr algn="r" defTabSz="936625" eaLnBrk="0" hangingPunct="0"/>
            <a:fld id="{5DB39C2F-5B15-4A0B-A2C9-DE5E8DBA2384}" type="datetime1">
              <a:rPr lang="en-US" altLang="zh-CN" sz="1300" b="0">
                <a:ea typeface="宋体" charset="-122"/>
              </a:rPr>
              <a:pPr algn="r" defTabSz="936625" eaLnBrk="0" hangingPunct="0"/>
              <a:t>12/14/2014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1989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 anchor="b"/>
          <a:lstStyle/>
          <a:p>
            <a:pPr algn="r" defTabSz="936625" eaLnBrk="0" hangingPunct="0"/>
            <a:fld id="{A5D271CD-D094-431A-8598-AFDCC7BE89A1}" type="slidenum">
              <a:rPr lang="en-US" altLang="zh-CN" sz="1300" b="0">
                <a:ea typeface="宋体" charset="-122"/>
              </a:rPr>
              <a:pPr algn="r" defTabSz="936625" eaLnBrk="0" hangingPunct="0"/>
              <a:t>11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kumimoji="1" lang="zh-CN" altLang="en-US" smtClean="0">
                <a:solidFill>
                  <a:srgbClr val="0066CC"/>
                </a:solidFill>
                <a:ea typeface="宋体" charset="-122"/>
              </a:rPr>
              <a:t>技术水平处于国际领先地位，申请专利超过</a:t>
            </a:r>
            <a:r>
              <a:rPr kumimoji="1" lang="en-US" altLang="zh-CN" smtClean="0">
                <a:solidFill>
                  <a:srgbClr val="0066CC"/>
                </a:solidFill>
                <a:ea typeface="宋体" charset="-122"/>
              </a:rPr>
              <a:t>65</a:t>
            </a:r>
            <a:r>
              <a:rPr kumimoji="1" lang="zh-CN" altLang="en-US" smtClean="0">
                <a:solidFill>
                  <a:srgbClr val="0066CC"/>
                </a:solidFill>
                <a:ea typeface="宋体" charset="-122"/>
              </a:rPr>
              <a:t>件。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1" lang="zh-CN" altLang="en-US" smtClean="0">
                <a:solidFill>
                  <a:srgbClr val="0066CC"/>
                </a:solidFill>
                <a:ea typeface="宋体" charset="-122"/>
              </a:rPr>
              <a:t>先进的研发试验设备</a:t>
            </a:r>
          </a:p>
          <a:p>
            <a:pPr eaLnBrk="1" hangingPunct="1"/>
            <a:r>
              <a:rPr kumimoji="1" lang="zh-CN" altLang="en-US" smtClean="0">
                <a:solidFill>
                  <a:srgbClr val="0066CC"/>
                </a:solidFill>
                <a:ea typeface="宋体" charset="-122"/>
              </a:rPr>
              <a:t>具有为大型国际客户订制产品的能力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F44A239-58AE-4938-9141-C2BF3174B3E1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21A50-C11C-44D3-9A62-22C0500774BF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3012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/>
          <a:lstStyle/>
          <a:p>
            <a:pPr algn="r" defTabSz="936625" eaLnBrk="0" hangingPunct="0"/>
            <a:fld id="{FCA8158E-1036-4206-A46D-D541C7B8296A}" type="datetime1">
              <a:rPr lang="en-US" altLang="zh-CN" sz="1300" b="0">
                <a:ea typeface="宋体" charset="-122"/>
              </a:rPr>
              <a:pPr algn="r" defTabSz="936625" eaLnBrk="0" hangingPunct="0"/>
              <a:t>12/14/2014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 anchor="b"/>
          <a:lstStyle/>
          <a:p>
            <a:pPr algn="r" defTabSz="936625" eaLnBrk="0" hangingPunct="0"/>
            <a:fld id="{4161B011-B1DE-4330-85D4-37CD6E28356D}" type="slidenum">
              <a:rPr lang="en-US" altLang="zh-CN" sz="1300" b="0">
                <a:ea typeface="宋体" charset="-122"/>
              </a:rPr>
              <a:pPr algn="r" defTabSz="936625" eaLnBrk="0" hangingPunct="0"/>
              <a:t>12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solidFill>
                <a:schemeClr val="bg2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9536E02-5F1A-4B4D-AB71-2BFFCF4CEC84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B8A66-E0A9-4589-BEF3-2668ADDD0B0E}" type="slidenum">
              <a:rPr lang="zh-CN" altLang="en-US" smtClean="0">
                <a:ea typeface="宋体" charset="-122"/>
              </a:rPr>
              <a:pPr/>
              <a:t>16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61512A9-6103-4CA8-8617-ADB67A44ABB6}" type="datetime1">
              <a:rPr lang="zh-CN" altLang="en-US" smtClean="0">
                <a:ea typeface="宋体" charset="-122"/>
              </a:rPr>
              <a:pPr/>
              <a:t>2014/12/14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7C994-7F7A-4110-B17D-FE96AEB3FA3C}" type="slidenum">
              <a:rPr lang="zh-CN" altLang="en-US" smtClean="0">
                <a:ea typeface="宋体" charset="-122"/>
              </a:rPr>
              <a:pPr/>
              <a:t>23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60" name="Rectangle 3"/>
          <p:cNvSpPr txBox="1">
            <a:spLocks noGrp="1" noChangeArrowheads="1"/>
          </p:cNvSpPr>
          <p:nvPr/>
        </p:nvSpPr>
        <p:spPr bwMode="auto">
          <a:xfrm>
            <a:off x="3800475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/>
          <a:lstStyle/>
          <a:p>
            <a:pPr algn="r" defTabSz="936625" eaLnBrk="0" hangingPunct="0"/>
            <a:fld id="{E280DB65-EF9F-413C-BC77-7CA5E02CEED3}" type="datetime1">
              <a:rPr lang="en-US" altLang="zh-CN" sz="1300" b="0">
                <a:ea typeface="宋体" charset="-122"/>
              </a:rPr>
              <a:pPr algn="r" defTabSz="936625" eaLnBrk="0" hangingPunct="0"/>
              <a:t>12/14/2014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800475" y="934878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86" tIns="46843" rIns="93686" bIns="46843" anchor="b"/>
          <a:lstStyle/>
          <a:p>
            <a:pPr algn="r" defTabSz="936625" eaLnBrk="0" hangingPunct="0"/>
            <a:fld id="{56508BF8-6A28-4A8F-A839-5295204278C7}" type="slidenum">
              <a:rPr lang="en-US" altLang="zh-CN" sz="1300" b="0">
                <a:ea typeface="宋体" charset="-122"/>
              </a:rPr>
              <a:pPr algn="r" defTabSz="936625" eaLnBrk="0" hangingPunct="0"/>
              <a:t>23</a:t>
            </a:fld>
            <a:endParaRPr lang="en-US" altLang="zh-CN" sz="1300" b="0">
              <a:ea typeface="宋体" charset="-122"/>
            </a:endParaRPr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2913" y="738188"/>
            <a:ext cx="5826125" cy="3690937"/>
          </a:xfrm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4675188"/>
            <a:ext cx="5367337" cy="4429125"/>
          </a:xfrm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9" y="3876675"/>
            <a:ext cx="7559675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BEE7-1159-44F8-AFC0-526DC74DA68C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2BCF-C65A-4E85-8DA9-AC8FE42443C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0959-7195-4C53-88D9-697C55388D50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9D458-ABAB-4C70-ADB9-A23DBAAE72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9"/>
            <a:ext cx="2430462" cy="5835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9"/>
            <a:ext cx="7138988" cy="5835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2AE4-B352-41F5-895D-A8AB78AE93C4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3F99D-038A-45A9-BF40-405F1684A0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8108951" cy="4032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9752" y="1595439"/>
            <a:ext cx="4784725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6" y="1595439"/>
            <a:ext cx="4784725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03EB-FBF6-46BF-95C5-FD4459D01838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B207-0AA5-4475-A1A0-DFA7FFE148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125003"/>
            <a:ext cx="9181148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5" y="3876305"/>
            <a:ext cx="7560945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A8D8-A41A-4E3F-98CD-74AAFE47D430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321E-D250-4F23-9267-19BC9A65BC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070" y="1596128"/>
            <a:ext cx="9721215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F456-B0E1-45A7-AD3E-6E2D9431FE2F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25C4-112D-4BBD-A244-05B753B748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395681"/>
            <a:ext cx="9181148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899314"/>
            <a:ext cx="9181148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3FEE-96D7-49E4-A964-CE793FF21981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566A-D11F-4A87-9361-24394081A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580" y="1591376"/>
            <a:ext cx="5651956" cy="45033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69559" y="1591376"/>
            <a:ext cx="5651956" cy="450335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D30F-0926-4445-9ECF-FDE41EF270E0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30AC-80DA-4D24-A943-01D96393C0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70" y="273939"/>
            <a:ext cx="972121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31204"/>
            <a:ext cx="4772472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169337"/>
            <a:ext cx="4772472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9" y="1531204"/>
            <a:ext cx="4774347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9" y="2169337"/>
            <a:ext cx="4774347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2927-57E7-4481-A92E-ABED8053C7AC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4CF5-F606-4DEB-B686-321C77D9C9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2B74-01A5-4DDF-81CC-794DAFBF5CDC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25A0-81CD-4181-80AB-C0F1046C52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D511-7B45-466E-BBD6-5D36384D3757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07B8-6B78-4D71-8B37-C42BBC017D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21D6-A9BA-4B43-B7BB-4664FEA8FDD7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222F-E05A-4F79-8D85-0EA756458D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9" y="272357"/>
            <a:ext cx="3553570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30" y="272355"/>
            <a:ext cx="6038255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9" y="1431448"/>
            <a:ext cx="3553570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1EF3-3948-4405-ACEA-98F55DB54F1D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D028-3AF5-43C0-9BCA-2E846CDFA3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788379"/>
            <a:ext cx="64808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611217"/>
            <a:ext cx="6480810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353671"/>
            <a:ext cx="6480810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4A43-8773-43EF-9C12-19DBC21E738C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A643-DE3E-4FDB-B9CB-2CAD435A4B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70" y="1596128"/>
            <a:ext cx="9721215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D0DF0-C29D-4F5F-91EF-D2AB05148F1F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59C5-47F5-40BF-8E53-D7B08BBA68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50533" y="273941"/>
            <a:ext cx="2870983" cy="58207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7579" y="273941"/>
            <a:ext cx="8432930" cy="58207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9B34A-3FB5-4673-9590-F6A9B8786090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FF61E-4DBE-4110-B918-64231EF115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838" y="3876675"/>
            <a:ext cx="7559675" cy="17478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7628-C510-407E-82D5-049B03BE52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557F-164D-476F-8A09-071D893A25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395788"/>
            <a:ext cx="91821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898775"/>
            <a:ext cx="9182100" cy="1497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903F-AD7F-47E5-9F2F-79BA90FC0F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595438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5" y="1595438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FE59-8A8F-4004-A782-12111C1E19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1938"/>
            <a:ext cx="47720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0113"/>
            <a:ext cx="477202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0" y="1531938"/>
            <a:ext cx="47752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0" y="2170113"/>
            <a:ext cx="477520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9A29-8BDA-4815-9819-BC2CEBADA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88F6-AF86-4356-BE0B-38783B178D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488" y="4395788"/>
            <a:ext cx="91821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2488" y="2898776"/>
            <a:ext cx="91821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A1DF-23B4-4689-AE26-19295360D59D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F9AA-C86C-4792-92B9-2332B770C2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675C-DE66-4A81-BD48-EE76F83F48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273050"/>
            <a:ext cx="35544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0"/>
            <a:ext cx="6038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0" y="1431925"/>
            <a:ext cx="35544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07CF-8D9C-48FB-ACEA-8137C57CD6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5" y="4787900"/>
            <a:ext cx="64801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5" y="611188"/>
            <a:ext cx="6480175" cy="41036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5" y="5353050"/>
            <a:ext cx="64801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B5C2-BCAF-4931-AD0E-3EE602EF30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10FD-FB44-4DF6-A211-3BD2665B3E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1138" y="274638"/>
            <a:ext cx="2430462" cy="5835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7138988" cy="5835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0C05-988D-49EB-AACF-FCA40B722F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2" y="1595439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876" y="1595439"/>
            <a:ext cx="4784725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BED7-28AB-4CF0-80E4-0EF4960E3527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6646-2F71-484F-8EFF-AC4F382C3F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750" y="1531938"/>
            <a:ext cx="4772026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750" y="2170114"/>
            <a:ext cx="4772026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401" y="1531938"/>
            <a:ext cx="4775200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401" y="2170114"/>
            <a:ext cx="4775200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B3FC6-AF2D-418B-8FA2-23F22101F794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2774-690B-4DDC-A279-5590EF0C74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016D-A8FC-4DD0-9B0C-1F85474A7A4D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324C-80D7-482E-9FBD-62AC666B85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7518-CB99-47BB-95A5-7E43C3628273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D965-569B-4B08-8DE2-0F0D397FD9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2" y="273051"/>
            <a:ext cx="35544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2750" y="273051"/>
            <a:ext cx="60388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752" y="1431926"/>
            <a:ext cx="35544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C4171-0AD4-4D0B-8833-5C19FB071378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A9AC-2133-4135-98FD-2B65FC8A40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726" y="4787900"/>
            <a:ext cx="6480174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726" y="611189"/>
            <a:ext cx="6480174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726" y="5353050"/>
            <a:ext cx="6480174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817C-A795-499D-B728-084784029B51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8759-C009-4639-9B01-09CB17CB9A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9721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5438"/>
            <a:ext cx="9721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1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</a:defRPr>
            </a:lvl1pPr>
          </a:lstStyle>
          <a:p>
            <a:pPr>
              <a:defRPr/>
            </a:pPr>
            <a:fld id="{85094652-33DF-4AC1-9B87-E3FBF3BB57E1}" type="datetime1">
              <a:rPr lang="zh-CN" altLang="en-US"/>
              <a:pPr>
                <a:defRPr/>
              </a:pPr>
              <a:t>2014/12/14</a:t>
            </a:fld>
            <a:endParaRPr lang="en-US" altLang="zh-CN"/>
          </a:p>
        </p:txBody>
      </p:sp>
      <p:sp>
        <p:nvSpPr>
          <p:cNvPr id="91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29350"/>
            <a:ext cx="34194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1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229350"/>
            <a:ext cx="25209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</a:defRPr>
            </a:lvl1pPr>
          </a:lstStyle>
          <a:p>
            <a:pPr>
              <a:defRPr/>
            </a:pPr>
            <a:fld id="{B1D84886-1A8F-459F-8445-B47C8A15AD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0801350" cy="3154363"/>
          </a:xfrm>
          <a:prstGeom prst="rect">
            <a:avLst/>
          </a:prstGeom>
          <a:solidFill>
            <a:srgbClr val="93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2466658"/>
            <a:ext cx="10801350" cy="176784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40000"/>
                  <a:lumOff val="60000"/>
                  <a:alpha val="49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35" name="Picture 7" descr="E:\阿里巴巴\阿里巴巴-135 958最新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2603500"/>
            <a:ext cx="108013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6" descr="C:\Documents and Settings\zhumeijuan\桌面\NEW logo 白色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58263" y="428625"/>
            <a:ext cx="13843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0801350" cy="1003300"/>
          </a:xfrm>
          <a:prstGeom prst="rect">
            <a:avLst/>
          </a:prstGeom>
          <a:solidFill>
            <a:srgbClr val="3366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222250" y="-76200"/>
            <a:ext cx="9721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2052" name="Picture 6" descr="C:\Documents and Settings\zhumeijuan\桌面\NEW logo 白色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75713" y="349250"/>
            <a:ext cx="14652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539750" y="274638"/>
            <a:ext cx="9721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39750" y="1595438"/>
            <a:ext cx="9721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9750" y="6340475"/>
            <a:ext cx="25209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38568B-0AF0-45E9-945D-79B57B081D46}" type="datetimeFigureOut">
              <a:rPr lang="zh-CN" altLang="en-US"/>
              <a:pPr>
                <a:defRPr/>
              </a:pPr>
              <a:t>2014/12/14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938" y="6340475"/>
            <a:ext cx="3419475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650" y="6340475"/>
            <a:ext cx="252095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00B605-3197-45D2-8A19-D19DA6EA14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hyperlink" Target="http://image.baidu.com/i?ct=503316480&amp;z=0&amp;tn=baiduimagedetail&amp;word=%BB%AA%CE%AABTS%C9%E8%B1%B8&amp;in=24241&amp;cl=2&amp;lm=-1&amp;pn=77&amp;rn=1&amp;di=24709462695&amp;ln=739&amp;fr=&amp;fmq=&amp;ic=0&amp;s=0&amp;se=1&amp;sme=0&amp;tab=&amp;width=&amp;height=&amp;face=0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hyperlink" Target="http://image.baidu.com/i?ct=503316480&amp;z=0&amp;tn=baiduimagedetail&amp;word=%BA%CB%B4%C5%B9%B2%D5%F1&amp;in=14659&amp;cl=2&amp;lm=-1&amp;pn=12&amp;rn=1&amp;di=5022738975&amp;ln=1&amp;fr=&amp;ic=0&amp;s=0&amp;se=1&amp;sme=0&amp;tab=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1.jpe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5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image.baidu.com/i?ct=503316480&amp;z=0&amp;tn=baiduimagedetail&amp;word=%D6%D0%B9%FA%D2%C6%B6%AF%B1%EA%D6%BE&amp;in=6812&amp;cl=2&amp;lm=-1&amp;pn=1&amp;rn=1&amp;di=43933811580&amp;ln=2000&amp;fr=&amp;fmq=&amp;ic=0&amp;s=0&amp;se=1&amp;sme=0&amp;tab=&amp;width=&amp;height=&amp;face=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2"/>
          <p:cNvSpPr>
            <a:spLocks noChangeArrowheads="1"/>
          </p:cNvSpPr>
          <p:nvPr/>
        </p:nvSpPr>
        <p:spPr bwMode="auto">
          <a:xfrm>
            <a:off x="4210050" y="4432300"/>
            <a:ext cx="6426200" cy="3238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1500" b="0"/>
              <a:t>            </a:t>
            </a:r>
            <a:r>
              <a:rPr lang="en-US" altLang="zh-CN" sz="1500" b="0">
                <a:solidFill>
                  <a:srgbClr val="0066FF"/>
                </a:solidFill>
              </a:rPr>
              <a:t>AIRSYS Refrigeration Engineering Technology ( Beijing ) Co., Ltd.</a:t>
            </a:r>
            <a:endParaRPr lang="zh-CN" altLang="en-US" sz="1500" b="0">
              <a:solidFill>
                <a:srgbClr val="0066FF"/>
              </a:solidFill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282575" y="227013"/>
            <a:ext cx="223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 b="0" dirty="0" smtClean="0">
                <a:solidFill>
                  <a:schemeClr val="bg1"/>
                </a:solidFill>
              </a:rPr>
              <a:t>AIRSYS-P-GE-GENERAL-E1303V02.PPT</a:t>
            </a:r>
            <a:r>
              <a:rPr lang="en-US" altLang="zh-CN" sz="800" dirty="0" smtClean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5054600"/>
            <a:ext cx="73279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AIRSYS</a:t>
            </a:r>
          </a:p>
          <a:p>
            <a:pPr>
              <a:defRPr/>
            </a:pPr>
            <a:r>
              <a:rPr lang="en-US" altLang="zh-CN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Expert in ICT Cooling</a:t>
            </a:r>
            <a:endParaRPr lang="zh-CN" alt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3"/>
          <p:cNvSpPr>
            <a:spLocks noChangeArrowheads="1"/>
          </p:cNvSpPr>
          <p:nvPr/>
        </p:nvSpPr>
        <p:spPr bwMode="auto">
          <a:xfrm>
            <a:off x="3873500" y="4127500"/>
            <a:ext cx="2971800" cy="1778000"/>
          </a:xfrm>
          <a:prstGeom prst="rect">
            <a:avLst/>
          </a:prstGeom>
          <a:solidFill>
            <a:schemeClr val="bg2"/>
          </a:solidFill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23555" name="Picture 10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0813" y="4213225"/>
            <a:ext cx="2778125" cy="15922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Manufacturing Facilities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61950" y="6067425"/>
            <a:ext cx="9986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rgbClr val="4D4D4D"/>
                </a:solidFill>
              </a:rPr>
              <a:t>Gu’an Manufacturing base: 35,000 </a:t>
            </a:r>
            <a:r>
              <a:rPr lang="zh-CN" altLang="en-US" sz="1600" b="0">
                <a:solidFill>
                  <a:srgbClr val="4D4D4D"/>
                </a:solidFill>
              </a:rPr>
              <a:t>㎡</a:t>
            </a:r>
            <a:r>
              <a:rPr lang="en-US" altLang="zh-CN" sz="1600" b="0">
                <a:solidFill>
                  <a:srgbClr val="4D4D4D"/>
                </a:solidFill>
              </a:rPr>
              <a:t>;   Beijing Manufacture base: 12,000 </a:t>
            </a:r>
            <a:r>
              <a:rPr lang="zh-CN" altLang="en-US" sz="1600" b="0">
                <a:solidFill>
                  <a:srgbClr val="4D4D4D"/>
                </a:solidFill>
              </a:rPr>
              <a:t>㎡</a:t>
            </a:r>
            <a:r>
              <a:rPr lang="en-US" altLang="zh-CN" sz="1600" b="0">
                <a:solidFill>
                  <a:srgbClr val="4D4D4D"/>
                </a:solidFill>
              </a:rPr>
              <a:t>; 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23558" name="Oval 31"/>
          <p:cNvSpPr>
            <a:spLocks noChangeArrowheads="1"/>
          </p:cNvSpPr>
          <p:nvPr/>
        </p:nvSpPr>
        <p:spPr bwMode="auto">
          <a:xfrm>
            <a:off x="4648200" y="4421188"/>
            <a:ext cx="87313" cy="65087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59" name="Oval 32"/>
          <p:cNvSpPr>
            <a:spLocks noChangeArrowheads="1"/>
          </p:cNvSpPr>
          <p:nvPr/>
        </p:nvSpPr>
        <p:spPr bwMode="auto">
          <a:xfrm>
            <a:off x="4791075" y="4470400"/>
            <a:ext cx="85725" cy="65088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0" name="Oval 33"/>
          <p:cNvSpPr>
            <a:spLocks noChangeArrowheads="1"/>
          </p:cNvSpPr>
          <p:nvPr/>
        </p:nvSpPr>
        <p:spPr bwMode="auto">
          <a:xfrm>
            <a:off x="4689475" y="4572000"/>
            <a:ext cx="87313" cy="65088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1" name="Oval 34"/>
          <p:cNvSpPr>
            <a:spLocks noChangeArrowheads="1"/>
          </p:cNvSpPr>
          <p:nvPr/>
        </p:nvSpPr>
        <p:spPr bwMode="auto">
          <a:xfrm>
            <a:off x="5289550" y="4371975"/>
            <a:ext cx="87313" cy="65088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2" name="Oval 35"/>
          <p:cNvSpPr>
            <a:spLocks noChangeArrowheads="1"/>
          </p:cNvSpPr>
          <p:nvPr/>
        </p:nvSpPr>
        <p:spPr bwMode="auto">
          <a:xfrm>
            <a:off x="5291138" y="4657725"/>
            <a:ext cx="88900" cy="65088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3563" name="Oval 36"/>
          <p:cNvSpPr>
            <a:spLocks noChangeArrowheads="1"/>
          </p:cNvSpPr>
          <p:nvPr/>
        </p:nvSpPr>
        <p:spPr bwMode="auto">
          <a:xfrm>
            <a:off x="5845175" y="4613275"/>
            <a:ext cx="87313" cy="65088"/>
          </a:xfrm>
          <a:prstGeom prst="ellipse">
            <a:avLst/>
          </a:prstGeom>
          <a:noFill/>
          <a:ln w="25400" algn="ctr">
            <a:solidFill>
              <a:srgbClr val="3366FF"/>
            </a:solidFill>
            <a:round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0257" name="Text Box 13"/>
          <p:cNvSpPr txBox="1">
            <a:spLocks noChangeArrowheads="1"/>
          </p:cNvSpPr>
          <p:nvPr/>
        </p:nvSpPr>
        <p:spPr bwMode="gray">
          <a:xfrm>
            <a:off x="8594725" y="1096963"/>
            <a:ext cx="1447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Assembling 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ea typeface="宋体" charset="-122"/>
            </a:endParaRPr>
          </a:p>
        </p:txBody>
      </p:sp>
      <p:pic>
        <p:nvPicPr>
          <p:cNvPr id="21517" name="Picture 44" descr="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4388" y="1587500"/>
            <a:ext cx="1604962" cy="1547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9" name="Text Box 13"/>
          <p:cNvSpPr txBox="1">
            <a:spLocks noChangeArrowheads="1"/>
          </p:cNvSpPr>
          <p:nvPr/>
        </p:nvSpPr>
        <p:spPr bwMode="gray">
          <a:xfrm>
            <a:off x="3082925" y="1100138"/>
            <a:ext cx="211931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Powder Coating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ea typeface="宋体" charset="-122"/>
            </a:endParaRPr>
          </a:p>
        </p:txBody>
      </p:sp>
      <p:sp>
        <p:nvSpPr>
          <p:cNvPr id="23567" name="Line 66"/>
          <p:cNvSpPr>
            <a:spLocks noChangeShapeType="1"/>
          </p:cNvSpPr>
          <p:nvPr/>
        </p:nvSpPr>
        <p:spPr bwMode="auto">
          <a:xfrm flipV="1">
            <a:off x="5372100" y="3441700"/>
            <a:ext cx="723900" cy="9271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261" name="Text Box 13"/>
          <p:cNvSpPr txBox="1">
            <a:spLocks noChangeArrowheads="1"/>
          </p:cNvSpPr>
          <p:nvPr/>
        </p:nvSpPr>
        <p:spPr bwMode="gray">
          <a:xfrm>
            <a:off x="492125" y="3656013"/>
            <a:ext cx="19002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Heat exchanger</a:t>
            </a:r>
          </a:p>
        </p:txBody>
      </p:sp>
      <p:pic>
        <p:nvPicPr>
          <p:cNvPr id="21521" name="Picture 67" descr="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4133850"/>
            <a:ext cx="1643063" cy="158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3" name="Text Box 13"/>
          <p:cNvSpPr txBox="1">
            <a:spLocks noChangeArrowheads="1"/>
          </p:cNvSpPr>
          <p:nvPr/>
        </p:nvSpPr>
        <p:spPr bwMode="gray">
          <a:xfrm>
            <a:off x="8645525" y="3616325"/>
            <a:ext cx="1300163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Laboratory 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ea typeface="宋体" charset="-122"/>
            </a:endParaRPr>
          </a:p>
        </p:txBody>
      </p:sp>
      <p:sp>
        <p:nvSpPr>
          <p:cNvPr id="23571" name="Line 87"/>
          <p:cNvSpPr>
            <a:spLocks noChangeShapeType="1"/>
          </p:cNvSpPr>
          <p:nvPr/>
        </p:nvSpPr>
        <p:spPr bwMode="auto">
          <a:xfrm>
            <a:off x="5905500" y="4660900"/>
            <a:ext cx="2260600" cy="3175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2" name="Line 89"/>
          <p:cNvSpPr>
            <a:spLocks noChangeShapeType="1"/>
          </p:cNvSpPr>
          <p:nvPr/>
        </p:nvSpPr>
        <p:spPr bwMode="auto">
          <a:xfrm flipV="1">
            <a:off x="5359400" y="3136900"/>
            <a:ext cx="2871788" cy="1536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3" name="Line 90"/>
          <p:cNvSpPr>
            <a:spLocks noChangeShapeType="1"/>
          </p:cNvSpPr>
          <p:nvPr/>
        </p:nvSpPr>
        <p:spPr bwMode="auto">
          <a:xfrm flipH="1">
            <a:off x="2552700" y="4622800"/>
            <a:ext cx="2133600" cy="3937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4" name="Line 91"/>
          <p:cNvSpPr>
            <a:spLocks noChangeShapeType="1"/>
          </p:cNvSpPr>
          <p:nvPr/>
        </p:nvSpPr>
        <p:spPr bwMode="auto">
          <a:xfrm flipH="1" flipV="1">
            <a:off x="4559300" y="3429000"/>
            <a:ext cx="254000" cy="1041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3575" name="Line 92"/>
          <p:cNvSpPr>
            <a:spLocks noChangeShapeType="1"/>
          </p:cNvSpPr>
          <p:nvPr/>
        </p:nvSpPr>
        <p:spPr bwMode="auto">
          <a:xfrm flipH="1" flipV="1">
            <a:off x="2514600" y="3162300"/>
            <a:ext cx="2147888" cy="1295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 type="triangl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0270" name="Text Box 13"/>
          <p:cNvSpPr txBox="1">
            <a:spLocks noChangeArrowheads="1"/>
          </p:cNvSpPr>
          <p:nvPr/>
        </p:nvSpPr>
        <p:spPr bwMode="gray">
          <a:xfrm>
            <a:off x="663575" y="1084263"/>
            <a:ext cx="158908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Sheet Metal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ea typeface="宋体" charset="-122"/>
            </a:endParaRPr>
          </a:p>
        </p:txBody>
      </p:sp>
      <p:pic>
        <p:nvPicPr>
          <p:cNvPr id="21529" name="Picture 18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8" y="1562100"/>
            <a:ext cx="1622425" cy="156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30" name="Picture 58" descr="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7850" y="1587500"/>
            <a:ext cx="1670050" cy="155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73" name="Text Box 13"/>
          <p:cNvSpPr txBox="1">
            <a:spLocks noChangeArrowheads="1"/>
          </p:cNvSpPr>
          <p:nvPr/>
        </p:nvSpPr>
        <p:spPr bwMode="gray">
          <a:xfrm>
            <a:off x="6081713" y="1109663"/>
            <a:ext cx="12985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Welding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ea typeface="宋体" charset="-122"/>
            </a:endParaRPr>
          </a:p>
        </p:txBody>
      </p:sp>
      <p:pic>
        <p:nvPicPr>
          <p:cNvPr id="21532" name="Picture 39" descr="DSC_022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3900" y="1587500"/>
            <a:ext cx="1646238" cy="155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33" name="Picture 40" descr="DSC0832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4075" y="4086225"/>
            <a:ext cx="1601788" cy="1598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82" name="Rectangle 2"/>
          <p:cNvSpPr txBox="1">
            <a:spLocks noChangeArrowheads="1"/>
          </p:cNvSpPr>
          <p:nvPr/>
        </p:nvSpPr>
        <p:spPr bwMode="auto">
          <a:xfrm>
            <a:off x="207963" y="231775"/>
            <a:ext cx="8107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About  AIRSYS </a:t>
            </a: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 </a:t>
            </a:r>
            <a:r>
              <a:rPr lang="en-US" altLang="zh-CN" sz="24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Manufacturing Facilities</a:t>
            </a:r>
            <a:endParaRPr lang="zh-CN" altLang="en-US" sz="2400" b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40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3543300"/>
            <a:ext cx="3683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40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138" y="4354513"/>
            <a:ext cx="10874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030"/>
          <p:cNvSpPr>
            <a:spLocks noChangeArrowheads="1"/>
          </p:cNvSpPr>
          <p:nvPr/>
        </p:nvSpPr>
        <p:spPr bwMode="auto">
          <a:xfrm>
            <a:off x="5956300" y="4075113"/>
            <a:ext cx="898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rgbClr val="CC0000"/>
                </a:solidFill>
              </a:rPr>
              <a:t>PHD</a:t>
            </a:r>
            <a:r>
              <a:rPr kumimoji="1" lang="zh-CN" altLang="en-US" sz="1400" b="0">
                <a:solidFill>
                  <a:srgbClr val="CC0000"/>
                </a:solidFill>
              </a:rPr>
              <a:t> </a:t>
            </a:r>
            <a:r>
              <a:rPr kumimoji="1" lang="en-US" altLang="zh-CN" sz="1400" b="0">
                <a:solidFill>
                  <a:srgbClr val="CC0000"/>
                </a:solidFill>
                <a:ea typeface="宋体" charset="-122"/>
              </a:rPr>
              <a:t>3</a:t>
            </a:r>
          </a:p>
        </p:txBody>
      </p:sp>
      <p:pic>
        <p:nvPicPr>
          <p:cNvPr id="24581" name="Picture 1041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8675" y="4429125"/>
            <a:ext cx="115093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043"/>
          <p:cNvSpPr>
            <a:spLocks noChangeArrowheads="1"/>
          </p:cNvSpPr>
          <p:nvPr/>
        </p:nvSpPr>
        <p:spPr bwMode="auto">
          <a:xfrm>
            <a:off x="6878638" y="4318000"/>
            <a:ext cx="1031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rgbClr val="FF0000"/>
                </a:solidFill>
              </a:rPr>
              <a:t>Master</a:t>
            </a:r>
            <a:r>
              <a:rPr kumimoji="1" lang="zh-CN" altLang="en-US" sz="1400" b="0">
                <a:solidFill>
                  <a:srgbClr val="FF0000"/>
                </a:solidFill>
              </a:rPr>
              <a:t>  </a:t>
            </a:r>
            <a:r>
              <a:rPr kumimoji="1" lang="en-US" altLang="zh-CN" sz="1400" b="0">
                <a:solidFill>
                  <a:srgbClr val="FF0000"/>
                </a:solidFill>
                <a:ea typeface="宋体" charset="-122"/>
              </a:rPr>
              <a:t>10</a:t>
            </a:r>
          </a:p>
        </p:txBody>
      </p:sp>
      <p:pic>
        <p:nvPicPr>
          <p:cNvPr id="24583" name="Picture 1039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375" y="4413250"/>
            <a:ext cx="203041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044"/>
          <p:cNvSpPr>
            <a:spLocks noChangeArrowheads="1"/>
          </p:cNvSpPr>
          <p:nvPr/>
        </p:nvSpPr>
        <p:spPr bwMode="auto">
          <a:xfrm>
            <a:off x="4718050" y="4079875"/>
            <a:ext cx="1071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rgbClr val="33CCFF"/>
                </a:solidFill>
              </a:rPr>
              <a:t>Bachelor</a:t>
            </a:r>
            <a:endParaRPr kumimoji="1" lang="zh-CN" altLang="en-US" sz="1400" b="0">
              <a:solidFill>
                <a:srgbClr val="33CCFF"/>
              </a:solidFill>
            </a:endParaRPr>
          </a:p>
          <a:p>
            <a:r>
              <a:rPr kumimoji="1" lang="en-US" altLang="zh-CN" sz="1400" b="0">
                <a:solidFill>
                  <a:srgbClr val="33CCFF"/>
                </a:solidFill>
                <a:ea typeface="宋体" charset="-122"/>
              </a:rPr>
              <a:t>55</a:t>
            </a:r>
          </a:p>
        </p:txBody>
      </p:sp>
      <p:sp>
        <p:nvSpPr>
          <p:cNvPr id="24585" name="Rectangle 1055"/>
          <p:cNvSpPr>
            <a:spLocks noChangeArrowheads="1"/>
          </p:cNvSpPr>
          <p:nvPr/>
        </p:nvSpPr>
        <p:spPr bwMode="auto">
          <a:xfrm>
            <a:off x="4989513" y="5076825"/>
            <a:ext cx="22002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400" b="0">
                <a:solidFill>
                  <a:schemeClr val="bg1"/>
                </a:solidFill>
              </a:rPr>
              <a:t>R&amp;D Team</a:t>
            </a:r>
            <a:r>
              <a:rPr kumimoji="1" lang="en-US" altLang="zh-CN" sz="1400">
                <a:solidFill>
                  <a:schemeClr val="bg1"/>
                </a:solidFill>
              </a:rPr>
              <a:t>:68</a:t>
            </a:r>
            <a:r>
              <a:rPr kumimoji="1" lang="zh-CN" altLang="en-US" sz="1400" b="0">
                <a:solidFill>
                  <a:schemeClr val="bg1"/>
                </a:solidFill>
              </a:rPr>
              <a:t> </a:t>
            </a:r>
            <a:r>
              <a:rPr kumimoji="1" lang="en-US" altLang="zh-CN" sz="1400" b="0">
                <a:solidFill>
                  <a:schemeClr val="bg1"/>
                </a:solidFill>
              </a:rPr>
              <a:t>people</a:t>
            </a:r>
            <a:endParaRPr kumimoji="1" lang="zh-CN" altLang="en-US" sz="1400" b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4586" name="Rectangle 1057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R&amp;D and Technology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pic>
        <p:nvPicPr>
          <p:cNvPr id="24587" name="Picture 1068" descr="未标题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8338" y="1562100"/>
            <a:ext cx="5792787" cy="12827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8" name="Text Box 1071"/>
          <p:cNvSpPr txBox="1">
            <a:spLocks noChangeArrowheads="1"/>
          </p:cNvSpPr>
          <p:nvPr/>
        </p:nvSpPr>
        <p:spPr bwMode="auto">
          <a:xfrm>
            <a:off x="463550" y="1165225"/>
            <a:ext cx="3949700" cy="3968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fontAlgn="t"/>
            <a:r>
              <a:rPr kumimoji="1" lang="en-US" altLang="zh-CN" sz="2000" b="0"/>
              <a:t>Lab and Equipments</a:t>
            </a:r>
            <a:endParaRPr lang="zh-CN" altLang="en-US" sz="2000"/>
          </a:p>
        </p:txBody>
      </p:sp>
      <p:sp>
        <p:nvSpPr>
          <p:cNvPr id="11277" name="Text Box 1059"/>
          <p:cNvSpPr txBox="1">
            <a:spLocks noChangeArrowheads="1"/>
          </p:cNvSpPr>
          <p:nvPr/>
        </p:nvSpPr>
        <p:spPr bwMode="auto">
          <a:xfrm>
            <a:off x="758825" y="1646238"/>
            <a:ext cx="320357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fontAlgn="t"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Enthalpy &amp; AC performance lab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t"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Chiller performance lab.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t"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Room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78" name="Text Box 1106"/>
          <p:cNvSpPr txBox="1">
            <a:spLocks noChangeArrowheads="1"/>
          </p:cNvSpPr>
          <p:nvPr/>
        </p:nvSpPr>
        <p:spPr bwMode="auto">
          <a:xfrm>
            <a:off x="738188" y="2339975"/>
            <a:ext cx="2933700" cy="584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tight test chamber</a:t>
            </a:r>
          </a:p>
          <a:p>
            <a:pPr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Salty fog &amp; anti-corrosion lab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0770" name="Rectangle 1042"/>
          <p:cNvSpPr>
            <a:spLocks noChangeArrowheads="1"/>
          </p:cNvSpPr>
          <p:nvPr/>
        </p:nvSpPr>
        <p:spPr bwMode="auto">
          <a:xfrm>
            <a:off x="8089900" y="4827588"/>
            <a:ext cx="271145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1600" b="0">
                <a:solidFill>
                  <a:srgbClr val="4D4D4D"/>
                </a:solidFill>
              </a:rPr>
              <a:t>Total Patents</a:t>
            </a:r>
            <a:r>
              <a:rPr kumimoji="1" lang="zh-CN" altLang="en-US" sz="1600" b="0">
                <a:solidFill>
                  <a:srgbClr val="4D4D4D"/>
                </a:solidFill>
              </a:rPr>
              <a:t>：</a:t>
            </a:r>
            <a:r>
              <a:rPr kumimoji="1" lang="en-US" altLang="zh-CN" sz="1600" b="0">
                <a:solidFill>
                  <a:srgbClr val="4D4D4D"/>
                </a:solidFill>
              </a:rPr>
              <a:t>75</a:t>
            </a:r>
            <a:endParaRPr kumimoji="1" lang="zh-CN" altLang="en-US" sz="1600" b="0">
              <a:solidFill>
                <a:srgbClr val="4D4D4D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zh-CN" sz="1600" b="0">
                <a:solidFill>
                  <a:srgbClr val="4D4D4D"/>
                </a:solidFill>
              </a:rPr>
              <a:t>Invention Patents</a:t>
            </a:r>
            <a:r>
              <a:rPr kumimoji="1" lang="zh-CN" altLang="en-US" sz="1600" b="0">
                <a:solidFill>
                  <a:srgbClr val="4D4D4D"/>
                </a:solidFill>
              </a:rPr>
              <a:t>：</a:t>
            </a:r>
            <a:r>
              <a:rPr kumimoji="1" lang="en-US" altLang="zh-CN" sz="1600" b="0">
                <a:solidFill>
                  <a:srgbClr val="4D4D4D"/>
                </a:solidFill>
              </a:rPr>
              <a:t>39</a:t>
            </a:r>
            <a:endParaRPr kumimoji="1" lang="zh-CN" altLang="en-US" sz="1600" b="0">
              <a:solidFill>
                <a:srgbClr val="4D4D4D"/>
              </a:solidFill>
            </a:endParaRPr>
          </a:p>
        </p:txBody>
      </p:sp>
      <p:pic>
        <p:nvPicPr>
          <p:cNvPr id="24592" name="Picture 1132" descr="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163" y="1717675"/>
            <a:ext cx="150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133" descr="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1952625"/>
            <a:ext cx="14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134" descr="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2197100"/>
            <a:ext cx="14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135" descr="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163" y="2451100"/>
            <a:ext cx="14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136" descr="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163" y="2695575"/>
            <a:ext cx="150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Text Box 1063"/>
          <p:cNvSpPr txBox="1">
            <a:spLocks noChangeArrowheads="1"/>
          </p:cNvSpPr>
          <p:nvPr/>
        </p:nvSpPr>
        <p:spPr bwMode="auto">
          <a:xfrm>
            <a:off x="241300" y="4089400"/>
            <a:ext cx="4635500" cy="15700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 fontAlgn="t">
              <a:lnSpc>
                <a:spcPct val="150000"/>
              </a:lnSpc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Lifecycle Management Sys.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t">
              <a:lnSpc>
                <a:spcPct val="150000"/>
              </a:lnSpc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SOLIDWORKS 3D design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t">
              <a:lnSpc>
                <a:spcPct val="150000"/>
              </a:lnSpc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simulation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t">
              <a:lnSpc>
                <a:spcPct val="150000"/>
              </a:lnSpc>
              <a:defRPr/>
            </a:pPr>
            <a:r>
              <a:rPr kumimoji="1"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CFD simulation</a:t>
            </a:r>
            <a:endParaRPr kumimoji="1"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8" name="矩形 27"/>
          <p:cNvSpPr>
            <a:spLocks noChangeArrowheads="1"/>
          </p:cNvSpPr>
          <p:nvPr/>
        </p:nvSpPr>
        <p:spPr bwMode="auto">
          <a:xfrm>
            <a:off x="4027488" y="3189288"/>
            <a:ext cx="2744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fontAlgn="t">
              <a:lnSpc>
                <a:spcPct val="150000"/>
              </a:lnSpc>
            </a:pPr>
            <a:r>
              <a:rPr kumimoji="1" lang="en-US" altLang="zh-CN" sz="1600" b="0">
                <a:solidFill>
                  <a:srgbClr val="0066FF"/>
                </a:solidFill>
              </a:rPr>
              <a:t>International R&amp;D Team</a:t>
            </a:r>
            <a:endParaRPr kumimoji="1" lang="zh-CN" altLang="en-US" sz="1600" b="0">
              <a:solidFill>
                <a:srgbClr val="0066FF"/>
              </a:solidFill>
            </a:endParaRPr>
          </a:p>
        </p:txBody>
      </p:sp>
      <p:sp>
        <p:nvSpPr>
          <p:cNvPr id="24599" name="矩形 28"/>
          <p:cNvSpPr>
            <a:spLocks noChangeArrowheads="1"/>
          </p:cNvSpPr>
          <p:nvPr/>
        </p:nvSpPr>
        <p:spPr bwMode="auto">
          <a:xfrm>
            <a:off x="1695450" y="3540125"/>
            <a:ext cx="152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b="0">
                <a:solidFill>
                  <a:schemeClr val="bg1"/>
                </a:solidFill>
              </a:rPr>
              <a:t>R &amp; D Tools</a:t>
            </a:r>
            <a:r>
              <a:rPr kumimoji="1" lang="en-US" altLang="zh-CN" b="0">
                <a:solidFill>
                  <a:srgbClr val="72BFC5"/>
                </a:solidFill>
              </a:rPr>
              <a:t>  </a:t>
            </a:r>
            <a:endParaRPr lang="en-US" altLang="zh-CN"/>
          </a:p>
        </p:txBody>
      </p:sp>
      <p:sp>
        <p:nvSpPr>
          <p:cNvPr id="24600" name="Rectangle 1057"/>
          <p:cNvSpPr txBox="1">
            <a:spLocks noChangeArrowheads="1"/>
          </p:cNvSpPr>
          <p:nvPr/>
        </p:nvSpPr>
        <p:spPr bwMode="auto">
          <a:xfrm>
            <a:off x="217488" y="184150"/>
            <a:ext cx="97186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About  AIRSYS </a:t>
            </a: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 </a:t>
            </a:r>
            <a:r>
              <a:rPr lang="en-US" altLang="zh-CN" sz="24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R&amp;D and Technology</a:t>
            </a:r>
            <a:endParaRPr lang="zh-CN" altLang="en-US" sz="2400" b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3400" smtClean="0">
                <a:ea typeface="华文宋体" pitchFamily="2" charset="-122"/>
                <a:cs typeface="Times New Roman" pitchFamily="18" charset="0"/>
              </a:rPr>
              <a:t>QA Management</a:t>
            </a:r>
            <a:endParaRPr lang="zh-CN" altLang="en-US" sz="3400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338138" y="4826000"/>
            <a:ext cx="9288462" cy="4159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Annual Factory audit by: GE, Siemens, Philips, Vodafone, </a:t>
            </a:r>
            <a:r>
              <a:rPr lang="en-US" altLang="zh-CN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Eltek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 </a:t>
            </a:r>
            <a:r>
              <a:rPr lang="en-US" altLang="zh-CN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Valere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ea typeface="宋体" charset="-122"/>
              </a:rPr>
              <a:t>, etc.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92100" y="1430338"/>
            <a:ext cx="10277475" cy="773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Quality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ISO9001                                               Environment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：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ISO14001,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Healthy and Safety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OHSAS18001                   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Medical</a:t>
            </a:r>
            <a: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ea typeface="宋体" charset="-122"/>
              </a:rPr>
              <a:t>：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ISO13485</a:t>
            </a:r>
          </a:p>
        </p:txBody>
      </p:sp>
      <p:grpSp>
        <p:nvGrpSpPr>
          <p:cNvPr id="25606" name="Group 11"/>
          <p:cNvGrpSpPr>
            <a:grpSpLocks/>
          </p:cNvGrpSpPr>
          <p:nvPr/>
        </p:nvGrpSpPr>
        <p:grpSpPr bwMode="auto">
          <a:xfrm>
            <a:off x="411163" y="3214688"/>
            <a:ext cx="7874000" cy="984250"/>
            <a:chOff x="272" y="2098"/>
            <a:chExt cx="6024" cy="753"/>
          </a:xfrm>
        </p:grpSpPr>
        <p:pic>
          <p:nvPicPr>
            <p:cNvPr id="25609" name="Picture 12" descr="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" y="2098"/>
              <a:ext cx="3823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13" descr="2009101705副本副本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43" y="2177"/>
              <a:ext cx="953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14" descr="2009101副本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0" y="2147"/>
              <a:ext cx="923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7" name="Picture 15" descr="logo副本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99463" y="3209925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3"/>
          <p:cNvSpPr txBox="1">
            <a:spLocks noChangeArrowheads="1"/>
          </p:cNvSpPr>
          <p:nvPr/>
        </p:nvSpPr>
        <p:spPr bwMode="auto">
          <a:xfrm>
            <a:off x="254000" y="261938"/>
            <a:ext cx="81073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About  AIRSYS </a:t>
            </a: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 </a:t>
            </a:r>
            <a:r>
              <a:rPr lang="en-US" altLang="zh-CN" sz="24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QA Management</a:t>
            </a:r>
            <a:endParaRPr lang="zh-CN" altLang="en-US" sz="2400" b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228600" y="355600"/>
            <a:ext cx="8108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ea typeface="微软雅黑" pitchFamily="34" charset="-122"/>
                <a:cs typeface="Arial" charset="0"/>
              </a:rPr>
              <a:t>Topic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81300" y="2216914"/>
            <a:ext cx="5145088" cy="2960688"/>
            <a:chOff x="2781300" y="2216914"/>
            <a:chExt cx="5145088" cy="2960688"/>
          </a:xfrm>
        </p:grpSpPr>
        <p:pic>
          <p:nvPicPr>
            <p:cNvPr id="24" name="Picture 5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1300" y="3050352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4000" y="4566414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1300" y="3786952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4000" y="2216914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08325" y="3853627"/>
              <a:ext cx="1962150" cy="396875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产品与解决方案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121025" y="4642614"/>
              <a:ext cx="1200150" cy="396875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重点客户</a:t>
              </a:r>
              <a:endParaRPr lang="en-US" altLang="zh-CN" sz="2000" b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262313" y="2320925"/>
              <a:ext cx="2492990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Business &amp; strategy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34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0725" y="3143250"/>
              <a:ext cx="1795684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Base situation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35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0725" y="3891727"/>
              <a:ext cx="2521844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cs typeface="Times New Roman" pitchFamily="18" charset="0"/>
                </a:rPr>
                <a:t>Product and solution</a:t>
              </a:r>
              <a:endParaRPr lang="zh-CN" altLang="en-US" sz="2000" b="0" dirty="0">
                <a:cs typeface="Times New Roman" pitchFamily="18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273425" y="4706114"/>
              <a:ext cx="1595309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Key account</a:t>
              </a:r>
              <a:endParaRPr lang="en-US" altLang="zh-CN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67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</a:endParaRPr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z="2600" smtClean="0"/>
              <a:t>BTS Shelter Solution</a:t>
            </a:r>
            <a:endParaRPr lang="zh-CN" altLang="en-US" sz="2600" smtClean="0"/>
          </a:p>
        </p:txBody>
      </p:sp>
      <p:pic>
        <p:nvPicPr>
          <p:cNvPr id="28676" name="Picture 9" descr="PPT-基站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33500"/>
            <a:ext cx="9423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207963" y="231775"/>
            <a:ext cx="8107362" cy="4667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0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BTS Shelter Solution</a:t>
            </a:r>
            <a:endParaRPr lang="zh-CN" altLang="en-US" sz="30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 txBox="1">
            <a:spLocks noGrp="1"/>
          </p:cNvSpPr>
          <p:nvPr/>
        </p:nvSpPr>
        <p:spPr bwMode="auto">
          <a:xfrm>
            <a:off x="539750" y="6229350"/>
            <a:ext cx="2520950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altLang="zh-CN" sz="1400" dirty="0">
              <a:ea typeface="+mn-ea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/>
              <a:t>Data Center Solution</a:t>
            </a:r>
            <a:endParaRPr lang="zh-CN" altLang="en-US" smtClean="0"/>
          </a:p>
        </p:txBody>
      </p:sp>
      <p:pic>
        <p:nvPicPr>
          <p:cNvPr id="29700" name="Picture 7" descr="PPT-机房1 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1080135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7963" y="231775"/>
            <a:ext cx="8107362" cy="5175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0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Data Center Solution</a:t>
            </a:r>
            <a:endParaRPr lang="zh-CN" altLang="en-US" sz="30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3669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/>
              <a:t>Cabinet Solution</a:t>
            </a:r>
            <a:endParaRPr lang="zh-CN" altLang="en-US" smtClean="0"/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8782050" y="3714750"/>
            <a:ext cx="1276350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HEX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8782050" y="2111375"/>
            <a:ext cx="1273175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Fan Cooling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92075" y="3951288"/>
            <a:ext cx="1439863" cy="2921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Battery cabinets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0" y="1401763"/>
            <a:ext cx="2654300" cy="33496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bg1"/>
                </a:solidFill>
              </a:rPr>
              <a:t>Cabinets</a:t>
            </a:r>
            <a:endParaRPr lang="zh-CN" altLang="en-US" b="0">
              <a:solidFill>
                <a:schemeClr val="bg1"/>
              </a:solidFill>
            </a:endParaRPr>
          </a:p>
        </p:txBody>
      </p:sp>
      <p:pic>
        <p:nvPicPr>
          <p:cNvPr id="30727" name="Picture 20" descr="36b216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7788" y="5335588"/>
            <a:ext cx="10001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1" descr="u=1559345604,2645440435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1513" y="5137150"/>
            <a:ext cx="107791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2" descr="FCB基站智能通风机组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6375" y="1968500"/>
            <a:ext cx="6731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4" descr="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60800" y="2552700"/>
            <a:ext cx="7254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25" descr="2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80100" y="2509838"/>
            <a:ext cx="7016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32" descr="顶装式机柜空调机组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688" y="2559050"/>
            <a:ext cx="752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3" descr="机柜副本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77188" y="3419475"/>
            <a:ext cx="3730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4" descr="电池仓空调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27963" y="5394325"/>
            <a:ext cx="67151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5" name="组合 38"/>
          <p:cNvGrpSpPr>
            <a:grpSpLocks/>
          </p:cNvGrpSpPr>
          <p:nvPr/>
        </p:nvGrpSpPr>
        <p:grpSpPr bwMode="auto">
          <a:xfrm>
            <a:off x="2889250" y="2252663"/>
            <a:ext cx="4783138" cy="3648075"/>
            <a:chOff x="2889250" y="2011363"/>
            <a:chExt cx="4783138" cy="3648075"/>
          </a:xfrm>
        </p:grpSpPr>
        <p:sp>
          <p:nvSpPr>
            <p:cNvPr id="27654" name="Line 14"/>
            <p:cNvSpPr>
              <a:spLocks noChangeShapeType="1"/>
            </p:cNvSpPr>
            <p:nvPr/>
          </p:nvSpPr>
          <p:spPr bwMode="auto">
            <a:xfrm flipH="1">
              <a:off x="7227888" y="2011363"/>
              <a:ext cx="0" cy="362267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5" name="Line 15"/>
            <p:cNvSpPr>
              <a:spLocks noChangeShapeType="1"/>
            </p:cNvSpPr>
            <p:nvPr/>
          </p:nvSpPr>
          <p:spPr bwMode="auto">
            <a:xfrm>
              <a:off x="7227888" y="20113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56" name="Line 16"/>
            <p:cNvSpPr>
              <a:spLocks noChangeShapeType="1"/>
            </p:cNvSpPr>
            <p:nvPr/>
          </p:nvSpPr>
          <p:spPr bwMode="auto">
            <a:xfrm>
              <a:off x="7227888" y="5648325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3" name="Line 26"/>
            <p:cNvSpPr>
              <a:spLocks noChangeShapeType="1"/>
            </p:cNvSpPr>
            <p:nvPr/>
          </p:nvSpPr>
          <p:spPr bwMode="auto">
            <a:xfrm>
              <a:off x="3414713" y="2011363"/>
              <a:ext cx="0" cy="364807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4" name="Line 27"/>
            <p:cNvSpPr>
              <a:spLocks noChangeShapeType="1"/>
            </p:cNvSpPr>
            <p:nvPr/>
          </p:nvSpPr>
          <p:spPr bwMode="auto">
            <a:xfrm flipH="1">
              <a:off x="2889250" y="2011363"/>
              <a:ext cx="5111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5" name="Line 28"/>
            <p:cNvSpPr>
              <a:spLocks noChangeShapeType="1"/>
            </p:cNvSpPr>
            <p:nvPr/>
          </p:nvSpPr>
          <p:spPr bwMode="auto">
            <a:xfrm flipH="1">
              <a:off x="2889250" y="3900488"/>
              <a:ext cx="5111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6" name="Line 29"/>
            <p:cNvSpPr>
              <a:spLocks noChangeShapeType="1"/>
            </p:cNvSpPr>
            <p:nvPr/>
          </p:nvSpPr>
          <p:spPr bwMode="auto">
            <a:xfrm flipH="1">
              <a:off x="2901950" y="5648325"/>
              <a:ext cx="512763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>
              <a:off x="3390900" y="3898900"/>
              <a:ext cx="9652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68" name="Line 31"/>
            <p:cNvSpPr>
              <a:spLocks noChangeShapeType="1"/>
            </p:cNvSpPr>
            <p:nvPr/>
          </p:nvSpPr>
          <p:spPr bwMode="auto">
            <a:xfrm flipH="1">
              <a:off x="6375400" y="3911600"/>
              <a:ext cx="8636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2" name="Line 35"/>
            <p:cNvSpPr>
              <a:spLocks noChangeShapeType="1"/>
            </p:cNvSpPr>
            <p:nvPr/>
          </p:nvSpPr>
          <p:spPr bwMode="auto">
            <a:xfrm flipH="1">
              <a:off x="7207250" y="2655888"/>
              <a:ext cx="449263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3" name="Line 36"/>
            <p:cNvSpPr>
              <a:spLocks noChangeShapeType="1"/>
            </p:cNvSpPr>
            <p:nvPr/>
          </p:nvSpPr>
          <p:spPr bwMode="auto">
            <a:xfrm>
              <a:off x="7227888" y="35861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4" name="Line 37"/>
            <p:cNvSpPr>
              <a:spLocks noChangeShapeType="1"/>
            </p:cNvSpPr>
            <p:nvPr/>
          </p:nvSpPr>
          <p:spPr bwMode="auto">
            <a:xfrm>
              <a:off x="7240588" y="4564063"/>
              <a:ext cx="431800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none" w="med" len="lg"/>
            </a:ln>
          </p:spPr>
          <p:txBody>
            <a:bodyPr wrap="none"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30736" name="Picture 39" descr="单门室外机柜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7700" y="1917700"/>
            <a:ext cx="7397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6" name="Text Box 10"/>
          <p:cNvSpPr txBox="1">
            <a:spLocks noChangeArrowheads="1"/>
          </p:cNvSpPr>
          <p:nvPr/>
        </p:nvSpPr>
        <p:spPr bwMode="auto">
          <a:xfrm>
            <a:off x="104775" y="2287588"/>
            <a:ext cx="1439863" cy="455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Battery Cabinets</a:t>
            </a:r>
          </a:p>
        </p:txBody>
      </p:sp>
      <p:sp>
        <p:nvSpPr>
          <p:cNvPr id="27677" name="Text Box 14"/>
          <p:cNvSpPr txBox="1">
            <a:spLocks noChangeArrowheads="1"/>
          </p:cNvSpPr>
          <p:nvPr/>
        </p:nvSpPr>
        <p:spPr bwMode="auto">
          <a:xfrm>
            <a:off x="114300" y="5624513"/>
            <a:ext cx="14398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r"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FTTX Cabinets</a:t>
            </a:r>
          </a:p>
        </p:txBody>
      </p:sp>
      <p:sp>
        <p:nvSpPr>
          <p:cNvPr id="27678" name="Text Box 39"/>
          <p:cNvSpPr txBox="1">
            <a:spLocks noChangeArrowheads="1"/>
          </p:cNvSpPr>
          <p:nvPr/>
        </p:nvSpPr>
        <p:spPr bwMode="auto">
          <a:xfrm>
            <a:off x="4240213" y="1431925"/>
            <a:ext cx="2159000" cy="3349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bg1"/>
                </a:solidFill>
              </a:rPr>
              <a:t>Integration</a:t>
            </a:r>
            <a:endParaRPr lang="zh-CN" altLang="en-US" b="0">
              <a:solidFill>
                <a:schemeClr val="bg1"/>
              </a:solidFill>
            </a:endParaRPr>
          </a:p>
        </p:txBody>
      </p:sp>
      <p:sp>
        <p:nvSpPr>
          <p:cNvPr id="27679" name="Text Box 4"/>
          <p:cNvSpPr txBox="1">
            <a:spLocks noChangeArrowheads="1"/>
          </p:cNvSpPr>
          <p:nvPr/>
        </p:nvSpPr>
        <p:spPr bwMode="auto">
          <a:xfrm>
            <a:off x="7762875" y="1428750"/>
            <a:ext cx="3038475" cy="33496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  <a:defRPr/>
            </a:pPr>
            <a:r>
              <a:rPr lang="en-US" altLang="zh-CN" b="0" dirty="0">
                <a:solidFill>
                  <a:schemeClr val="bg1"/>
                </a:solidFill>
              </a:rPr>
              <a:t>Cooling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27680" name="Text Box 5"/>
          <p:cNvSpPr txBox="1">
            <a:spLocks noChangeArrowheads="1"/>
          </p:cNvSpPr>
          <p:nvPr/>
        </p:nvSpPr>
        <p:spPr bwMode="auto">
          <a:xfrm>
            <a:off x="8782050" y="4595813"/>
            <a:ext cx="169068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Door Mounted A/C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81" name="Text Box 6"/>
          <p:cNvSpPr txBox="1">
            <a:spLocks noChangeArrowheads="1"/>
          </p:cNvSpPr>
          <p:nvPr/>
        </p:nvSpPr>
        <p:spPr bwMode="auto">
          <a:xfrm>
            <a:off x="8782050" y="2843213"/>
            <a:ext cx="1620838" cy="279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Top Mounted A/C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682" name="Text Box 7"/>
          <p:cNvSpPr txBox="1">
            <a:spLocks noChangeArrowheads="1"/>
          </p:cNvSpPr>
          <p:nvPr/>
        </p:nvSpPr>
        <p:spPr bwMode="auto">
          <a:xfrm>
            <a:off x="8782050" y="5772150"/>
            <a:ext cx="1274763" cy="2778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Battery A/C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4" name="Picture 42" descr="立式舱体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5000" y="3721100"/>
            <a:ext cx="6254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43" descr="卧式舱体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00" y="5437188"/>
            <a:ext cx="12541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6" name="Picture 44" descr="门装式空调机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0200" y="4216400"/>
            <a:ext cx="5127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7" name="Picture 46" descr="电信户外机柜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9000" y="3400425"/>
            <a:ext cx="14906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66700" y="241300"/>
            <a:ext cx="74120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000" b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Cabinet Solution</a:t>
            </a:r>
            <a:endParaRPr lang="zh-CN" altLang="en-US" sz="30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87325" y="241300"/>
            <a:ext cx="9182100" cy="533400"/>
          </a:xfrm>
        </p:spPr>
        <p:txBody>
          <a:bodyPr/>
          <a:lstStyle/>
          <a:p>
            <a:pPr eaLnBrk="1" hangingPunct="1"/>
            <a:r>
              <a:rPr lang="en-US" altLang="zh-CN" sz="2600" smtClean="0"/>
              <a:t>Medical Solution</a:t>
            </a:r>
            <a:endParaRPr lang="zh-CN" altLang="en-US" sz="2600" smtClean="0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282575" y="1236663"/>
            <a:ext cx="8066088" cy="415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1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Fully integration, High energy saving, Standard production</a:t>
            </a:r>
            <a:endParaRPr lang="zh-CN" altLang="en-US" sz="21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501650" y="6108700"/>
            <a:ext cx="7927975" cy="3698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/>
              <a:t>Product and System Integration</a:t>
            </a:r>
            <a:r>
              <a:rPr lang="zh-CN" altLang="en-US" b="0"/>
              <a:t>：</a:t>
            </a:r>
            <a:r>
              <a:rPr lang="en-US" altLang="zh-CN" b="0"/>
              <a:t>Cooling + HEX + Cabinet + Control</a:t>
            </a:r>
            <a:endParaRPr lang="zh-CN" altLang="en-US" b="0"/>
          </a:p>
        </p:txBody>
      </p:sp>
      <p:grpSp>
        <p:nvGrpSpPr>
          <p:cNvPr id="31749" name="组合 39"/>
          <p:cNvGrpSpPr>
            <a:grpSpLocks/>
          </p:cNvGrpSpPr>
          <p:nvPr/>
        </p:nvGrpSpPr>
        <p:grpSpPr bwMode="auto">
          <a:xfrm>
            <a:off x="407988" y="1836738"/>
            <a:ext cx="9907587" cy="3979862"/>
            <a:chOff x="407988" y="1760538"/>
            <a:chExt cx="9907587" cy="3979862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511175" y="3232150"/>
              <a:ext cx="9804400" cy="692150"/>
              <a:chOff x="575" y="2740"/>
              <a:chExt cx="4929" cy="348"/>
            </a:xfrm>
          </p:grpSpPr>
          <p:sp>
            <p:nvSpPr>
              <p:cNvPr id="1026055" name="AutoShape 7"/>
              <p:cNvSpPr>
                <a:spLocks noChangeArrowheads="1"/>
              </p:cNvSpPr>
              <p:nvPr/>
            </p:nvSpPr>
            <p:spPr bwMode="gray">
              <a:xfrm>
                <a:off x="575" y="2825"/>
                <a:ext cx="218" cy="176"/>
              </a:xfrm>
              <a:prstGeom prst="roundRect">
                <a:avLst>
                  <a:gd name="adj" fmla="val 29069"/>
                </a:avLst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56" name="AutoShape 8"/>
              <p:cNvSpPr>
                <a:spLocks noChangeArrowheads="1"/>
              </p:cNvSpPr>
              <p:nvPr/>
            </p:nvSpPr>
            <p:spPr bwMode="gray">
              <a:xfrm>
                <a:off x="656" y="2740"/>
                <a:ext cx="4848" cy="348"/>
              </a:xfrm>
              <a:prstGeom prst="rightArrow">
                <a:avLst>
                  <a:gd name="adj1" fmla="val 50000"/>
                  <a:gd name="adj2" fmla="val 63206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82353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751" name="Text Box 12"/>
            <p:cNvSpPr txBox="1">
              <a:spLocks noChangeArrowheads="1"/>
            </p:cNvSpPr>
            <p:nvPr/>
          </p:nvSpPr>
          <p:spPr bwMode="auto">
            <a:xfrm>
              <a:off x="1689100" y="4445000"/>
              <a:ext cx="1270000" cy="830263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Medical cooling and HX units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1752" name="Text Box 13"/>
            <p:cNvSpPr txBox="1">
              <a:spLocks noChangeArrowheads="1"/>
            </p:cNvSpPr>
            <p:nvPr/>
          </p:nvSpPr>
          <p:spPr bwMode="auto">
            <a:xfrm>
              <a:off x="2655888" y="2112963"/>
              <a:ext cx="1585912" cy="82550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r>
                <a:rPr lang="en-US" altLang="zh-CN" sz="1600" b="0">
                  <a:solidFill>
                    <a:srgbClr val="4D4D4D"/>
                  </a:solidFill>
                </a:rPr>
                <a:t>Cabinet &amp; cooling unit integration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1753" name="Text Box 14"/>
            <p:cNvSpPr txBox="1">
              <a:spLocks noChangeArrowheads="1"/>
            </p:cNvSpPr>
            <p:nvPr/>
          </p:nvSpPr>
          <p:spPr bwMode="auto">
            <a:xfrm>
              <a:off x="5065713" y="4318000"/>
              <a:ext cx="1282700" cy="58420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Total integration</a:t>
              </a:r>
              <a:endParaRPr lang="zh-CN" altLang="en-US" sz="1600" b="0">
                <a:solidFill>
                  <a:srgbClr val="4D4D4D"/>
                </a:solidFill>
              </a:endParaRPr>
            </a:p>
          </p:txBody>
        </p:sp>
        <p:sp>
          <p:nvSpPr>
            <p:cNvPr id="31754" name="Text Box 15"/>
            <p:cNvSpPr txBox="1">
              <a:spLocks noChangeArrowheads="1"/>
            </p:cNvSpPr>
            <p:nvPr/>
          </p:nvSpPr>
          <p:spPr bwMode="auto">
            <a:xfrm>
              <a:off x="7510463" y="2014538"/>
              <a:ext cx="1282700" cy="830262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0">
                  <a:solidFill>
                    <a:srgbClr val="4D4D4D"/>
                  </a:solidFill>
                </a:rPr>
                <a:t>MRI related equipments integration </a:t>
              </a:r>
            </a:p>
          </p:txBody>
        </p:sp>
        <p:pic>
          <p:nvPicPr>
            <p:cNvPr id="31755" name="Picture 16" descr="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1413" y="3521075"/>
              <a:ext cx="150812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7" descr="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79750" y="3508375"/>
              <a:ext cx="150813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8" descr="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18088" y="3521075"/>
              <a:ext cx="150812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9" descr="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56425" y="3521075"/>
              <a:ext cx="1524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>
              <a:off x="1214438" y="3683000"/>
              <a:ext cx="0" cy="279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0" name="Line 21"/>
            <p:cNvSpPr>
              <a:spLocks noChangeShapeType="1"/>
            </p:cNvSpPr>
            <p:nvPr/>
          </p:nvSpPr>
          <p:spPr bwMode="auto">
            <a:xfrm>
              <a:off x="5089525" y="3670300"/>
              <a:ext cx="0" cy="279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1" name="Line 22"/>
            <p:cNvSpPr>
              <a:spLocks noChangeShapeType="1"/>
            </p:cNvSpPr>
            <p:nvPr/>
          </p:nvSpPr>
          <p:spPr bwMode="auto">
            <a:xfrm flipV="1">
              <a:off x="7032625" y="3187700"/>
              <a:ext cx="0" cy="317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2" name="Line 23"/>
            <p:cNvSpPr>
              <a:spLocks noChangeShapeType="1"/>
            </p:cNvSpPr>
            <p:nvPr/>
          </p:nvSpPr>
          <p:spPr bwMode="auto">
            <a:xfrm flipV="1">
              <a:off x="3146425" y="3187700"/>
              <a:ext cx="0" cy="317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pic>
          <p:nvPicPr>
            <p:cNvPr id="31763" name="Picture 25" descr="DSC07674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988" y="4067175"/>
              <a:ext cx="687387" cy="106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0763" y="4381500"/>
              <a:ext cx="600075" cy="68103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1765" name="Picture 31" descr="u=3505141609,34384533&amp;fm=0&amp;gp=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4038" y="4237038"/>
              <a:ext cx="635000" cy="69056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7435" name="Text Box 35"/>
            <p:cNvSpPr txBox="1">
              <a:spLocks noChangeArrowheads="1"/>
            </p:cNvSpPr>
            <p:nvPr/>
          </p:nvSpPr>
          <p:spPr bwMode="auto">
            <a:xfrm>
              <a:off x="8704263" y="4594225"/>
              <a:ext cx="1452562" cy="9080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GE</a:t>
              </a: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SIEMENS</a:t>
              </a: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PHILIPS</a:t>
              </a:r>
            </a:p>
          </p:txBody>
        </p:sp>
        <p:pic>
          <p:nvPicPr>
            <p:cNvPr id="31767" name="Picture 37" descr="单门室外机柜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725" y="1760538"/>
              <a:ext cx="739775" cy="14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8" name="Rectangle 38"/>
            <p:cNvSpPr>
              <a:spLocks noChangeArrowheads="1"/>
            </p:cNvSpPr>
            <p:nvPr/>
          </p:nvSpPr>
          <p:spPr bwMode="auto">
            <a:xfrm>
              <a:off x="8137525" y="3362325"/>
              <a:ext cx="1636713" cy="4000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>
                  <a:solidFill>
                    <a:srgbClr val="4D4D4D"/>
                  </a:solidFill>
                </a:rPr>
                <a:t>Product map</a:t>
              </a:r>
            </a:p>
          </p:txBody>
        </p:sp>
        <p:sp>
          <p:nvSpPr>
            <p:cNvPr id="31769" name="Text Box 81"/>
            <p:cNvSpPr txBox="1">
              <a:spLocks noChangeArrowheads="1"/>
            </p:cNvSpPr>
            <p:nvPr/>
          </p:nvSpPr>
          <p:spPr bwMode="auto">
            <a:xfrm>
              <a:off x="7029450" y="4130675"/>
              <a:ext cx="1644650" cy="30480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zh-CN" sz="2000" b="0">
                  <a:solidFill>
                    <a:srgbClr val="4D4D4D"/>
                  </a:solidFill>
                </a:rPr>
                <a:t>Products</a:t>
              </a:r>
              <a:endParaRPr lang="zh-CN" altLang="en-US" sz="2000" b="0">
                <a:solidFill>
                  <a:srgbClr val="4D4D4D"/>
                </a:solidFill>
              </a:endParaRPr>
            </a:p>
          </p:txBody>
        </p:sp>
        <p:sp>
          <p:nvSpPr>
            <p:cNvPr id="17440" name="Text Box 82"/>
            <p:cNvSpPr txBox="1">
              <a:spLocks noChangeArrowheads="1"/>
            </p:cNvSpPr>
            <p:nvPr/>
          </p:nvSpPr>
          <p:spPr bwMode="auto">
            <a:xfrm>
              <a:off x="7072313" y="4519613"/>
              <a:ext cx="1130300" cy="1220787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A/C</a:t>
              </a:r>
              <a:endParaRPr lang="zh-CN" altLang="en-US" sz="1600" b="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HEX</a:t>
              </a:r>
              <a:endParaRPr lang="zh-CN" altLang="en-US" sz="1600" b="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Chillers</a:t>
              </a:r>
              <a:endParaRPr lang="zh-CN" altLang="en-US" sz="1600" b="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lnSpc>
                  <a:spcPct val="78000"/>
                </a:lnSpc>
                <a:spcBef>
                  <a:spcPct val="50000"/>
                </a:spcBef>
                <a:defRPr/>
              </a:pPr>
              <a:r>
                <a:rPr lang="en-US" altLang="zh-CN" sz="1600" b="0" dirty="0">
                  <a:solidFill>
                    <a:schemeClr val="bg1">
                      <a:lumMod val="65000"/>
                    </a:schemeClr>
                  </a:solidFill>
                </a:rPr>
                <a:t>Cabinet</a:t>
              </a:r>
              <a:endParaRPr lang="zh-CN" altLang="en-US" sz="16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771" name="Text Box 83"/>
            <p:cNvSpPr txBox="1">
              <a:spLocks noChangeArrowheads="1"/>
            </p:cNvSpPr>
            <p:nvPr/>
          </p:nvSpPr>
          <p:spPr bwMode="auto">
            <a:xfrm>
              <a:off x="8704263" y="4086225"/>
              <a:ext cx="1427162" cy="4000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>
                  <a:solidFill>
                    <a:srgbClr val="4D4D4D"/>
                  </a:solidFill>
                </a:rPr>
                <a:t>Customers</a:t>
              </a:r>
              <a:endParaRPr lang="zh-CN" altLang="en-US" sz="2000" b="0">
                <a:solidFill>
                  <a:srgbClr val="4D4D4D"/>
                </a:solidFill>
              </a:endParaRPr>
            </a:p>
          </p:txBody>
        </p:sp>
        <p:pic>
          <p:nvPicPr>
            <p:cNvPr id="31772" name="Picture 45" descr="2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300" y="2085975"/>
              <a:ext cx="541338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3" name="Picture 46" descr="25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963" y="4176713"/>
              <a:ext cx="4572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4" name="Picture 44" descr="2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13513" y="1978025"/>
              <a:ext cx="917575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2476500"/>
            <a:ext cx="88868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125" y="246063"/>
            <a:ext cx="9182100" cy="465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Core Technology</a:t>
            </a:r>
            <a:endParaRPr lang="zh-CN" altLang="en-US" dirty="0" smtClean="0"/>
          </a:p>
        </p:txBody>
      </p:sp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4733925" y="2486025"/>
            <a:ext cx="1598613" cy="3381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Energy Saving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2773" name="Text Box 16"/>
          <p:cNvSpPr txBox="1">
            <a:spLocks noChangeArrowheads="1"/>
          </p:cNvSpPr>
          <p:nvPr/>
        </p:nvSpPr>
        <p:spPr bwMode="auto">
          <a:xfrm>
            <a:off x="4173538" y="3154363"/>
            <a:ext cx="2706687" cy="1077912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600" b="0">
                <a:solidFill>
                  <a:srgbClr val="4D4D4D"/>
                </a:solidFill>
              </a:rPr>
              <a:t>Free Cooling</a:t>
            </a:r>
            <a:r>
              <a:rPr lang="zh-CN" altLang="en-US" sz="1600" b="0">
                <a:solidFill>
                  <a:srgbClr val="4D4D4D"/>
                </a:solidFill>
              </a:rPr>
              <a:t>    </a:t>
            </a:r>
            <a:endParaRPr lang="en-US" altLang="zh-CN" sz="1600" b="0">
              <a:solidFill>
                <a:srgbClr val="4D4D4D"/>
              </a:solidFill>
            </a:endParaRPr>
          </a:p>
          <a:p>
            <a:r>
              <a:rPr lang="en-US" altLang="zh-CN" sz="1600" b="0">
                <a:solidFill>
                  <a:srgbClr val="4D4D4D"/>
                </a:solidFill>
              </a:rPr>
              <a:t>Performance Simulation</a:t>
            </a:r>
            <a:endParaRPr lang="zh-CN" altLang="en-US" sz="1600" b="0">
              <a:solidFill>
                <a:srgbClr val="4D4D4D"/>
              </a:solidFill>
            </a:endParaRPr>
          </a:p>
          <a:p>
            <a:r>
              <a:rPr lang="en-US" altLang="zh-CN" sz="1600" b="0">
                <a:solidFill>
                  <a:srgbClr val="4D4D4D"/>
                </a:solidFill>
              </a:rPr>
              <a:t>Controlling logic</a:t>
            </a:r>
            <a:r>
              <a:rPr lang="zh-CN" altLang="en-US" sz="1600" b="0">
                <a:solidFill>
                  <a:srgbClr val="4D4D4D"/>
                </a:solidFill>
              </a:rPr>
              <a:t> </a:t>
            </a:r>
            <a:endParaRPr lang="en-US" altLang="zh-CN" sz="1600" b="0">
              <a:solidFill>
                <a:srgbClr val="4D4D4D"/>
              </a:solidFill>
            </a:endParaRPr>
          </a:p>
          <a:p>
            <a:r>
              <a:rPr lang="en-US" altLang="zh-CN" sz="1600" b="0">
                <a:solidFill>
                  <a:srgbClr val="4D4D4D"/>
                </a:solidFill>
              </a:rPr>
              <a:t>System Design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2774" name="Text Box 17"/>
          <p:cNvSpPr txBox="1">
            <a:spLocks noChangeArrowheads="1"/>
          </p:cNvSpPr>
          <p:nvPr/>
        </p:nvSpPr>
        <p:spPr bwMode="auto">
          <a:xfrm>
            <a:off x="7907338" y="2716213"/>
            <a:ext cx="2216150" cy="3365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Controlling 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2775" name="Text Box 18"/>
          <p:cNvSpPr txBox="1">
            <a:spLocks noChangeArrowheads="1"/>
          </p:cNvSpPr>
          <p:nvPr/>
        </p:nvSpPr>
        <p:spPr bwMode="auto">
          <a:xfrm>
            <a:off x="7154863" y="3509963"/>
            <a:ext cx="2559050" cy="1077912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/>
            <a:r>
              <a:rPr lang="en-US" altLang="zh-CN" sz="1600" b="0">
                <a:solidFill>
                  <a:srgbClr val="4D4D4D"/>
                </a:solidFill>
              </a:rPr>
              <a:t>Automatic control</a:t>
            </a:r>
            <a:r>
              <a:rPr lang="zh-CN" altLang="en-US" sz="1600" b="0">
                <a:solidFill>
                  <a:srgbClr val="4D4D4D"/>
                </a:solidFill>
              </a:rPr>
              <a:t>     </a:t>
            </a:r>
          </a:p>
          <a:p>
            <a:pPr lvl="1"/>
            <a:r>
              <a:rPr lang="en-US" altLang="zh-CN" sz="1600" b="0">
                <a:solidFill>
                  <a:srgbClr val="4D4D4D"/>
                </a:solidFill>
              </a:rPr>
              <a:t>Automatic Analysis 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/>
            <a:r>
              <a:rPr lang="en-US" altLang="zh-CN" sz="1600" b="0">
                <a:solidFill>
                  <a:srgbClr val="4D4D4D"/>
                </a:solidFill>
              </a:rPr>
              <a:t>Remote Control</a:t>
            </a:r>
            <a:endParaRPr lang="zh-CN" altLang="en-US" sz="1600" b="0">
              <a:solidFill>
                <a:srgbClr val="4D4D4D"/>
              </a:solidFill>
            </a:endParaRPr>
          </a:p>
          <a:p>
            <a:pPr lvl="1"/>
            <a:r>
              <a:rPr lang="en-US" altLang="zh-CN" sz="1600" b="0">
                <a:solidFill>
                  <a:srgbClr val="4D4D4D"/>
                </a:solidFill>
              </a:rPr>
              <a:t>Energy Management</a:t>
            </a:r>
            <a:endParaRPr lang="zh-CN" altLang="en-US" sz="1600" b="0">
              <a:solidFill>
                <a:srgbClr val="4D4D4D"/>
              </a:solidFill>
            </a:endParaRPr>
          </a:p>
        </p:txBody>
      </p: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1684338" y="2708275"/>
            <a:ext cx="2216150" cy="3365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0">
                <a:solidFill>
                  <a:schemeClr val="bg1"/>
                </a:solidFill>
              </a:rPr>
              <a:t>High Reliability</a:t>
            </a:r>
            <a:endParaRPr lang="zh-CN" altLang="en-US" sz="1600" b="0">
              <a:solidFill>
                <a:schemeClr val="bg1"/>
              </a:solidFill>
            </a:endParaRPr>
          </a:p>
        </p:txBody>
      </p:sp>
      <p:sp>
        <p:nvSpPr>
          <p:cNvPr id="32777" name="Text Box 20"/>
          <p:cNvSpPr txBox="1">
            <a:spLocks noChangeArrowheads="1"/>
          </p:cNvSpPr>
          <p:nvPr/>
        </p:nvSpPr>
        <p:spPr bwMode="auto">
          <a:xfrm>
            <a:off x="1338263" y="3435350"/>
            <a:ext cx="2182812" cy="83026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600" b="0">
                <a:solidFill>
                  <a:srgbClr val="4D4D4D"/>
                </a:solidFill>
              </a:rPr>
              <a:t>Testing Technology</a:t>
            </a:r>
            <a:r>
              <a:rPr lang="zh-CN" altLang="en-US" sz="1600" b="0">
                <a:solidFill>
                  <a:srgbClr val="4D4D4D"/>
                </a:solidFill>
              </a:rPr>
              <a:t>   </a:t>
            </a:r>
          </a:p>
          <a:p>
            <a:r>
              <a:rPr lang="en-US" altLang="zh-CN" sz="1600" b="0">
                <a:solidFill>
                  <a:srgbClr val="4D4D4D"/>
                </a:solidFill>
              </a:rPr>
              <a:t>Manufacture and QA Management</a:t>
            </a:r>
            <a:endParaRPr lang="en-US" altLang="zh-CN" sz="1600" b="0">
              <a:solidFill>
                <a:schemeClr val="bg2"/>
              </a:solidFill>
            </a:endParaRPr>
          </a:p>
        </p:txBody>
      </p:sp>
      <p:sp>
        <p:nvSpPr>
          <p:cNvPr id="32778" name="Text Box 28"/>
          <p:cNvSpPr txBox="1">
            <a:spLocks noChangeArrowheads="1"/>
          </p:cNvSpPr>
          <p:nvPr/>
        </p:nvSpPr>
        <p:spPr bwMode="auto">
          <a:xfrm>
            <a:off x="482600" y="1384300"/>
            <a:ext cx="3886200" cy="3968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/>
              <a:t>Latest Cooling Technology</a:t>
            </a:r>
            <a:endParaRPr lang="zh-CN" altLang="en-US" sz="2000" b="0"/>
          </a:p>
        </p:txBody>
      </p:sp>
      <p:sp>
        <p:nvSpPr>
          <p:cNvPr id="32779" name="Text Box 30"/>
          <p:cNvSpPr txBox="1">
            <a:spLocks noChangeArrowheads="1"/>
          </p:cNvSpPr>
          <p:nvPr/>
        </p:nvSpPr>
        <p:spPr bwMode="auto">
          <a:xfrm>
            <a:off x="4306888" y="4213225"/>
            <a:ext cx="2673350" cy="584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600" b="0">
                <a:solidFill>
                  <a:schemeClr val="bg2"/>
                </a:solidFill>
              </a:rPr>
              <a:t>Energy Saving:10~80%</a:t>
            </a:r>
          </a:p>
          <a:p>
            <a:r>
              <a:rPr lang="en-US" altLang="zh-CN" sz="1600" b="0">
                <a:solidFill>
                  <a:schemeClr val="bg2"/>
                </a:solidFill>
              </a:rPr>
              <a:t>Pay back time &lt; 3</a:t>
            </a:r>
            <a:r>
              <a:rPr lang="zh-CN" altLang="en-US" sz="1600" b="0">
                <a:solidFill>
                  <a:schemeClr val="bg2"/>
                </a:solidFill>
              </a:rPr>
              <a:t> </a:t>
            </a:r>
            <a:r>
              <a:rPr lang="en-US" altLang="zh-CN" sz="1600" b="0">
                <a:solidFill>
                  <a:schemeClr val="bg2"/>
                </a:solidFill>
              </a:rPr>
              <a:t>Years</a:t>
            </a:r>
            <a:endParaRPr lang="zh-CN" altLang="en-US" sz="1600" b="0">
              <a:solidFill>
                <a:schemeClr val="bg2"/>
              </a:solidFill>
            </a:endParaRPr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1549400" y="4246563"/>
            <a:ext cx="2112963" cy="584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/>
            <a:r>
              <a:rPr lang="en-US" altLang="zh-CN" sz="1600" b="0">
                <a:solidFill>
                  <a:schemeClr val="bg2"/>
                </a:solidFill>
              </a:rPr>
              <a:t>EER: </a:t>
            </a:r>
            <a:r>
              <a:rPr lang="zh-CN" altLang="en-US" sz="1600" b="0">
                <a:solidFill>
                  <a:schemeClr val="bg2"/>
                </a:solidFill>
              </a:rPr>
              <a:t>＞ </a:t>
            </a:r>
            <a:r>
              <a:rPr lang="en-US" altLang="zh-CN" sz="1600" b="0">
                <a:solidFill>
                  <a:schemeClr val="bg2"/>
                </a:solidFill>
              </a:rPr>
              <a:t>3.2</a:t>
            </a:r>
          </a:p>
          <a:p>
            <a:pPr lvl="1"/>
            <a:r>
              <a:rPr lang="en-US" altLang="zh-CN" sz="1600" b="0">
                <a:solidFill>
                  <a:schemeClr val="bg2"/>
                </a:solidFill>
              </a:rPr>
              <a:t>MTBF&gt;20,000H</a:t>
            </a:r>
            <a:endParaRPr lang="zh-CN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Customers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620838" y="3876675"/>
            <a:ext cx="7559675" cy="1747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33796" name="Rectangle 6"/>
          <p:cNvSpPr txBox="1">
            <a:spLocks noChangeArrowheads="1"/>
          </p:cNvSpPr>
          <p:nvPr/>
        </p:nvSpPr>
        <p:spPr bwMode="auto">
          <a:xfrm>
            <a:off x="207963" y="231775"/>
            <a:ext cx="81073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Customers</a:t>
            </a:r>
            <a:endParaRPr lang="zh-CN" altLang="en-US" sz="3000" b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  <p:pic>
        <p:nvPicPr>
          <p:cNvPr id="33797" name="Picture 6" descr="E:\PPT\公司简介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023938"/>
            <a:ext cx="97821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培训日程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124470"/>
              </p:ext>
            </p:extLst>
          </p:nvPr>
        </p:nvGraphicFramePr>
        <p:xfrm>
          <a:off x="846365" y="1155154"/>
          <a:ext cx="9386207" cy="538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371"/>
                <a:gridCol w="2820093"/>
                <a:gridCol w="5326743"/>
              </a:tblGrid>
              <a:tr h="2124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 dirty="0">
                          <a:effectLst/>
                        </a:rPr>
                        <a:t>2014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年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12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月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15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日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24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>
                          <a:effectLst/>
                        </a:rPr>
                        <a:t>序号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时间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培训内容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9:00~9:30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阿尔西公司简介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9:30~10:20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机房空调简介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 smtClean="0">
                          <a:effectLst/>
                        </a:rPr>
                        <a:t>10:20~10:40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休息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10:40~12:00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OPTIMA</a:t>
                      </a:r>
                      <a:r>
                        <a:rPr lang="zh-CN" altLang="en-US" sz="1800" u="none" strike="noStrike">
                          <a:effectLst/>
                        </a:rPr>
                        <a:t>产品介绍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 smtClean="0">
                          <a:effectLst/>
                        </a:rPr>
                        <a:t>1:00~3:30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OPTIMA</a:t>
                      </a:r>
                      <a:r>
                        <a:rPr lang="zh-CN" altLang="en-US" sz="1800" u="none" strike="noStrike">
                          <a:effectLst/>
                        </a:rPr>
                        <a:t>产品介绍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 smtClean="0">
                          <a:effectLst/>
                        </a:rPr>
                        <a:t>3::30~3:50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休息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 smtClean="0">
                          <a:effectLst/>
                        </a:rPr>
                        <a:t>3:50~5:00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OPTIMA-FC</a:t>
                      </a:r>
                      <a:r>
                        <a:rPr lang="zh-CN" altLang="en-US" sz="1800" u="none" strike="noStrike">
                          <a:effectLst/>
                        </a:rPr>
                        <a:t>节能分析及案例介绍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 smtClean="0">
                          <a:effectLst/>
                        </a:rPr>
                        <a:t>5:00~5:30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讨论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1246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 dirty="0">
                          <a:effectLst/>
                        </a:rPr>
                        <a:t>2014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年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12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月</a:t>
                      </a:r>
                      <a:r>
                        <a:rPr lang="en-US" altLang="zh-CN" sz="1800" b="1" u="none" strike="noStrike" dirty="0">
                          <a:effectLst/>
                        </a:rPr>
                        <a:t>16</a:t>
                      </a:r>
                      <a:r>
                        <a:rPr lang="zh-CN" altLang="en-US" sz="1800" b="1" u="none" strike="noStrike" dirty="0">
                          <a:effectLst/>
                        </a:rPr>
                        <a:t>日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246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>
                          <a:effectLst/>
                        </a:rPr>
                        <a:t>序号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时间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培训内容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9:00~10:30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DATACOOL</a:t>
                      </a:r>
                      <a:r>
                        <a:rPr lang="zh-CN" altLang="en-US" sz="1800" u="none" strike="noStrike">
                          <a:effectLst/>
                        </a:rPr>
                        <a:t>产品介绍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10:30~10:50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休息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10:50~12:00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MOBILECOOL-OUTDOOR</a:t>
                      </a:r>
                      <a:r>
                        <a:rPr lang="zh-CN" altLang="en-US" sz="1800" u="none" strike="noStrike">
                          <a:effectLst/>
                        </a:rPr>
                        <a:t>产品简介及案例分析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</a:rPr>
                        <a:t>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</a:rPr>
                        <a:t>1:00~2:30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FCB</a:t>
                      </a:r>
                      <a:r>
                        <a:rPr lang="zh-CN" altLang="en-US" sz="1800" u="none" strike="noStrike">
                          <a:effectLst/>
                        </a:rPr>
                        <a:t>产品简介及案例分析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2:30~2:50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休息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2:50~5:00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>
                          <a:effectLst/>
                        </a:rPr>
                        <a:t>全部样本介绍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  <a:tr h="20361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</a:rPr>
                        <a:t>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5:00~5:30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讨论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/>
                      </a:endParaRPr>
                    </a:p>
                  </a:txBody>
                  <a:tcPr marL="8853" marR="8853" marT="885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07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Successful Cases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gray">
          <a:xfrm>
            <a:off x="482600" y="1885950"/>
            <a:ext cx="2081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Reliance Project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pic>
        <p:nvPicPr>
          <p:cNvPr id="34820" name="Picture 10" descr="DSCN4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2343150"/>
            <a:ext cx="2008187" cy="145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519113" y="3856038"/>
            <a:ext cx="2087562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Passed all the testing in 2 Month;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Deliver 30,000pcs PAC in a year;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40% cost down;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gray">
          <a:xfrm>
            <a:off x="3073400" y="18859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GE Healthcare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sp>
        <p:nvSpPr>
          <p:cNvPr id="595002" name="Rectangle 58"/>
          <p:cNvSpPr>
            <a:spLocks noChangeArrowheads="1"/>
          </p:cNvSpPr>
          <p:nvPr/>
        </p:nvSpPr>
        <p:spPr bwMode="auto">
          <a:xfrm>
            <a:off x="2689225" y="3805238"/>
            <a:ext cx="2689225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  <a:effectLst/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Qualified Supplier;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7 years cooperation;</a:t>
            </a:r>
          </a:p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Technology or Innovation Award; </a:t>
            </a:r>
          </a:p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International Standard</a:t>
            </a:r>
          </a:p>
        </p:txBody>
      </p:sp>
      <p:sp>
        <p:nvSpPr>
          <p:cNvPr id="34824" name="Rectangle 60"/>
          <p:cNvSpPr>
            <a:spLocks noChangeArrowheads="1"/>
          </p:cNvSpPr>
          <p:nvPr/>
        </p:nvSpPr>
        <p:spPr bwMode="auto">
          <a:xfrm>
            <a:off x="3092450" y="2287588"/>
            <a:ext cx="2108200" cy="1525587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 sz="2000"/>
          </a:p>
        </p:txBody>
      </p:sp>
      <p:pic>
        <p:nvPicPr>
          <p:cNvPr id="34825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8" y="2374900"/>
            <a:ext cx="10763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3" descr="Photo of GE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7063" y="3046413"/>
            <a:ext cx="839787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4" descr="Signa Excite 3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01975" y="2343150"/>
            <a:ext cx="917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3"/>
          <p:cNvSpPr txBox="1">
            <a:spLocks noChangeArrowheads="1"/>
          </p:cNvSpPr>
          <p:nvPr/>
        </p:nvSpPr>
        <p:spPr bwMode="gray">
          <a:xfrm>
            <a:off x="5651500" y="1898650"/>
            <a:ext cx="1870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Vodafone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sp>
        <p:nvSpPr>
          <p:cNvPr id="20496" name="Rectangle 67"/>
          <p:cNvSpPr>
            <a:spLocks noChangeArrowheads="1"/>
          </p:cNvSpPr>
          <p:nvPr/>
        </p:nvSpPr>
        <p:spPr bwMode="auto">
          <a:xfrm>
            <a:off x="5497513" y="3894138"/>
            <a:ext cx="2389187" cy="15811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/>
          <a:lstStyle/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Qualified Supplier;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FCB and PAC orders from different countries.</a:t>
            </a:r>
            <a:endParaRPr lang="zh-CN" alt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498" name="Text Box 13"/>
          <p:cNvSpPr txBox="1">
            <a:spLocks noChangeArrowheads="1"/>
          </p:cNvSpPr>
          <p:nvPr/>
        </p:nvSpPr>
        <p:spPr bwMode="gray">
          <a:xfrm>
            <a:off x="8407400" y="1852613"/>
            <a:ext cx="17256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Railway Project</a:t>
            </a:r>
            <a:r>
              <a:rPr lang="zh-CN" altLang="en-US" sz="1600" b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</a:p>
        </p:txBody>
      </p:sp>
      <p:sp>
        <p:nvSpPr>
          <p:cNvPr id="20499" name="Rectangle 47"/>
          <p:cNvSpPr>
            <a:spLocks noChangeArrowheads="1"/>
          </p:cNvSpPr>
          <p:nvPr/>
        </p:nvSpPr>
        <p:spPr bwMode="auto">
          <a:xfrm>
            <a:off x="7893050" y="3873500"/>
            <a:ext cx="2620963" cy="73818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altLang="zh-CN" sz="1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More than 90% market share in China High Speed Railway project</a:t>
            </a:r>
          </a:p>
        </p:txBody>
      </p:sp>
      <p:pic>
        <p:nvPicPr>
          <p:cNvPr id="34832" name="Picture 48" descr="01300000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37550" y="2330450"/>
            <a:ext cx="2005013" cy="1492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33" name="Picture 45" descr="DSCN124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05488" y="2338388"/>
            <a:ext cx="1979612" cy="14843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" name="Rectangle 8"/>
          <p:cNvSpPr txBox="1">
            <a:spLocks noChangeArrowheads="1"/>
          </p:cNvSpPr>
          <p:nvPr/>
        </p:nvSpPr>
        <p:spPr>
          <a:xfrm>
            <a:off x="233363" y="230188"/>
            <a:ext cx="8107362" cy="54451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Successful Cases</a:t>
            </a:r>
            <a:endParaRPr lang="zh-CN" altLang="en-US" sz="3000" b="0" dirty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228600" y="355600"/>
            <a:ext cx="8108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ea typeface="微软雅黑" pitchFamily="34" charset="-122"/>
                <a:cs typeface="Arial" charset="0"/>
              </a:rPr>
              <a:t>Topic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81300" y="2216150"/>
            <a:ext cx="5145088" cy="2994849"/>
            <a:chOff x="2781300" y="2216150"/>
            <a:chExt cx="5145088" cy="2994849"/>
          </a:xfrm>
        </p:grpSpPr>
        <p:pic>
          <p:nvPicPr>
            <p:cNvPr id="15" name="Picture 10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4000" y="3037711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1300" y="3778250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1300" y="4599811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4000" y="2216150"/>
              <a:ext cx="5132388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08325" y="3852863"/>
              <a:ext cx="1962150" cy="396875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产品与解决方案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121025" y="4641850"/>
              <a:ext cx="1200150" cy="396875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重点客户</a:t>
              </a:r>
              <a:endParaRPr lang="en-US" altLang="zh-CN" sz="2000" b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262313" y="2320925"/>
              <a:ext cx="2449710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Business &amp; </a:t>
              </a:r>
              <a:r>
                <a:rPr lang="en-US" altLang="zh-CN" sz="2000" b="0" dirty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s</a:t>
              </a:r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trategy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34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0725" y="3143250"/>
              <a:ext cx="1795684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Base situation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35" name="Rectangle 1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0725" y="3890963"/>
              <a:ext cx="2521844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solidFill>
                    <a:schemeClr val="bg1">
                      <a:lumMod val="65000"/>
                    </a:schemeClr>
                  </a:solidFill>
                  <a:cs typeface="Times New Roman" pitchFamily="18" charset="0"/>
                </a:rPr>
                <a:t>Product and solution</a:t>
              </a:r>
              <a:endParaRPr lang="zh-CN" altLang="en-US" sz="2000" b="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273425" y="4705350"/>
              <a:ext cx="1595309" cy="40011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0" dirty="0" smtClean="0">
                  <a:cs typeface="Times New Roman" pitchFamily="18" charset="0"/>
                </a:rPr>
                <a:t>Key account</a:t>
              </a:r>
              <a:endParaRPr lang="en-US" altLang="zh-CN" sz="2000" b="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092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4"/>
          <p:cNvSpPr>
            <a:spLocks noChangeArrowheads="1"/>
          </p:cNvSpPr>
          <p:nvPr/>
        </p:nvSpPr>
        <p:spPr bwMode="auto">
          <a:xfrm>
            <a:off x="5711825" y="2136775"/>
            <a:ext cx="2006600" cy="1525588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3" name="Rectangle 30"/>
          <p:cNvSpPr>
            <a:spLocks noChangeArrowheads="1"/>
          </p:cNvSpPr>
          <p:nvPr/>
        </p:nvSpPr>
        <p:spPr bwMode="auto">
          <a:xfrm>
            <a:off x="495300" y="2149475"/>
            <a:ext cx="2006600" cy="1497013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Successful Cases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gray">
          <a:xfrm>
            <a:off x="474663" y="1677988"/>
            <a:ext cx="1870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China Mobile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846" name="Rectangle 28"/>
          <p:cNvSpPr>
            <a:spLocks noChangeArrowheads="1"/>
          </p:cNvSpPr>
          <p:nvPr/>
        </p:nvSpPr>
        <p:spPr bwMode="auto">
          <a:xfrm>
            <a:off x="8383588" y="2160588"/>
            <a:ext cx="1968500" cy="1474787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5847" name="Picture 9" descr="u=1420433556,2409863426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4250" y="2474913"/>
            <a:ext cx="6540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3"/>
          <p:cNvSpPr txBox="1">
            <a:spLocks noChangeArrowheads="1"/>
          </p:cNvSpPr>
          <p:nvPr/>
        </p:nvSpPr>
        <p:spPr bwMode="gray">
          <a:xfrm>
            <a:off x="3052763" y="16652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BT</a:t>
            </a:r>
          </a:p>
        </p:txBody>
      </p:sp>
      <p:sp>
        <p:nvSpPr>
          <p:cNvPr id="35849" name="Rectangle 32"/>
          <p:cNvSpPr>
            <a:spLocks noChangeArrowheads="1"/>
          </p:cNvSpPr>
          <p:nvPr/>
        </p:nvSpPr>
        <p:spPr bwMode="auto">
          <a:xfrm>
            <a:off x="3124200" y="2135188"/>
            <a:ext cx="2006600" cy="1525587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9" name="Rectangle 34"/>
          <p:cNvSpPr>
            <a:spLocks noChangeArrowheads="1"/>
          </p:cNvSpPr>
          <p:nvPr/>
        </p:nvSpPr>
        <p:spPr bwMode="auto">
          <a:xfrm>
            <a:off x="3109913" y="3673475"/>
            <a:ext cx="2139950" cy="1169551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Free cooling solution for Datacenter &amp; switch room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High energy-saving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Easy Maintenance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381000" y="3673475"/>
            <a:ext cx="2336800" cy="1169551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marL="36000"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Qualified Supplier;</a:t>
            </a:r>
          </a:p>
          <a:p>
            <a:pPr marL="36000" lvl="1" indent="0"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“Green &amp; Saving” Partner;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00" lvl="1" indent="0"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</a:t>
            </a:r>
            <a:r>
              <a:rPr lang="en-US" altLang="zh-CN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3000pcs product 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reference. </a:t>
            </a:r>
            <a:endParaRPr lang="zh-CN" altLang="en-US" sz="1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521" name="Text Box 13"/>
          <p:cNvSpPr txBox="1">
            <a:spLocks noChangeArrowheads="1"/>
          </p:cNvSpPr>
          <p:nvPr/>
        </p:nvSpPr>
        <p:spPr bwMode="gray">
          <a:xfrm>
            <a:off x="5667375" y="1668463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Mingqitong</a:t>
            </a: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DC</a:t>
            </a: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522" name="Rectangle 37"/>
          <p:cNvSpPr>
            <a:spLocks noChangeArrowheads="1"/>
          </p:cNvSpPr>
          <p:nvPr/>
        </p:nvSpPr>
        <p:spPr bwMode="auto">
          <a:xfrm>
            <a:off x="5673725" y="3673475"/>
            <a:ext cx="2273300" cy="13843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density DC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 system integration and installation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 cooling water chiller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 energy saving solutions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854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2366963"/>
            <a:ext cx="1866900" cy="8477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</p:pic>
      <p:sp>
        <p:nvSpPr>
          <p:cNvPr id="21524" name="Rectangle 41"/>
          <p:cNvSpPr>
            <a:spLocks noChangeArrowheads="1"/>
          </p:cNvSpPr>
          <p:nvPr/>
        </p:nvSpPr>
        <p:spPr bwMode="auto">
          <a:xfrm>
            <a:off x="8394700" y="3716338"/>
            <a:ext cx="1887538" cy="1169987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 term partnership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Customized cooling solution</a:t>
            </a:r>
          </a:p>
          <a:p>
            <a:pPr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Cabinet solution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525" name="Text Box 13"/>
          <p:cNvSpPr txBox="1">
            <a:spLocks noChangeArrowheads="1"/>
          </p:cNvSpPr>
          <p:nvPr/>
        </p:nvSpPr>
        <p:spPr bwMode="gray">
          <a:xfrm>
            <a:off x="8320088" y="1677988"/>
            <a:ext cx="18700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ELTEK</a:t>
            </a:r>
          </a:p>
        </p:txBody>
      </p:sp>
      <p:pic>
        <p:nvPicPr>
          <p:cNvPr id="3585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1213" y="2589213"/>
            <a:ext cx="1862137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Rectangle 8"/>
          <p:cNvSpPr txBox="1">
            <a:spLocks noChangeArrowheads="1"/>
          </p:cNvSpPr>
          <p:nvPr/>
        </p:nvSpPr>
        <p:spPr>
          <a:xfrm>
            <a:off x="233363" y="230188"/>
            <a:ext cx="8107362" cy="54451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Successful Cases</a:t>
            </a:r>
            <a:endParaRPr lang="zh-CN" altLang="en-US" sz="3000" b="0" dirty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  <p:pic>
        <p:nvPicPr>
          <p:cNvPr id="35859" name="Picture 20" descr="C:\Documents and Settings\zhumeijuan\桌面\u=3884554675,243852515&amp;fm=23&amp;gp=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9325" y="2320925"/>
            <a:ext cx="11588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3411538"/>
            <a:ext cx="10801350" cy="3429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7208838" y="3987800"/>
            <a:ext cx="9525" cy="3016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7" y="0"/>
              </a:cxn>
              <a:cxn ang="0">
                <a:pos x="0" y="20"/>
              </a:cxn>
            </a:cxnLst>
            <a:rect l="0" t="0" r="r" b="b"/>
            <a:pathLst>
              <a:path w="7" h="20">
                <a:moveTo>
                  <a:pt x="0" y="20"/>
                </a:moveTo>
                <a:cubicBezTo>
                  <a:pt x="2" y="13"/>
                  <a:pt x="7" y="0"/>
                  <a:pt x="7" y="0"/>
                </a:cubicBezTo>
                <a:cubicBezTo>
                  <a:pt x="7" y="0"/>
                  <a:pt x="2" y="13"/>
                  <a:pt x="0" y="2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102407" tIns="51203" rIns="102407" bIns="51203" anchor="ctr"/>
          <a:lstStyle/>
          <a:p>
            <a:pPr>
              <a:defRPr/>
            </a:pPr>
            <a:endParaRPr lang="zh-CN" altLang="en-US" sz="23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42950" y="1730375"/>
            <a:ext cx="5902325" cy="863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  <a:defRPr/>
            </a:pPr>
            <a:r>
              <a:rPr lang="es-HN" sz="4900" dirty="0">
                <a:solidFill>
                  <a:srgbClr val="404040"/>
                </a:solidFill>
                <a:latin typeface="Rockwell" pitchFamily="18" charset="0"/>
              </a:rPr>
              <a:t>THANK </a:t>
            </a:r>
            <a:r>
              <a:rPr lang="es-HN" sz="4900" dirty="0">
                <a:solidFill>
                  <a:schemeClr val="tx2">
                    <a:lumMod val="60000"/>
                    <a:lumOff val="40000"/>
                  </a:schemeClr>
                </a:solidFill>
                <a:latin typeface="Rockwell" pitchFamily="18" charset="0"/>
              </a:rPr>
              <a:t>YOU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919913" y="5973763"/>
            <a:ext cx="3506787" cy="554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Contact Us</a:t>
            </a:r>
          </a:p>
          <a:p>
            <a:pPr>
              <a:defRPr/>
            </a:pPr>
            <a:r>
              <a:rPr lang="en-US" sz="900" dirty="0" smtClean="0"/>
              <a:t>28, </a:t>
            </a:r>
            <a:r>
              <a:rPr lang="en-US" sz="900" dirty="0" err="1" smtClean="0"/>
              <a:t>Lugu</a:t>
            </a:r>
            <a:r>
              <a:rPr lang="en-US" sz="900" dirty="0" smtClean="0"/>
              <a:t> East Street , </a:t>
            </a:r>
            <a:r>
              <a:rPr lang="en-US" sz="900" dirty="0" err="1" smtClean="0"/>
              <a:t>Shijingshan</a:t>
            </a:r>
            <a:r>
              <a:rPr lang="en-US" sz="900" dirty="0" smtClean="0"/>
              <a:t> District, Beijing, China,100040</a:t>
            </a:r>
          </a:p>
          <a:p>
            <a:pPr>
              <a:defRPr/>
            </a:pP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+86 10 68656161 /F: +86 10 68682453 www.air-sys.com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70" name="Picture 7" descr="C:\Documents and Settings\zhumeijuan\桌面\未标题-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7138" y="441325"/>
            <a:ext cx="15763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228600" y="355600"/>
            <a:ext cx="8108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ea typeface="微软雅黑" pitchFamily="34" charset="-122"/>
                <a:cs typeface="Arial" charset="0"/>
              </a:rPr>
              <a:t>Topic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781300" y="2190750"/>
            <a:ext cx="5145088" cy="2986088"/>
            <a:chOff x="2808" y="2428"/>
            <a:chExt cx="3241" cy="1881"/>
          </a:xfrm>
        </p:grpSpPr>
        <p:pic>
          <p:nvPicPr>
            <p:cNvPr id="24" name="Picture 5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8" y="3428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6" y="3924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国际销售网点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5" y="3061"/>
              <a:ext cx="15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8" y="2428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015" y="2502"/>
              <a:ext cx="863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 dirty="0">
                  <a:solidFill>
                    <a:schemeClr val="bg2"/>
                  </a:solidFill>
                  <a:cs typeface="Times New Roman" pitchFamily="18" charset="0"/>
                </a:rPr>
                <a:t>业务</a:t>
              </a:r>
              <a:r>
                <a:rPr lang="en-US" altLang="zh-CN" sz="2000" b="0" dirty="0">
                  <a:solidFill>
                    <a:schemeClr val="bg2"/>
                  </a:solidFill>
                  <a:cs typeface="Times New Roman" pitchFamily="18" charset="0"/>
                </a:rPr>
                <a:t>&amp;</a:t>
              </a:r>
              <a:r>
                <a:rPr lang="zh-CN" altLang="en-US" sz="2000" b="0" dirty="0">
                  <a:solidFill>
                    <a:schemeClr val="bg2"/>
                  </a:solidFill>
                  <a:cs typeface="Times New Roman" pitchFamily="18" charset="0"/>
                </a:rPr>
                <a:t>战略</a:t>
              </a:r>
            </a:p>
          </p:txBody>
        </p:sp>
        <p:pic>
          <p:nvPicPr>
            <p:cNvPr id="29" name="Picture 10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6" y="2932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14" y="2988"/>
              <a:ext cx="756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 dirty="0">
                  <a:solidFill>
                    <a:schemeClr val="bg2"/>
                  </a:solidFill>
                  <a:cs typeface="Times New Roman" pitchFamily="18" charset="0"/>
                </a:rPr>
                <a:t>基本情况</a:t>
              </a:r>
            </a:p>
          </p:txBody>
        </p:sp>
        <p:sp>
          <p:nvSpPr>
            <p:cNvPr id="31" name="Rectangl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14" y="3475"/>
              <a:ext cx="1236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产品与解决方案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022" y="3972"/>
              <a:ext cx="756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重点客户</a:t>
              </a:r>
              <a:endParaRPr lang="en-US" altLang="zh-CN" sz="2000" b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262313" y="2320925"/>
            <a:ext cx="2492990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cs typeface="Times New Roman" pitchFamily="18" charset="0"/>
              </a:rPr>
              <a:t>Business &amp; strategy</a:t>
            </a:r>
            <a:endParaRPr lang="zh-CN" altLang="en-US" sz="2000" b="0" dirty="0">
              <a:cs typeface="Times New Roman" pitchFamily="18" charset="0"/>
            </a:endParaRPr>
          </a:p>
        </p:txBody>
      </p:sp>
      <p:sp>
        <p:nvSpPr>
          <p:cNvPr id="34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60725" y="3143250"/>
            <a:ext cx="1795684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Base situation</a:t>
            </a:r>
            <a:endParaRPr lang="zh-CN" altLang="en-US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5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60725" y="3890963"/>
            <a:ext cx="2521844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Product and solution</a:t>
            </a:r>
            <a:endParaRPr lang="zh-CN" altLang="en-US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273425" y="4705350"/>
            <a:ext cx="1595309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Key account</a:t>
            </a:r>
            <a:endParaRPr lang="en-US" altLang="zh-CN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35"/>
          <p:cNvSpPr txBox="1">
            <a:spLocks noChangeArrowheads="1"/>
          </p:cNvSpPr>
          <p:nvPr/>
        </p:nvSpPr>
        <p:spPr bwMode="gray">
          <a:xfrm>
            <a:off x="623888" y="5514975"/>
            <a:ext cx="97964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defTabSz="957263" eaLnBrk="0" hangingPunct="0">
              <a:lnSpc>
                <a:spcPts val="1200"/>
              </a:lnSpc>
              <a:buFont typeface="Wingdings" pitchFamily="2" charset="2"/>
              <a:buChar char="§"/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State of the Art Technology: 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energy saving, intelligent control, high reliability.</a:t>
            </a:r>
          </a:p>
          <a:p>
            <a:pPr defTabSz="957263" eaLnBrk="0" hangingPunct="0">
              <a:lnSpc>
                <a:spcPts val="1200"/>
              </a:lnSpc>
              <a:buFont typeface="Wingdings" pitchFamily="2" charset="2"/>
              <a:buChar char="§"/>
              <a:defRPr/>
            </a:pP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57263" eaLnBrk="0" hangingPunct="0">
              <a:lnSpc>
                <a:spcPts val="1200"/>
              </a:lnSpc>
              <a:buFont typeface="Wingdings" pitchFamily="2" charset="2"/>
              <a:buChar char="§"/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Speed: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R&amp;D resource, concept  to prototype &lt;6weeks, vertical integrated manufacturing.</a:t>
            </a:r>
          </a:p>
          <a:p>
            <a:pPr defTabSz="957263" eaLnBrk="0" hangingPunct="0">
              <a:lnSpc>
                <a:spcPts val="1200"/>
              </a:lnSpc>
              <a:buFont typeface="Wingdings" pitchFamily="2" charset="2"/>
              <a:buChar char="§"/>
              <a:defRPr/>
            </a:pPr>
            <a:endParaRPr lang="en-US" altLang="zh-CN" sz="14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57263" eaLnBrk="0" hangingPunct="0">
              <a:lnSpc>
                <a:spcPts val="1200"/>
              </a:lnSpc>
              <a:buFont typeface="Wingdings" pitchFamily="2" charset="2"/>
              <a:buChar char="§"/>
              <a:defRPr/>
            </a:pP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Best TCO: 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China-based Cost Advantage, best </a:t>
            </a:r>
            <a:r>
              <a:rPr lang="en-US" altLang="zh-CN" sz="14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Opex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saving. Highly Standardization on component selection.</a:t>
            </a:r>
          </a:p>
        </p:txBody>
      </p:sp>
      <p:sp>
        <p:nvSpPr>
          <p:cNvPr id="5124" name="Text Box 142"/>
          <p:cNvSpPr txBox="1">
            <a:spLocks noChangeArrowheads="1"/>
          </p:cNvSpPr>
          <p:nvPr/>
        </p:nvSpPr>
        <p:spPr bwMode="auto">
          <a:xfrm>
            <a:off x="711200" y="5040313"/>
            <a:ext cx="3379788" cy="4000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Core Competitiveness</a:t>
            </a:r>
            <a:endParaRPr lang="zh-CN" altLang="en-US" sz="2000" b="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257175" y="1189038"/>
            <a:ext cx="74088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defTabSz="957263">
              <a:spcBef>
                <a:spcPct val="20000"/>
              </a:spcBef>
              <a:defRPr/>
            </a:pPr>
            <a:r>
              <a:rPr lang="en-US" altLang="zh-CN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leader in ICT and Medical Equipment Cooling</a:t>
            </a:r>
            <a:endParaRPr lang="zh-CN" altLang="en-US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3" name="Picture 77" descr="2-2_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3600" y="2184400"/>
            <a:ext cx="1922463" cy="128111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139" name="Text Box 33"/>
          <p:cNvSpPr txBox="1">
            <a:spLocks noChangeArrowheads="1"/>
          </p:cNvSpPr>
          <p:nvPr/>
        </p:nvSpPr>
        <p:spPr bwMode="auto">
          <a:xfrm>
            <a:off x="749300" y="1765300"/>
            <a:ext cx="1806575" cy="3238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Center</a:t>
            </a:r>
            <a:r>
              <a:rPr lang="zh-CN" alt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40%</a:t>
            </a:r>
          </a:p>
        </p:txBody>
      </p:sp>
      <p:sp>
        <p:nvSpPr>
          <p:cNvPr id="5140" name="Text Box 104"/>
          <p:cNvSpPr txBox="1">
            <a:spLocks noChangeArrowheads="1"/>
          </p:cNvSpPr>
          <p:nvPr/>
        </p:nvSpPr>
        <p:spPr bwMode="auto">
          <a:xfrm>
            <a:off x="723900" y="3632200"/>
            <a:ext cx="2447925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Close Control A/C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Chillers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High Heat Density Product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Engineering, Consulting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4" name="Text Box 183"/>
          <p:cNvSpPr txBox="1">
            <a:spLocks noChangeArrowheads="1"/>
          </p:cNvSpPr>
          <p:nvPr/>
        </p:nvSpPr>
        <p:spPr bwMode="auto">
          <a:xfrm>
            <a:off x="4260850" y="1765300"/>
            <a:ext cx="1804988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</a:t>
            </a:r>
            <a:r>
              <a:rPr lang="zh-CN" alt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</a:p>
        </p:txBody>
      </p:sp>
      <p:sp>
        <p:nvSpPr>
          <p:cNvPr id="5135" name="Text Box 160"/>
          <p:cNvSpPr txBox="1">
            <a:spLocks noChangeArrowheads="1"/>
          </p:cNvSpPr>
          <p:nvPr/>
        </p:nvSpPr>
        <p:spPr bwMode="auto">
          <a:xfrm>
            <a:off x="4271963" y="3632200"/>
            <a:ext cx="2165350" cy="8921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BTS Shelter  A/C, FCB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Cabinet Cooling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Energy Saving Solution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System Integration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8" name="Picture 89" descr="200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5950" y="2184400"/>
            <a:ext cx="1916113" cy="1284288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130" name="Text Box 186"/>
          <p:cNvSpPr txBox="1">
            <a:spLocks noChangeArrowheads="1"/>
          </p:cNvSpPr>
          <p:nvPr/>
        </p:nvSpPr>
        <p:spPr bwMode="auto">
          <a:xfrm>
            <a:off x="7785100" y="1765300"/>
            <a:ext cx="1584325" cy="3206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</a:t>
            </a:r>
            <a:r>
              <a:rPr lang="zh-CN" altLang="en-US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5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30%</a:t>
            </a:r>
          </a:p>
        </p:txBody>
      </p:sp>
      <p:sp>
        <p:nvSpPr>
          <p:cNvPr id="5131" name="Text Box 161"/>
          <p:cNvSpPr txBox="1">
            <a:spLocks noChangeArrowheads="1"/>
          </p:cNvSpPr>
          <p:nvPr/>
        </p:nvSpPr>
        <p:spPr bwMode="auto">
          <a:xfrm>
            <a:off x="7807325" y="3632200"/>
            <a:ext cx="1908175" cy="8858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Medical  Chillers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Heat Exchangers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Integrated Cooling Solution</a:t>
            </a:r>
            <a:endParaRPr lang="zh-CN" altLang="en-US" sz="1300" b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21" name="Picture 27" descr="2009819173109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1788" y="2184400"/>
            <a:ext cx="1901825" cy="127000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7422" name="Rectangle 2"/>
          <p:cNvSpPr txBox="1">
            <a:spLocks noChangeArrowheads="1"/>
          </p:cNvSpPr>
          <p:nvPr/>
        </p:nvSpPr>
        <p:spPr bwMode="auto">
          <a:xfrm>
            <a:off x="203200" y="190500"/>
            <a:ext cx="9721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ea typeface="微软雅黑" pitchFamily="34" charset="-122"/>
                <a:cs typeface="Arial" charset="0"/>
              </a:rPr>
              <a:t>Business  Strategies</a:t>
            </a:r>
            <a:endParaRPr lang="zh-CN" altLang="en-US" sz="3000" b="0">
              <a:solidFill>
                <a:schemeClr val="bg1"/>
              </a:solidFill>
              <a:ea typeface="微软雅黑" pitchFamily="34" charset="-122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228600" y="355600"/>
            <a:ext cx="8108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ea typeface="微软雅黑" pitchFamily="34" charset="-122"/>
                <a:cs typeface="Arial" charset="0"/>
              </a:rPr>
              <a:t>Topic</a:t>
            </a: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2781300" y="2216150"/>
            <a:ext cx="5145088" cy="2960688"/>
            <a:chOff x="2808" y="2444"/>
            <a:chExt cx="3241" cy="1865"/>
          </a:xfrm>
        </p:grpSpPr>
        <p:pic>
          <p:nvPicPr>
            <p:cNvPr id="24" name="Picture 5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8" y="3428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6" y="3924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国际销售网点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5" y="3061"/>
              <a:ext cx="15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8" y="2948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6" y="2444"/>
              <a:ext cx="323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14" y="3475"/>
              <a:ext cx="1236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产品与解决方案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022" y="3972"/>
              <a:ext cx="756" cy="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0">
                  <a:solidFill>
                    <a:schemeClr val="bg2"/>
                  </a:solidFill>
                  <a:cs typeface="Times New Roman" pitchFamily="18" charset="0"/>
                </a:rPr>
                <a:t>重点客户</a:t>
              </a:r>
              <a:endParaRPr lang="en-US" altLang="zh-CN" sz="2000" b="0">
                <a:solidFill>
                  <a:schemeClr val="bg2"/>
                </a:solidFill>
                <a:cs typeface="Times New Roman" pitchFamily="18" charset="0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3262313" y="2320925"/>
            <a:ext cx="2492990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Business &amp; strategy</a:t>
            </a:r>
            <a:endParaRPr lang="zh-CN" altLang="en-US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4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60725" y="3143250"/>
            <a:ext cx="1795684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cs typeface="Times New Roman" pitchFamily="18" charset="0"/>
              </a:rPr>
              <a:t>Base situation</a:t>
            </a:r>
            <a:endParaRPr lang="zh-CN" altLang="en-US" sz="2000" b="0" dirty="0">
              <a:cs typeface="Times New Roman" pitchFamily="18" charset="0"/>
            </a:endParaRPr>
          </a:p>
        </p:txBody>
      </p:sp>
      <p:sp>
        <p:nvSpPr>
          <p:cNvPr id="35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60725" y="3890963"/>
            <a:ext cx="2521844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Product and solution</a:t>
            </a:r>
            <a:endParaRPr lang="zh-CN" altLang="en-US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3273425" y="4705350"/>
            <a:ext cx="1595309" cy="40011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r>
              <a:rPr lang="en-US" altLang="zh-CN" sz="2000" b="0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Key account</a:t>
            </a:r>
            <a:endParaRPr lang="en-US" altLang="zh-CN" sz="2000" b="0" dirty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9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9"/>
          <p:cNvSpPr>
            <a:spLocks noChangeShapeType="1"/>
          </p:cNvSpPr>
          <p:nvPr/>
        </p:nvSpPr>
        <p:spPr bwMode="auto">
          <a:xfrm>
            <a:off x="9121775" y="3848100"/>
            <a:ext cx="0" cy="137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215900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1995</a:t>
            </a:r>
            <a:endParaRPr lang="en-US" altLang="zh-CN" sz="1200"/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749300" y="1860550"/>
            <a:ext cx="742950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100" b="0">
                <a:solidFill>
                  <a:srgbClr val="5F5F5F"/>
                </a:solidFill>
              </a:rPr>
              <a:t>AIRSYS</a:t>
            </a:r>
          </a:p>
          <a:p>
            <a:pPr eaLnBrk="0" hangingPunct="0"/>
            <a:r>
              <a:rPr lang="en-US" altLang="zh-CN" sz="1100" b="0">
                <a:solidFill>
                  <a:srgbClr val="5F5F5F"/>
                </a:solidFill>
              </a:rPr>
              <a:t>Founded</a:t>
            </a:r>
            <a:endParaRPr lang="zh-CN" altLang="nb-NO" sz="1100" b="0">
              <a:solidFill>
                <a:srgbClr val="5F5F5F"/>
              </a:solidFill>
            </a:endParaRPr>
          </a:p>
          <a:p>
            <a:pPr eaLnBrk="0" hangingPunct="0"/>
            <a:endParaRPr lang="en-US" altLang="zh-CN" sz="1100" b="0">
              <a:solidFill>
                <a:srgbClr val="5F5F5F"/>
              </a:solidFill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9093200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2006</a:t>
            </a:r>
            <a:endParaRPr lang="en-US" altLang="zh-CN" sz="1200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1979613" y="1860550"/>
            <a:ext cx="1550987" cy="938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Set up 1</a:t>
            </a:r>
            <a:r>
              <a:rPr lang="en-US" altLang="zh-CN" sz="1100" b="0" baseline="30000">
                <a:solidFill>
                  <a:srgbClr val="5F5F5F"/>
                </a:solidFill>
                <a:ea typeface="宋体" charset="-122"/>
              </a:rPr>
              <a:t>st</a:t>
            </a:r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 factory</a:t>
            </a:r>
            <a:endParaRPr lang="zh-CN" altLang="en-US" sz="1100" b="0">
              <a:solidFill>
                <a:srgbClr val="5F5F5F"/>
              </a:solidFill>
            </a:endParaRPr>
          </a:p>
          <a:p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Set up R&amp;D team</a:t>
            </a:r>
            <a:endParaRPr lang="zh-CN" altLang="en-US" sz="1100" b="0">
              <a:solidFill>
                <a:srgbClr val="5F5F5F"/>
              </a:solidFill>
            </a:endParaRPr>
          </a:p>
          <a:p>
            <a:r>
              <a:rPr lang="en-US" altLang="zh-CN" sz="1100" b="0">
                <a:solidFill>
                  <a:srgbClr val="5F5F5F"/>
                </a:solidFill>
              </a:rPr>
              <a:t>Launched AIRSYS brand chillers and Close Control A/C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1449388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1998</a:t>
            </a:r>
            <a:endParaRPr lang="en-US" altLang="zh-CN" sz="1200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3887788" y="1860550"/>
            <a:ext cx="1420812" cy="938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ISO9001 certified. Complete product lines: chiller , Heat Pumps &amp; Close Control A/C.</a:t>
            </a:r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203200" y="4019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2007</a:t>
            </a:r>
            <a:endParaRPr lang="en-US" altLang="zh-CN" sz="1200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5730875" y="1860550"/>
            <a:ext cx="1500188" cy="16160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</a:rPr>
              <a:t>GE Qualified  Global Supplier,</a:t>
            </a:r>
          </a:p>
          <a:p>
            <a:r>
              <a:rPr lang="en-US" altLang="zh-CN" sz="1100" b="0">
                <a:solidFill>
                  <a:srgbClr val="5F5F5F"/>
                </a:solidFill>
              </a:rPr>
              <a:t>Technology and Innovation Award from GEHC.</a:t>
            </a:r>
          </a:p>
          <a:p>
            <a:r>
              <a:rPr lang="en-US" altLang="zh-CN" sz="1100" b="0">
                <a:solidFill>
                  <a:srgbClr val="5F5F5F"/>
                </a:solidFill>
              </a:rPr>
              <a:t>The Best Employer by the Fortune Magazine-China</a:t>
            </a:r>
          </a:p>
          <a:p>
            <a:endParaRPr lang="en-US" altLang="zh-CN" sz="1100" b="0">
              <a:solidFill>
                <a:srgbClr val="5F5F5F"/>
              </a:solidFill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3355975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2001</a:t>
            </a:r>
            <a:endParaRPr lang="en-US" altLang="zh-CN" sz="1200"/>
          </a:p>
        </p:txBody>
      </p:sp>
      <p:sp>
        <p:nvSpPr>
          <p:cNvPr id="19468" name="Rectangle 19"/>
          <p:cNvSpPr>
            <a:spLocks noChangeArrowheads="1"/>
          </p:cNvSpPr>
          <p:nvPr/>
        </p:nvSpPr>
        <p:spPr bwMode="auto">
          <a:xfrm>
            <a:off x="7751763" y="1860550"/>
            <a:ext cx="1519237" cy="161766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r>
              <a:rPr lang="en-US" altLang="zh-CN" sz="1100" b="0">
                <a:solidFill>
                  <a:srgbClr val="5F5F5F"/>
                </a:solidFill>
              </a:rPr>
              <a:t>Beijing Factory Expansion Project Completed</a:t>
            </a:r>
          </a:p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Became main supplier for China mobile, China Telecom, China Unicom.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2308225" y="4019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2008</a:t>
            </a:r>
            <a:endParaRPr lang="en-US" altLang="zh-CN" sz="1200"/>
          </a:p>
        </p:txBody>
      </p:sp>
      <p:sp>
        <p:nvSpPr>
          <p:cNvPr id="19470" name="Rectangle 22"/>
          <p:cNvSpPr>
            <a:spLocks noChangeArrowheads="1"/>
          </p:cNvSpPr>
          <p:nvPr/>
        </p:nvSpPr>
        <p:spPr bwMode="auto">
          <a:xfrm>
            <a:off x="9620250" y="1860550"/>
            <a:ext cx="1054100" cy="938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  <a:ea typeface="宋体" charset="-122"/>
              </a:rPr>
              <a:t>Started international marketing as an expert in ICT cooling</a:t>
            </a:r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71" name="Text Box 12"/>
          <p:cNvSpPr txBox="1">
            <a:spLocks noChangeArrowheads="1"/>
          </p:cNvSpPr>
          <p:nvPr/>
        </p:nvSpPr>
        <p:spPr bwMode="auto">
          <a:xfrm>
            <a:off x="5238750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2003</a:t>
            </a:r>
            <a:endParaRPr lang="en-US" altLang="zh-CN" sz="1200"/>
          </a:p>
        </p:txBody>
      </p:sp>
      <p:sp>
        <p:nvSpPr>
          <p:cNvPr id="19472" name="Rectangle 25"/>
          <p:cNvSpPr>
            <a:spLocks noChangeArrowheads="1"/>
          </p:cNvSpPr>
          <p:nvPr/>
        </p:nvSpPr>
        <p:spPr bwMode="auto">
          <a:xfrm>
            <a:off x="765175" y="4019550"/>
            <a:ext cx="1482725" cy="16160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1100" b="0">
                <a:solidFill>
                  <a:srgbClr val="5F5F5F"/>
                </a:solidFill>
              </a:rPr>
              <a:t>Broke through Indian Telecom market awarded with  record-breaking BTS shelter A/C order</a:t>
            </a:r>
          </a:p>
          <a:p>
            <a:pPr eaLnBrk="0" hangingPunct="0"/>
            <a:r>
              <a:rPr lang="en-US" altLang="zh-CN" sz="1100" b="0">
                <a:solidFill>
                  <a:srgbClr val="5F5F5F"/>
                </a:solidFill>
              </a:rPr>
              <a:t>Established partnership with multiple global Telecom operators.</a:t>
            </a:r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73" name="Text Box 12"/>
          <p:cNvSpPr txBox="1">
            <a:spLocks noChangeArrowheads="1"/>
          </p:cNvSpPr>
          <p:nvPr/>
        </p:nvSpPr>
        <p:spPr bwMode="auto">
          <a:xfrm>
            <a:off x="4497388" y="4019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2009</a:t>
            </a:r>
            <a:endParaRPr lang="en-US" altLang="zh-CN" sz="1200"/>
          </a:p>
        </p:txBody>
      </p:sp>
      <p:sp>
        <p:nvSpPr>
          <p:cNvPr id="19474" name="Rectangle 28"/>
          <p:cNvSpPr>
            <a:spLocks noChangeArrowheads="1"/>
          </p:cNvSpPr>
          <p:nvPr/>
        </p:nvSpPr>
        <p:spPr bwMode="auto">
          <a:xfrm>
            <a:off x="2840038" y="4019550"/>
            <a:ext cx="1677987" cy="11080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</a:rPr>
              <a:t>Completed a new manufacturing facility of 35,000 sqm in GuAn China, the largest ICT cooling production base in Asia.</a:t>
            </a:r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75" name="Text Box 12"/>
          <p:cNvSpPr txBox="1">
            <a:spLocks noChangeArrowheads="1"/>
          </p:cNvSpPr>
          <p:nvPr/>
        </p:nvSpPr>
        <p:spPr bwMode="auto">
          <a:xfrm>
            <a:off x="7258050" y="1860550"/>
            <a:ext cx="5238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2005</a:t>
            </a:r>
            <a:endParaRPr lang="en-US" altLang="zh-CN" sz="1200"/>
          </a:p>
        </p:txBody>
      </p:sp>
      <p:sp>
        <p:nvSpPr>
          <p:cNvPr id="19476" name="Rectangle 31"/>
          <p:cNvSpPr>
            <a:spLocks noChangeArrowheads="1"/>
          </p:cNvSpPr>
          <p:nvPr/>
        </p:nvSpPr>
        <p:spPr bwMode="auto">
          <a:xfrm>
            <a:off x="5006975" y="4019550"/>
            <a:ext cx="1660525" cy="1446213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</a:rPr>
              <a:t>Became Vodafone Global Qualified Supplier..</a:t>
            </a:r>
            <a:endParaRPr lang="zh-CN" altLang="en-US" sz="1100" b="0">
              <a:solidFill>
                <a:srgbClr val="5F5F5F"/>
              </a:solidFill>
            </a:endParaRPr>
          </a:p>
          <a:p>
            <a:r>
              <a:rPr lang="en-US" altLang="zh-CN" sz="1100" b="0">
                <a:solidFill>
                  <a:srgbClr val="5F5F5F"/>
                </a:solidFill>
              </a:rPr>
              <a:t>Completed Total solutions for Shelter cooling, Datacenter cooling, Cabinet cooling.</a:t>
            </a:r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77" name="Text Box 12"/>
          <p:cNvSpPr txBox="1">
            <a:spLocks noChangeArrowheads="1"/>
          </p:cNvSpPr>
          <p:nvPr/>
        </p:nvSpPr>
        <p:spPr bwMode="auto">
          <a:xfrm>
            <a:off x="6494463" y="4019550"/>
            <a:ext cx="52228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altLang="zh-CN" sz="1200"/>
              <a:t>2010</a:t>
            </a:r>
            <a:endParaRPr lang="en-US" altLang="zh-CN" sz="1200"/>
          </a:p>
        </p:txBody>
      </p:sp>
      <p:sp>
        <p:nvSpPr>
          <p:cNvPr id="19478" name="Line 34"/>
          <p:cNvSpPr>
            <a:spLocks noChangeShapeType="1"/>
          </p:cNvSpPr>
          <p:nvPr/>
        </p:nvSpPr>
        <p:spPr bwMode="auto">
          <a:xfrm>
            <a:off x="723900" y="1887538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79" name="Line 35"/>
          <p:cNvSpPr>
            <a:spLocks noChangeShapeType="1"/>
          </p:cNvSpPr>
          <p:nvPr/>
        </p:nvSpPr>
        <p:spPr bwMode="auto">
          <a:xfrm>
            <a:off x="1949450" y="1887538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0" name="Line 40"/>
          <p:cNvSpPr>
            <a:spLocks noChangeShapeType="1"/>
          </p:cNvSpPr>
          <p:nvPr/>
        </p:nvSpPr>
        <p:spPr bwMode="auto">
          <a:xfrm>
            <a:off x="3854450" y="19177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1" name="Line 41"/>
          <p:cNvSpPr>
            <a:spLocks noChangeShapeType="1"/>
          </p:cNvSpPr>
          <p:nvPr/>
        </p:nvSpPr>
        <p:spPr bwMode="auto">
          <a:xfrm>
            <a:off x="5734050" y="1903413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2" name="Line 42"/>
          <p:cNvSpPr>
            <a:spLocks noChangeShapeType="1"/>
          </p:cNvSpPr>
          <p:nvPr/>
        </p:nvSpPr>
        <p:spPr bwMode="auto">
          <a:xfrm>
            <a:off x="7766050" y="187325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3" name="Line 46"/>
          <p:cNvSpPr>
            <a:spLocks noChangeShapeType="1"/>
          </p:cNvSpPr>
          <p:nvPr/>
        </p:nvSpPr>
        <p:spPr bwMode="auto">
          <a:xfrm>
            <a:off x="715963" y="3886200"/>
            <a:ext cx="0" cy="137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4" name="Line 47"/>
          <p:cNvSpPr>
            <a:spLocks noChangeShapeType="1"/>
          </p:cNvSpPr>
          <p:nvPr/>
        </p:nvSpPr>
        <p:spPr bwMode="auto">
          <a:xfrm>
            <a:off x="2798763" y="3873500"/>
            <a:ext cx="0" cy="137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5" name="Line 48"/>
          <p:cNvSpPr>
            <a:spLocks noChangeShapeType="1"/>
          </p:cNvSpPr>
          <p:nvPr/>
        </p:nvSpPr>
        <p:spPr bwMode="auto">
          <a:xfrm>
            <a:off x="5021263" y="3886200"/>
            <a:ext cx="0" cy="137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86" name="Line 49"/>
          <p:cNvSpPr>
            <a:spLocks noChangeShapeType="1"/>
          </p:cNvSpPr>
          <p:nvPr/>
        </p:nvSpPr>
        <p:spPr bwMode="auto">
          <a:xfrm>
            <a:off x="7013575" y="3886200"/>
            <a:ext cx="0" cy="137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pic>
        <p:nvPicPr>
          <p:cNvPr id="19487" name="Picture 44" descr="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50" y="3530600"/>
            <a:ext cx="10629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45" descr="NEW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988" y="3648075"/>
            <a:ext cx="59213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9" name="Rectangle 31"/>
          <p:cNvSpPr>
            <a:spLocks noChangeArrowheads="1"/>
          </p:cNvSpPr>
          <p:nvPr/>
        </p:nvSpPr>
        <p:spPr bwMode="auto">
          <a:xfrm>
            <a:off x="7121525" y="4019550"/>
            <a:ext cx="1660525" cy="16160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>
                <a:solidFill>
                  <a:srgbClr val="5F5F5F"/>
                </a:solidFill>
              </a:rPr>
              <a:t>Passed Verizon Wireless &amp; French Telecom Technical qualification, energy saving tests and field trials</a:t>
            </a:r>
          </a:p>
          <a:p>
            <a:endParaRPr lang="en-US" altLang="zh-CN" sz="1100" b="0">
              <a:solidFill>
                <a:srgbClr val="5F5F5F"/>
              </a:solidFill>
            </a:endParaRPr>
          </a:p>
          <a:p>
            <a:endParaRPr lang="en-US" altLang="zh-CN" sz="1100" b="0">
              <a:solidFill>
                <a:srgbClr val="5F5F5F"/>
              </a:solidFill>
            </a:endParaRPr>
          </a:p>
          <a:p>
            <a:endParaRPr lang="zh-CN" altLang="en-US" sz="1100" b="0">
              <a:solidFill>
                <a:srgbClr val="5F5F5F"/>
              </a:solidFill>
            </a:endParaRPr>
          </a:p>
        </p:txBody>
      </p:sp>
      <p:sp>
        <p:nvSpPr>
          <p:cNvPr id="19490" name="Line 42"/>
          <p:cNvSpPr>
            <a:spLocks noChangeShapeType="1"/>
          </p:cNvSpPr>
          <p:nvPr/>
        </p:nvSpPr>
        <p:spPr bwMode="auto">
          <a:xfrm>
            <a:off x="9607550" y="196215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none" w="med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9491" name="Rectangle 19"/>
          <p:cNvSpPr>
            <a:spLocks noChangeArrowheads="1"/>
          </p:cNvSpPr>
          <p:nvPr/>
        </p:nvSpPr>
        <p:spPr bwMode="auto">
          <a:xfrm>
            <a:off x="9151938" y="4019550"/>
            <a:ext cx="1477962" cy="7699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zh-CN" sz="1100" b="0" dirty="0">
                <a:solidFill>
                  <a:srgbClr val="5F5F5F"/>
                </a:solidFill>
                <a:ea typeface="宋体" charset="-122"/>
              </a:rPr>
              <a:t>Became Philips </a:t>
            </a:r>
            <a:r>
              <a:rPr lang="en-US" altLang="zh-CN" sz="1100" b="0" dirty="0" err="1" smtClean="0">
                <a:solidFill>
                  <a:srgbClr val="5F5F5F"/>
                </a:solidFill>
                <a:ea typeface="宋体" charset="-122"/>
              </a:rPr>
              <a:t>Healthcare,British</a:t>
            </a:r>
            <a:r>
              <a:rPr lang="en-US" altLang="zh-CN" sz="1100" b="0" dirty="0" smtClean="0">
                <a:solidFill>
                  <a:srgbClr val="5F5F5F"/>
                </a:solidFill>
                <a:ea typeface="宋体" charset="-122"/>
              </a:rPr>
              <a:t> </a:t>
            </a:r>
            <a:r>
              <a:rPr lang="en-US" altLang="zh-CN" sz="1100" b="0" dirty="0">
                <a:solidFill>
                  <a:srgbClr val="5F5F5F"/>
                </a:solidFill>
                <a:ea typeface="宋体" charset="-122"/>
              </a:rPr>
              <a:t>Telecom Global supplier.</a:t>
            </a:r>
            <a:endParaRPr lang="zh-CN" altLang="en-US" sz="1100" b="0" dirty="0">
              <a:solidFill>
                <a:srgbClr val="5F5F5F"/>
              </a:solidFill>
            </a:endParaRPr>
          </a:p>
        </p:txBody>
      </p:sp>
      <p:sp>
        <p:nvSpPr>
          <p:cNvPr id="19492" name="Text Box 12"/>
          <p:cNvSpPr txBox="1">
            <a:spLocks noChangeArrowheads="1"/>
          </p:cNvSpPr>
          <p:nvPr/>
        </p:nvSpPr>
        <p:spPr bwMode="auto">
          <a:xfrm>
            <a:off x="8583613" y="4019550"/>
            <a:ext cx="5159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altLang="zh-CN" sz="1200"/>
              <a:t>2011</a:t>
            </a:r>
            <a:endParaRPr lang="en-US" altLang="zh-CN" sz="1200"/>
          </a:p>
        </p:txBody>
      </p:sp>
      <p:sp>
        <p:nvSpPr>
          <p:cNvPr id="19493" name="Rectangle 2"/>
          <p:cNvSpPr txBox="1">
            <a:spLocks noChangeArrowheads="1"/>
          </p:cNvSpPr>
          <p:nvPr/>
        </p:nvSpPr>
        <p:spPr bwMode="auto">
          <a:xfrm>
            <a:off x="203200" y="317500"/>
            <a:ext cx="81089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About  AIRSYS </a:t>
            </a: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 </a:t>
            </a:r>
            <a:r>
              <a:rPr lang="en-US" altLang="zh-CN" sz="24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Milestones</a:t>
            </a:r>
            <a:endParaRPr lang="zh-CN" altLang="en-US" sz="2400" b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308100"/>
            <a:ext cx="9498013" cy="46990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</p:pic>
      <p:pic>
        <p:nvPicPr>
          <p:cNvPr id="20483" name="Picture 10" descr="国际销售网点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24338" y="3079750"/>
            <a:ext cx="2032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国际销售网点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3563" y="3348038"/>
            <a:ext cx="2032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国际销售网点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1338" y="3006725"/>
            <a:ext cx="2032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01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22600" y="24892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02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5500" y="54102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03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4800" y="28448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04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3400" y="35052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05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6800" y="36322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06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2200" y="28448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07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4900" y="31496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08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5000" y="38227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09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28225" y="48006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10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1900" y="44196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11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0500" y="49911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12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32258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13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0900" y="38735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14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32000" y="28956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5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97800" y="29210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6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70000" y="41529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17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0200" y="35052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18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2200" y="27051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19" descr="35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9700" y="3568700"/>
            <a:ext cx="1682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21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1300" y="23114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22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36068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223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2900" y="27813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24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96200" y="32131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25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2300" y="32766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5100" y="139700"/>
            <a:ext cx="9180513" cy="812800"/>
          </a:xfrm>
        </p:spPr>
        <p:txBody>
          <a:bodyPr/>
          <a:lstStyle/>
          <a:p>
            <a:pPr eaLnBrk="1" hangingPunct="1"/>
            <a:r>
              <a:rPr lang="en-US" altLang="zh-CN" smtClean="0"/>
              <a:t>About  AIRSYS </a:t>
            </a:r>
            <a:r>
              <a:rPr lang="en-US" altLang="zh-CN" smtClean="0">
                <a:cs typeface="Times New Roman" pitchFamily="18" charset="0"/>
              </a:rPr>
              <a:t>— </a:t>
            </a:r>
            <a:r>
              <a:rPr lang="en-US" altLang="zh-CN" sz="2400" smtClean="0"/>
              <a:t>Footprint</a:t>
            </a:r>
          </a:p>
        </p:txBody>
      </p:sp>
      <p:sp>
        <p:nvSpPr>
          <p:cNvPr id="7201" name="Text Box 7"/>
          <p:cNvSpPr txBox="1">
            <a:spLocks noChangeArrowheads="1"/>
          </p:cNvSpPr>
          <p:nvPr/>
        </p:nvSpPr>
        <p:spPr bwMode="auto">
          <a:xfrm>
            <a:off x="4651375" y="2855913"/>
            <a:ext cx="3706813" cy="3079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AIRSYS HQ &amp; Beijing factory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02" name="Text Box 8"/>
          <p:cNvSpPr txBox="1">
            <a:spLocks noChangeArrowheads="1"/>
          </p:cNvSpPr>
          <p:nvPr/>
        </p:nvSpPr>
        <p:spPr bwMode="auto">
          <a:xfrm>
            <a:off x="4651375" y="3079750"/>
            <a:ext cx="3257550" cy="3079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AIRSYS GU’AN factory</a:t>
            </a:r>
            <a:endParaRPr lang="zh-CN" alt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03" name="Text Box 9"/>
          <p:cNvSpPr txBox="1">
            <a:spLocks noChangeArrowheads="1"/>
          </p:cNvSpPr>
          <p:nvPr/>
        </p:nvSpPr>
        <p:spPr bwMode="auto">
          <a:xfrm>
            <a:off x="4651375" y="3384550"/>
            <a:ext cx="3662363" cy="3079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AIRSYS Shanghai, Service Co,.</a:t>
            </a:r>
          </a:p>
        </p:txBody>
      </p:sp>
      <p:sp>
        <p:nvSpPr>
          <p:cNvPr id="7205" name="Text Box 29"/>
          <p:cNvSpPr txBox="1">
            <a:spLocks noChangeArrowheads="1"/>
          </p:cNvSpPr>
          <p:nvPr/>
        </p:nvSpPr>
        <p:spPr bwMode="auto">
          <a:xfrm>
            <a:off x="6997700" y="5097463"/>
            <a:ext cx="1968500" cy="132397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CN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altLang="zh-CN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 Support &amp; Logistic Center:</a:t>
            </a:r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defRPr/>
            </a:pPr>
            <a:endParaRPr lang="en-US" altLang="zh-CN" sz="1200" b="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en-US" altLang="zh-CN" sz="1200" b="0" dirty="0">
                <a:solidFill>
                  <a:srgbClr val="003399"/>
                </a:solidFill>
              </a:rPr>
              <a:t>EU – CIS - India</a:t>
            </a:r>
          </a:p>
          <a:p>
            <a:pPr>
              <a:defRPr/>
            </a:pPr>
            <a:r>
              <a:rPr lang="en-US" altLang="zh-CN" sz="1200" b="0" dirty="0">
                <a:solidFill>
                  <a:srgbClr val="003399"/>
                </a:solidFill>
              </a:rPr>
              <a:t>North America</a:t>
            </a:r>
          </a:p>
          <a:p>
            <a:pPr>
              <a:defRPr/>
            </a:pPr>
            <a:r>
              <a:rPr lang="en-US" altLang="zh-CN" sz="1200" b="0" dirty="0">
                <a:solidFill>
                  <a:srgbClr val="003399"/>
                </a:solidFill>
              </a:rPr>
              <a:t>Middle East &amp; Africa</a:t>
            </a:r>
          </a:p>
        </p:txBody>
      </p:sp>
      <p:pic>
        <p:nvPicPr>
          <p:cNvPr id="20515" name="Picture 224" descr="356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3100" y="5168900"/>
            <a:ext cx="2270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6" name="组合 38"/>
          <p:cNvGrpSpPr>
            <a:grpSpLocks/>
          </p:cNvGrpSpPr>
          <p:nvPr/>
        </p:nvGrpSpPr>
        <p:grpSpPr bwMode="auto">
          <a:xfrm>
            <a:off x="449263" y="4518025"/>
            <a:ext cx="3433762" cy="2000250"/>
            <a:chOff x="449263" y="4632325"/>
            <a:chExt cx="3433762" cy="2000250"/>
          </a:xfrm>
        </p:grpSpPr>
        <p:sp>
          <p:nvSpPr>
            <p:cNvPr id="7204" name="Text Box 29"/>
            <p:cNvSpPr txBox="1">
              <a:spLocks noChangeArrowheads="1"/>
            </p:cNvSpPr>
            <p:nvPr/>
          </p:nvSpPr>
          <p:spPr bwMode="auto">
            <a:xfrm>
              <a:off x="449263" y="4632325"/>
              <a:ext cx="3433762" cy="2000250"/>
            </a:xfrm>
            <a:prstGeom prst="rect">
              <a:avLst/>
            </a:prstGeom>
            <a:noFill/>
            <a:ln w="28575" algn="ctr">
              <a:noFill/>
              <a:prstDash val="dash"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schemeClr val="bg1"/>
                  </a:solidFill>
                </a:rPr>
                <a:t>     </a:t>
              </a:r>
              <a:r>
                <a:rPr lang="en-US" altLang="zh-CN" sz="1600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Sales &amp; Distribution: </a:t>
              </a:r>
            </a:p>
            <a:p>
              <a:pPr>
                <a:defRPr/>
              </a:pPr>
              <a:endParaRPr lang="en-US" altLang="zh-CN" sz="1200" dirty="0">
                <a:solidFill>
                  <a:srgbClr val="003399"/>
                </a:solidFill>
              </a:endParaRPr>
            </a:p>
            <a:p>
              <a:pPr>
                <a:defRPr/>
              </a:pPr>
              <a:r>
                <a:rPr lang="en-US" altLang="zh-CN" sz="1200" u="sng" dirty="0">
                  <a:solidFill>
                    <a:srgbClr val="003399"/>
                  </a:solidFill>
                </a:rPr>
                <a:t>Asia Pacific: </a:t>
              </a:r>
              <a:r>
                <a:rPr lang="en-US" altLang="zh-CN" sz="1200" b="0" dirty="0">
                  <a:solidFill>
                    <a:srgbClr val="003399"/>
                  </a:solidFill>
                </a:rPr>
                <a:t>India, Pakistan, Nepal, Australia, New Zealand, Indonesia, Malaysia, Vietnam, Philippine</a:t>
              </a:r>
            </a:p>
            <a:p>
              <a:pPr>
                <a:defRPr/>
              </a:pPr>
              <a:endParaRPr lang="en-US" altLang="zh-CN" sz="1200" b="0" dirty="0">
                <a:solidFill>
                  <a:srgbClr val="003399"/>
                </a:solidFill>
              </a:endParaRPr>
            </a:p>
            <a:p>
              <a:pPr>
                <a:defRPr/>
              </a:pPr>
              <a:r>
                <a:rPr lang="en-US" altLang="zh-CN" sz="1200" u="sng" dirty="0">
                  <a:solidFill>
                    <a:srgbClr val="003399"/>
                  </a:solidFill>
                </a:rPr>
                <a:t>EMEA</a:t>
              </a:r>
              <a:r>
                <a:rPr lang="en-US" altLang="zh-CN" sz="1200" b="0" dirty="0">
                  <a:solidFill>
                    <a:srgbClr val="003399"/>
                  </a:solidFill>
                </a:rPr>
                <a:t>: Russia, France, UK, Spain, Romania, Czech, Italy, Turkey; South Africa, Nigeria, etc.</a:t>
              </a:r>
            </a:p>
            <a:p>
              <a:pPr>
                <a:defRPr/>
              </a:pPr>
              <a:endParaRPr lang="en-US" altLang="zh-CN" sz="1200" b="0" dirty="0">
                <a:solidFill>
                  <a:srgbClr val="003399"/>
                </a:solidFill>
              </a:endParaRPr>
            </a:p>
            <a:p>
              <a:pPr>
                <a:defRPr/>
              </a:pPr>
              <a:r>
                <a:rPr lang="en-US" altLang="zh-CN" sz="1200" u="sng" dirty="0">
                  <a:solidFill>
                    <a:srgbClr val="003399"/>
                  </a:solidFill>
                </a:rPr>
                <a:t>Americas:</a:t>
              </a:r>
              <a:r>
                <a:rPr lang="en-US" altLang="zh-CN" sz="1200" b="0" dirty="0">
                  <a:solidFill>
                    <a:srgbClr val="003399"/>
                  </a:solidFill>
                </a:rPr>
                <a:t> U.S.A, Canada, Mexico, Brazil,</a:t>
              </a:r>
            </a:p>
          </p:txBody>
        </p:sp>
        <p:pic>
          <p:nvPicPr>
            <p:cNvPr id="20518" name="Picture 220" descr="35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1" y="4762501"/>
              <a:ext cx="1651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2755900"/>
            <a:ext cx="1714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3911600"/>
            <a:ext cx="1714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8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5041900"/>
            <a:ext cx="1714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1600200"/>
            <a:ext cx="1714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525" y="207963"/>
            <a:ext cx="9182100" cy="655637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Culture and Core Value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109663" y="1735138"/>
            <a:ext cx="132556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Reliability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089025" y="2884488"/>
            <a:ext cx="11938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Efficiency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873125" y="4040188"/>
            <a:ext cx="17272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Responsibility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1174750" y="5164138"/>
            <a:ext cx="1041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b="0">
                <a:solidFill>
                  <a:srgbClr val="4D4D4D"/>
                </a:solidFill>
              </a:rPr>
              <a:t>Respect</a:t>
            </a:r>
            <a:endParaRPr lang="zh-CN" altLang="en-US" b="0">
              <a:solidFill>
                <a:srgbClr val="4D4D4D"/>
              </a:solidFill>
            </a:endParaRPr>
          </a:p>
        </p:txBody>
      </p:sp>
      <p:sp>
        <p:nvSpPr>
          <p:cNvPr id="21515" name="Rectangle 25"/>
          <p:cNvSpPr>
            <a:spLocks noChangeArrowheads="1"/>
          </p:cNvSpPr>
          <p:nvPr/>
        </p:nvSpPr>
        <p:spPr bwMode="auto">
          <a:xfrm>
            <a:off x="3067050" y="1612900"/>
            <a:ext cx="7015163" cy="5810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r>
              <a:rPr lang="en-US" altLang="zh-CN" sz="1600" b="0">
                <a:solidFill>
                  <a:srgbClr val="292929"/>
                </a:solidFill>
              </a:rPr>
              <a:t>Reliability means supplying reliable products and services and winning trusts from happy customers in order to win the market; </a:t>
            </a:r>
          </a:p>
        </p:txBody>
      </p:sp>
      <p:sp>
        <p:nvSpPr>
          <p:cNvPr id="21516" name="Rectangle 26"/>
          <p:cNvSpPr>
            <a:spLocks noChangeArrowheads="1"/>
          </p:cNvSpPr>
          <p:nvPr/>
        </p:nvSpPr>
        <p:spPr bwMode="auto">
          <a:xfrm>
            <a:off x="3025775" y="2767013"/>
            <a:ext cx="7015163" cy="584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>
              <a:tabLst>
                <a:tab pos="1000125" algn="l"/>
              </a:tabLst>
            </a:pPr>
            <a:r>
              <a:rPr lang="en-US" altLang="zh-CN" sz="1600" b="0">
                <a:solidFill>
                  <a:srgbClr val="292929"/>
                </a:solidFill>
              </a:rPr>
              <a:t>Efficiency means optimizing resource distribution to ensure sustainable business development and maximizing profit margins;</a:t>
            </a:r>
            <a:endParaRPr lang="zh-CN" altLang="en-US" sz="1600" b="0">
              <a:solidFill>
                <a:srgbClr val="292929"/>
              </a:solidFill>
            </a:endParaRPr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3054350" y="3905250"/>
            <a:ext cx="7034213" cy="581025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r>
              <a:rPr lang="en-US" altLang="zh-CN" sz="1600" b="0">
                <a:solidFill>
                  <a:srgbClr val="292929"/>
                </a:solidFill>
              </a:rPr>
              <a:t>Responsibility means being responsible to shareholders, customers, employees, suppliers, and the society in large; </a:t>
            </a:r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3081338" y="5065713"/>
            <a:ext cx="6950075" cy="58420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r>
              <a:rPr lang="en-US" altLang="zh-CN" sz="1600" b="0">
                <a:solidFill>
                  <a:srgbClr val="292929"/>
                </a:solidFill>
              </a:rPr>
              <a:t>Respect means respecting to shareholders, customers, employees, suppliers and partners.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25663"/>
            <a:ext cx="9182100" cy="14652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宋体" pitchFamily="2" charset="-122"/>
                <a:cs typeface="Times New Roman" pitchFamily="18" charset="0"/>
              </a:rPr>
              <a:t>Revenue Growth and Distribution</a:t>
            </a:r>
            <a:endParaRPr lang="zh-CN" altLang="en-US" smtClean="0">
              <a:ea typeface="华文宋体" pitchFamily="2" charset="-122"/>
              <a:cs typeface="Times New Roman" pitchFamily="18" charset="0"/>
            </a:endParaRPr>
          </a:p>
        </p:txBody>
      </p:sp>
      <p:sp>
        <p:nvSpPr>
          <p:cNvPr id="22531" name="Text Box 37"/>
          <p:cNvSpPr txBox="1">
            <a:spLocks noChangeArrowheads="1"/>
          </p:cNvSpPr>
          <p:nvPr/>
        </p:nvSpPr>
        <p:spPr bwMode="auto">
          <a:xfrm>
            <a:off x="344488" y="4687888"/>
            <a:ext cx="2370137" cy="336550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Total Sales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2" name="Text Box 38"/>
          <p:cNvSpPr txBox="1">
            <a:spLocks noChangeArrowheads="1"/>
          </p:cNvSpPr>
          <p:nvPr/>
        </p:nvSpPr>
        <p:spPr bwMode="auto">
          <a:xfrm>
            <a:off x="3414713" y="4686300"/>
            <a:ext cx="2830512" cy="3381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Sales for different product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3" name="Text Box 39"/>
          <p:cNvSpPr txBox="1">
            <a:spLocks noChangeArrowheads="1"/>
          </p:cNvSpPr>
          <p:nvPr/>
        </p:nvSpPr>
        <p:spPr bwMode="auto">
          <a:xfrm>
            <a:off x="6745288" y="4686300"/>
            <a:ext cx="3843337" cy="338138"/>
          </a:xfrm>
          <a:prstGeom prst="rect">
            <a:avLst/>
          </a:prstGeom>
          <a:noFill/>
          <a:ln w="28575" algn="ctr">
            <a:noFill/>
            <a:prstDash val="dash"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b="0">
                <a:solidFill>
                  <a:srgbClr val="333333"/>
                </a:solidFill>
              </a:rPr>
              <a:t>Domestic/ International Sales</a:t>
            </a:r>
            <a:endParaRPr lang="zh-CN" altLang="en-US" sz="1600" b="0">
              <a:solidFill>
                <a:srgbClr val="333333"/>
              </a:solidFill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207963" y="282575"/>
            <a:ext cx="81073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About  AIRSYS </a:t>
            </a:r>
            <a:r>
              <a:rPr lang="en-US" altLang="zh-CN" sz="30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 </a:t>
            </a:r>
            <a:r>
              <a:rPr lang="en-US" altLang="zh-CN" sz="2400" b="0">
                <a:solidFill>
                  <a:schemeClr val="bg1"/>
                </a:solidFill>
                <a:latin typeface="微软雅黑" pitchFamily="34" charset="-122"/>
                <a:ea typeface="华文宋体" pitchFamily="2" charset="-122"/>
                <a:cs typeface="Times New Roman" pitchFamily="18" charset="0"/>
              </a:rPr>
              <a:t>Culture and Core Value</a:t>
            </a:r>
            <a:endParaRPr lang="zh-CN" altLang="en-US" sz="2400" b="0">
              <a:solidFill>
                <a:schemeClr val="bg1"/>
              </a:solidFill>
              <a:latin typeface="微软雅黑" pitchFamily="34" charset="-122"/>
              <a:ea typeface="华文宋体" pitchFamily="2" charset="-122"/>
              <a:cs typeface="Times New Roman" pitchFamily="18" charset="0"/>
            </a:endParaRPr>
          </a:p>
        </p:txBody>
      </p:sp>
      <p:pic>
        <p:nvPicPr>
          <p:cNvPr id="22535" name="Picture 8" descr="E:\PPT\公司简介\业务规模 EN 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2535238"/>
            <a:ext cx="97472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AUDIO_DECODED" val="1"/>
  <p:tag name="ART_ENCODE_TYPE" val="0"/>
  <p:tag name="ART_ENCODE_INDEX" val="5"/>
  <p:tag name="PRESENTATION_PLAYLIST_COUNT" val="0"/>
  <p:tag name="PRESENTATION_PRESENTER_SLIDE_LEVEL" val="0"/>
  <p:tag name="LMS_COMPLETION_TITLE" val="Test Your Knowledge"/>
  <p:tag name="LMS_COMPLETION_ID" val="CTX-1632AW_Citrix_XenServer_V4:_Selling_and_Positioning"/>
  <p:tag name="LMS_COMPLETION_VERSION" val="1.0"/>
  <p:tag name="LMS_COMPLETION_DURATION" val="01:00:00"/>
  <p:tag name="LMS_COMPLETION_SCO_TITLE" val="CTX-1632AW Citrix XenServer V4: Selling and Positioning"/>
  <p:tag name="LMS_COMPLETION_SCO_ID" val="Test_Your_Knowledge"/>
  <p:tag name="LMS_COMPLETION_INTERACTION" val="511"/>
  <p:tag name="LMS_COMPLETION_THRESHOLD" val="68"/>
  <p:tag name="LMS_COMPLETION_METHOD" val="QUIZ"/>
  <p:tag name="LMS_COMPLETION_TARGET" val="82"/>
  <p:tag name="LMS_COMPLETION_TARGET_ID" val="511"/>
  <p:tag name="LMS_QUIZ_INSERT" val="1"/>
  <p:tag name="LMS_REPORTING" val="2"/>
  <p:tag name="LMS_DATA_SCORM" val="Yes"/>
  <p:tag name="PUBLISH_TITLE" val="CTX-1632AW Citrix XenServer V4: Selling and Positioning"/>
  <p:tag name="ARTICULATE_PUBLISH_PATH" val="F:\Engineering\Citrix\test"/>
  <p:tag name="ARTICULATE_LOGO" val="(None selected)"/>
  <p:tag name="ARTICULATE_PRESENTER" val="(None selected)"/>
  <p:tag name="ARTICULATE_LMS" val="0"/>
  <p:tag name="ARTICULATE_TEMPLATE" val="Corporate Communications"/>
  <p:tag name="LMS_PUBLISH" val="No"/>
  <p:tag name="LAUNCHINNEWWINDOW" val="0"/>
  <p:tag name="LASTPUBLISHED" val="F:\Engineering\Citrix\test\citrix xenserver training\player.html"/>
</p:tagLst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accent1"/>
          </a:solidFill>
          <a:prstDash val="dash"/>
          <a:round/>
          <a:headEnd type="none" w="med" len="med"/>
          <a:tailEnd type="triangle" w="med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19985</TotalTime>
  <Words>1149</Words>
  <Application>Microsoft Office PowerPoint</Application>
  <PresentationFormat>自定义</PresentationFormat>
  <Paragraphs>328</Paragraphs>
  <Slides>23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  <vt:variant>
        <vt:lpstr>自定义放映</vt:lpstr>
      </vt:variant>
      <vt:variant>
        <vt:i4>2</vt:i4>
      </vt:variant>
    </vt:vector>
  </HeadingPairs>
  <TitlesOfParts>
    <vt:vector size="28" baseType="lpstr">
      <vt:lpstr>2_自定义设计方案</vt:lpstr>
      <vt:lpstr>Office 主题</vt:lpstr>
      <vt:lpstr>自定义设计方案</vt:lpstr>
      <vt:lpstr>幻灯片 1</vt:lpstr>
      <vt:lpstr>培训日程</vt:lpstr>
      <vt:lpstr>幻灯片 3</vt:lpstr>
      <vt:lpstr>幻灯片 4</vt:lpstr>
      <vt:lpstr>幻灯片 5</vt:lpstr>
      <vt:lpstr>幻灯片 6</vt:lpstr>
      <vt:lpstr>About  AIRSYS — Footprint</vt:lpstr>
      <vt:lpstr>Culture and Core Value</vt:lpstr>
      <vt:lpstr>Revenue Growth and Distribution</vt:lpstr>
      <vt:lpstr>Manufacturing Facilities</vt:lpstr>
      <vt:lpstr>R&amp;D and Technology</vt:lpstr>
      <vt:lpstr>QA Management</vt:lpstr>
      <vt:lpstr>幻灯片 13</vt:lpstr>
      <vt:lpstr>BTS Shelter Solution</vt:lpstr>
      <vt:lpstr>Data Center Solution</vt:lpstr>
      <vt:lpstr>Cabinet Solution</vt:lpstr>
      <vt:lpstr>Medical Solution</vt:lpstr>
      <vt:lpstr>Core Technology</vt:lpstr>
      <vt:lpstr>Customers</vt:lpstr>
      <vt:lpstr>Successful Cases</vt:lpstr>
      <vt:lpstr>幻灯片 21</vt:lpstr>
      <vt:lpstr>Successful Cases</vt:lpstr>
      <vt:lpstr>幻灯片 23</vt:lpstr>
      <vt:lpstr>中文版</vt:lpstr>
      <vt:lpstr>English view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ICT空调制冷专家</dc:title>
  <dc:creator/>
  <cp:lastModifiedBy>fanlingyun</cp:lastModifiedBy>
  <cp:revision>960</cp:revision>
  <dcterms:created xsi:type="dcterms:W3CDTF">2008-10-12T12:51:03Z</dcterms:created>
  <dcterms:modified xsi:type="dcterms:W3CDTF">2014-12-14T12:54:02Z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citrix xenserver training</vt:lpwstr>
  </property>
</Properties>
</file>