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136" r:id="rId1"/>
    <p:sldMasterId id="2147484173" r:id="rId2"/>
    <p:sldMasterId id="2147484268" r:id="rId3"/>
  </p:sldMasterIdLst>
  <p:notesMasterIdLst>
    <p:notesMasterId r:id="rId25"/>
  </p:notesMasterIdLst>
  <p:handoutMasterIdLst>
    <p:handoutMasterId r:id="rId26"/>
  </p:handoutMasterIdLst>
  <p:sldIdLst>
    <p:sldId id="1008" r:id="rId4"/>
    <p:sldId id="988" r:id="rId5"/>
    <p:sldId id="989" r:id="rId6"/>
    <p:sldId id="1017" r:id="rId7"/>
    <p:sldId id="1018" r:id="rId8"/>
    <p:sldId id="1010" r:id="rId9"/>
    <p:sldId id="992" r:id="rId10"/>
    <p:sldId id="994" r:id="rId11"/>
    <p:sldId id="1015" r:id="rId12"/>
    <p:sldId id="998" r:id="rId13"/>
    <p:sldId id="1016" r:id="rId14"/>
    <p:sldId id="1002" r:id="rId15"/>
    <p:sldId id="1000" r:id="rId16"/>
    <p:sldId id="1012" r:id="rId17"/>
    <p:sldId id="1013" r:id="rId18"/>
    <p:sldId id="1004" r:id="rId19"/>
    <p:sldId id="1019" r:id="rId20"/>
    <p:sldId id="1005" r:id="rId21"/>
    <p:sldId id="1014" r:id="rId22"/>
    <p:sldId id="987" r:id="rId23"/>
    <p:sldId id="1007" r:id="rId24"/>
  </p:sldIdLst>
  <p:sldSz cx="10801350" cy="6840538"/>
  <p:notesSz cx="6710363" cy="9842500"/>
  <p:custShowLst>
    <p:custShow name="中文版" id="0">
      <p:sldLst>
        <p:sld r:id="rId7"/>
        <p:sld r:id="rId24"/>
      </p:sldLst>
    </p:custShow>
    <p:custShow name="English view" id="1">
      <p:sldLst>
        <p:sld r:id="rId4"/>
        <p:sld r:id="rId5"/>
        <p:sld r:id="rId6"/>
        <p:sld r:id="rId9"/>
        <p:sld r:id="rId10"/>
        <p:sld r:id="rId11"/>
        <p:sld r:id="rId13"/>
        <p:sld r:id="rId15"/>
        <p:sld r:id="rId16"/>
        <p:sld r:id="rId17"/>
        <p:sld r:id="rId18"/>
        <p:sld r:id="rId19"/>
        <p:sld r:id="rId21"/>
        <p:sld r:id="rId22"/>
        <p:sld r:id="rId23"/>
        <p:sld r:id="rId24"/>
      </p:sldLst>
    </p:custShow>
  </p:custShowLst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09588" indent="-125413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22350" indent="-2540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33525" indent="-382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46288" indent="-509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339933"/>
    <a:srgbClr val="006600"/>
    <a:srgbClr val="33CC33"/>
    <a:srgbClr val="EDEB85"/>
    <a:srgbClr val="00CC66"/>
    <a:srgbClr val="00CC00"/>
    <a:srgbClr val="E8FCC0"/>
    <a:srgbClr val="DCFB9D"/>
    <a:srgbClr val="CCFF99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608" autoAdjust="0"/>
  </p:normalViewPr>
  <p:slideViewPr>
    <p:cSldViewPr snapToGrid="0">
      <p:cViewPr>
        <p:scale>
          <a:sx n="68" d="100"/>
          <a:sy n="68" d="100"/>
        </p:scale>
        <p:origin x="-1517" y="-384"/>
      </p:cViewPr>
      <p:guideLst>
        <p:guide orient="horz" pos="4033"/>
        <p:guide orient="horz" pos="573"/>
        <p:guide pos="6733"/>
        <p:guide pos="370"/>
        <p:guide pos="3402"/>
        <p:guide pos="6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453" y="2198"/>
      </p:cViewPr>
      <p:guideLst>
        <p:guide orient="horz" pos="3100"/>
        <p:guide pos="2114"/>
        <p:guide pos="4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defRPr sz="1300" b="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580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0475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t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300" b="0">
                <a:ea typeface="宋体" charset="0"/>
                <a:cs typeface="宋体" charset="0"/>
              </a:defRPr>
            </a:lvl1pPr>
          </a:lstStyle>
          <a:p>
            <a:fld id="{84D3814B-F1BC-E04B-926A-1676F545E032}" type="datetime1">
              <a:rPr lang="zh-CN" altLang="en-US"/>
              <a:pPr/>
              <a:t>2015/12/29</a:t>
            </a:fld>
            <a:endParaRPr lang="en-US" altLang="zh-CN"/>
          </a:p>
        </p:txBody>
      </p:sp>
      <p:sp>
        <p:nvSpPr>
          <p:cNvPr id="25805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878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b" anchorCtr="0" compatLnSpc="1">
            <a:prstTxWarp prst="textNoShape">
              <a:avLst/>
            </a:prstTxWarp>
          </a:bodyPr>
          <a:lstStyle>
            <a:lvl1pPr defTabSz="936625" eaLnBrk="0" hangingPunct="0">
              <a:defRPr sz="1300" b="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80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0475" y="934878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b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300" b="0">
                <a:ea typeface="宋体" charset="0"/>
                <a:cs typeface="宋体" charset="0"/>
              </a:defRPr>
            </a:lvl1pPr>
          </a:lstStyle>
          <a:p>
            <a:fld id="{B1EABE5B-C183-E34E-B5DD-CD118301D43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031760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defRPr sz="1300" b="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475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t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300" b="0">
                <a:ea typeface="宋体" charset="0"/>
                <a:cs typeface="宋体" charset="0"/>
              </a:defRPr>
            </a:lvl1pPr>
          </a:lstStyle>
          <a:p>
            <a:fld id="{36E22B40-F4A5-964C-AC2F-AC6ACC2740F2}" type="datetime1">
              <a:rPr lang="zh-CN" altLang="en-US"/>
              <a:pPr/>
              <a:t>2015/12/29</a:t>
            </a:fld>
            <a:endParaRPr lang="en-US" altLang="zh-CN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41325" y="736600"/>
            <a:ext cx="5827713" cy="369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76775"/>
            <a:ext cx="53673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878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b" anchorCtr="0" compatLnSpc="1">
            <a:prstTxWarp prst="textNoShape">
              <a:avLst/>
            </a:prstTxWarp>
          </a:bodyPr>
          <a:lstStyle>
            <a:lvl1pPr defTabSz="936625" eaLnBrk="0" hangingPunct="0">
              <a:defRPr sz="1300" b="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475" y="934878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b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300" b="0">
                <a:ea typeface="宋体" charset="0"/>
                <a:cs typeface="宋体" charset="0"/>
              </a:defRPr>
            </a:lvl1pPr>
          </a:lstStyle>
          <a:p>
            <a:fld id="{60243C5D-F0D8-9A49-8F75-1B43B5E983D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30306180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lnSpc>
        <a:spcPct val="110000"/>
      </a:lnSpc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宋体" pitchFamily="2" charset="-122"/>
        <a:cs typeface="宋体" charset="0"/>
      </a:defRPr>
    </a:lvl1pPr>
    <a:lvl2pPr marL="509588" algn="l" rtl="0" eaLnBrk="0" fontAlgn="base" hangingPunct="0">
      <a:lnSpc>
        <a:spcPct val="110000"/>
      </a:lnSpc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1022350" algn="l" rtl="0" eaLnBrk="0" fontAlgn="base" hangingPunct="0">
      <a:lnSpc>
        <a:spcPct val="110000"/>
      </a:lnSpc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533525" algn="l" rtl="0" eaLnBrk="0" fontAlgn="base" hangingPunct="0">
      <a:lnSpc>
        <a:spcPct val="110000"/>
      </a:lnSpc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2046288" algn="l" rtl="0" eaLnBrk="0" fontAlgn="base" hangingPunct="0">
      <a:lnSpc>
        <a:spcPct val="110000"/>
      </a:lnSpc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560177" algn="l" defTabSz="10240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2212" algn="l" defTabSz="10240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4247" algn="l" defTabSz="10240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6283" algn="l" defTabSz="10240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F54B2E4B-266A-1543-93FA-BCEC8DF1E2DA}" type="datetime1">
              <a:rPr lang="zh-CN" altLang="en-US" b="0">
                <a:ea typeface="宋体" charset="0"/>
                <a:cs typeface="宋体" charset="0"/>
              </a:rPr>
              <a:pPr/>
              <a:t>2015/12/29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F12CED8B-81B7-A849-A1B3-D11F1944EA4A}" type="slidenum">
              <a:rPr lang="zh-CN" altLang="en-US" b="0">
                <a:ea typeface="宋体" charset="0"/>
                <a:cs typeface="宋体" charset="0"/>
              </a:rPr>
              <a:pPr/>
              <a:t>1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0964" name="Rectangle 3"/>
          <p:cNvSpPr txBox="1">
            <a:spLocks noGrp="1" noChangeArrowheads="1"/>
          </p:cNvSpPr>
          <p:nvPr/>
        </p:nvSpPr>
        <p:spPr bwMode="auto">
          <a:xfrm>
            <a:off x="3800475" y="0"/>
            <a:ext cx="2908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6" tIns="46843" rIns="93686" bIns="46843"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fld id="{5BB18C48-B80B-ED46-A552-C36C732A41D8}" type="datetime1">
              <a:rPr lang="en-US" altLang="zh-CN" sz="1300" b="0">
                <a:ea typeface="宋体" charset="0"/>
                <a:cs typeface="宋体" charset="0"/>
              </a:rPr>
              <a:pPr algn="r"/>
              <a:t>12/29/2015</a:t>
            </a:fld>
            <a:endParaRPr lang="en-US" altLang="zh-CN" sz="1300" b="0">
              <a:ea typeface="宋体" charset="0"/>
              <a:cs typeface="宋体" charset="0"/>
            </a:endParaRPr>
          </a:p>
        </p:txBody>
      </p:sp>
      <p:sp>
        <p:nvSpPr>
          <p:cNvPr id="40965" name="Rectangle 7"/>
          <p:cNvSpPr txBox="1">
            <a:spLocks noGrp="1" noChangeArrowheads="1"/>
          </p:cNvSpPr>
          <p:nvPr/>
        </p:nvSpPr>
        <p:spPr bwMode="auto">
          <a:xfrm>
            <a:off x="3800475" y="9348788"/>
            <a:ext cx="2908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6" tIns="46843" rIns="93686" bIns="46843" anchor="b"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fld id="{42C04DAC-D0A7-A346-843A-97AE5587759B}" type="slidenum">
              <a:rPr lang="en-US" altLang="zh-CN" sz="1300" b="0">
                <a:ea typeface="宋体" charset="0"/>
                <a:cs typeface="宋体" charset="0"/>
              </a:rPr>
              <a:pPr algn="r"/>
              <a:t>1</a:t>
            </a:fld>
            <a:endParaRPr lang="en-US" altLang="zh-CN" sz="1300" b="0">
              <a:ea typeface="宋体" charset="0"/>
              <a:cs typeface="宋体" charset="0"/>
            </a:endParaRPr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2913" y="738188"/>
            <a:ext cx="5826125" cy="3690937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4675188"/>
            <a:ext cx="5367337" cy="4429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41988" name="日期占位符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9E69AC41-2853-914A-996B-A97DC97E09FF}" type="datetime1">
              <a:rPr lang="zh-CN" altLang="en-US" b="0">
                <a:ea typeface="宋体" charset="0"/>
                <a:cs typeface="宋体" charset="0"/>
              </a:rPr>
              <a:pPr/>
              <a:t>2015/12/29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1989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D31F2132-9278-C142-B3D2-145812429D82}" type="slidenum">
              <a:rPr lang="zh-CN" altLang="en-US" b="0">
                <a:ea typeface="宋体" charset="0"/>
                <a:cs typeface="宋体" charset="0"/>
              </a:rPr>
              <a:pPr/>
              <a:t>6</a:t>
            </a:fld>
            <a:endParaRPr lang="en-US" altLang="zh-CN" b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2EE45995-B646-294B-873C-573800CA14A8}" type="datetime1">
              <a:rPr lang="zh-CN" altLang="en-US" b="0">
                <a:ea typeface="宋体" charset="0"/>
                <a:cs typeface="宋体" charset="0"/>
              </a:rPr>
              <a:pPr/>
              <a:t>2015/12/29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24A52974-B298-E44C-9069-3CDC55503909}" type="slidenum">
              <a:rPr lang="zh-CN" altLang="en-US" b="0">
                <a:ea typeface="宋体" charset="0"/>
                <a:cs typeface="宋体" charset="0"/>
              </a:rPr>
              <a:pPr/>
              <a:t>9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4036" name="Rectangle 3"/>
          <p:cNvSpPr txBox="1">
            <a:spLocks noGrp="1" noChangeArrowheads="1"/>
          </p:cNvSpPr>
          <p:nvPr/>
        </p:nvSpPr>
        <p:spPr bwMode="auto">
          <a:xfrm>
            <a:off x="3800475" y="0"/>
            <a:ext cx="2908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6" tIns="46843" rIns="93686" bIns="46843"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fld id="{976D0435-92F3-3B49-9A18-A9258C6F1078}" type="datetime1">
              <a:rPr lang="en-US" altLang="zh-CN" sz="1300" b="0">
                <a:ea typeface="宋体" charset="0"/>
                <a:cs typeface="宋体" charset="0"/>
              </a:rPr>
              <a:pPr algn="r"/>
              <a:t>12/29/2015</a:t>
            </a:fld>
            <a:endParaRPr lang="en-US" altLang="zh-CN" sz="1300" b="0">
              <a:ea typeface="宋体" charset="0"/>
              <a:cs typeface="宋体" charset="0"/>
            </a:endParaRPr>
          </a:p>
        </p:txBody>
      </p:sp>
      <p:sp>
        <p:nvSpPr>
          <p:cNvPr id="44037" name="Rectangle 7"/>
          <p:cNvSpPr txBox="1">
            <a:spLocks noGrp="1" noChangeArrowheads="1"/>
          </p:cNvSpPr>
          <p:nvPr/>
        </p:nvSpPr>
        <p:spPr bwMode="auto">
          <a:xfrm>
            <a:off x="3800475" y="9348788"/>
            <a:ext cx="2908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6" tIns="46843" rIns="93686" bIns="46843" anchor="b"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fld id="{60E7137C-3843-8848-BEBF-D383F13FB497}" type="slidenum">
              <a:rPr lang="en-US" altLang="zh-CN" sz="1300" b="0">
                <a:ea typeface="宋体" charset="0"/>
                <a:cs typeface="宋体" charset="0"/>
              </a:rPr>
              <a:pPr algn="r"/>
              <a:t>9</a:t>
            </a:fld>
            <a:endParaRPr lang="en-US" altLang="zh-CN" sz="1300" b="0">
              <a:ea typeface="宋体" charset="0"/>
              <a:cs typeface="宋体" charset="0"/>
            </a:endParaRPr>
          </a:p>
        </p:txBody>
      </p:sp>
      <p:sp>
        <p:nvSpPr>
          <p:cNvPr id="44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1" lang="zh-CN" altLang="en-US">
                <a:solidFill>
                  <a:srgbClr val="0066CC"/>
                </a:solidFill>
                <a:latin typeface="Calibri" charset="0"/>
                <a:ea typeface="宋体" charset="0"/>
              </a:rPr>
              <a:t>技术水平处于国际领先地位，申请专利超过</a:t>
            </a:r>
            <a:r>
              <a:rPr kumimoji="1" lang="en-US" altLang="zh-CN">
                <a:solidFill>
                  <a:srgbClr val="0066CC"/>
                </a:solidFill>
                <a:latin typeface="Calibri" charset="0"/>
                <a:ea typeface="宋体" charset="0"/>
              </a:rPr>
              <a:t>65</a:t>
            </a:r>
            <a:r>
              <a:rPr kumimoji="1" lang="zh-CN" altLang="en-US">
                <a:solidFill>
                  <a:srgbClr val="0066CC"/>
                </a:solidFill>
                <a:latin typeface="Calibri" charset="0"/>
                <a:ea typeface="宋体" charset="0"/>
              </a:rPr>
              <a:t>件。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kumimoji="1" lang="zh-CN" altLang="en-US">
                <a:solidFill>
                  <a:srgbClr val="0066CC"/>
                </a:solidFill>
                <a:latin typeface="Calibri" charset="0"/>
                <a:ea typeface="宋体" charset="0"/>
              </a:rPr>
              <a:t>先进的研发试验设备</a:t>
            </a:r>
          </a:p>
          <a:p>
            <a:pPr eaLnBrk="1" hangingPunct="1"/>
            <a:r>
              <a:rPr kumimoji="1" lang="zh-CN" altLang="en-US">
                <a:solidFill>
                  <a:srgbClr val="0066CC"/>
                </a:solidFill>
                <a:latin typeface="Calibri" charset="0"/>
                <a:ea typeface="宋体" charset="0"/>
              </a:rPr>
              <a:t>具有为大型国际客户订制产品的能力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0044F16A-904C-D741-AAD7-D0798F045EC2}" type="datetime1">
              <a:rPr lang="zh-CN" altLang="en-US" b="0">
                <a:ea typeface="宋体" charset="0"/>
                <a:cs typeface="宋体" charset="0"/>
              </a:rPr>
              <a:pPr/>
              <a:t>2015/12/29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35FB1C2F-8B8E-AB41-BAAB-BF215417B817}" type="slidenum">
              <a:rPr lang="zh-CN" altLang="en-US" b="0">
                <a:ea typeface="宋体" charset="0"/>
                <a:cs typeface="宋体" charset="0"/>
              </a:rPr>
              <a:pPr/>
              <a:t>10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5060" name="Rectangle 3"/>
          <p:cNvSpPr txBox="1">
            <a:spLocks noGrp="1" noChangeArrowheads="1"/>
          </p:cNvSpPr>
          <p:nvPr/>
        </p:nvSpPr>
        <p:spPr bwMode="auto">
          <a:xfrm>
            <a:off x="3800475" y="0"/>
            <a:ext cx="2908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6" tIns="46843" rIns="93686" bIns="46843"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fld id="{55D05E2D-F4C7-454D-B28A-FF214738B156}" type="datetime1">
              <a:rPr lang="en-US" altLang="zh-CN" sz="1300" b="0">
                <a:ea typeface="宋体" charset="0"/>
                <a:cs typeface="宋体" charset="0"/>
              </a:rPr>
              <a:pPr algn="r"/>
              <a:t>12/29/2015</a:t>
            </a:fld>
            <a:endParaRPr lang="en-US" altLang="zh-CN" sz="1300" b="0">
              <a:ea typeface="宋体" charset="0"/>
              <a:cs typeface="宋体" charset="0"/>
            </a:endParaRPr>
          </a:p>
        </p:txBody>
      </p:sp>
      <p:sp>
        <p:nvSpPr>
          <p:cNvPr id="45061" name="Rectangle 7"/>
          <p:cNvSpPr txBox="1">
            <a:spLocks noGrp="1" noChangeArrowheads="1"/>
          </p:cNvSpPr>
          <p:nvPr/>
        </p:nvSpPr>
        <p:spPr bwMode="auto">
          <a:xfrm>
            <a:off x="3800475" y="9348788"/>
            <a:ext cx="2908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6" tIns="46843" rIns="93686" bIns="46843" anchor="b"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fld id="{2BD00C2A-DC5E-BC4B-9028-87442E6D13B9}" type="slidenum">
              <a:rPr lang="en-US" altLang="zh-CN" sz="1300" b="0">
                <a:ea typeface="宋体" charset="0"/>
                <a:cs typeface="宋体" charset="0"/>
              </a:rPr>
              <a:pPr algn="r"/>
              <a:t>10</a:t>
            </a:fld>
            <a:endParaRPr lang="en-US" altLang="zh-CN" sz="1300" b="0">
              <a:ea typeface="宋体" charset="0"/>
              <a:cs typeface="宋体" charset="0"/>
            </a:endParaRPr>
          </a:p>
        </p:txBody>
      </p:sp>
      <p:sp>
        <p:nvSpPr>
          <p:cNvPr id="45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chemeClr val="bg2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AE5C8618-7434-4D45-8F48-9A42DEA39EEE}" type="datetime1">
              <a:rPr lang="zh-CN" altLang="en-US" b="0">
                <a:ea typeface="宋体" charset="0"/>
                <a:cs typeface="宋体" charset="0"/>
              </a:rPr>
              <a:pPr/>
              <a:t>2015/12/29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DCBE4DA9-65EE-F545-BC0D-C5F0A27ADFFC}" type="slidenum">
              <a:rPr lang="zh-CN" altLang="en-US" b="0">
                <a:ea typeface="宋体" charset="0"/>
                <a:cs typeface="宋体" charset="0"/>
              </a:rPr>
              <a:pPr/>
              <a:t>14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B9311D8C-0EBB-3442-9FC7-38779E0AC782}" type="datetime1">
              <a:rPr lang="zh-CN" altLang="en-US" b="0">
                <a:ea typeface="宋体" charset="0"/>
                <a:cs typeface="宋体" charset="0"/>
              </a:rPr>
              <a:pPr/>
              <a:t>2015/12/29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fld id="{6662B0EC-67CC-5041-9F23-1555B0C8D47F}" type="slidenum">
              <a:rPr lang="zh-CN" altLang="en-US" b="0">
                <a:ea typeface="宋体" charset="0"/>
                <a:cs typeface="宋体" charset="0"/>
              </a:rPr>
              <a:pPr/>
              <a:t>21</a:t>
            </a:fld>
            <a:endParaRPr lang="en-US" altLang="zh-CN" b="0">
              <a:ea typeface="宋体" charset="0"/>
              <a:cs typeface="宋体" charset="0"/>
            </a:endParaRPr>
          </a:p>
        </p:txBody>
      </p:sp>
      <p:sp>
        <p:nvSpPr>
          <p:cNvPr id="47108" name="Rectangle 3"/>
          <p:cNvSpPr txBox="1">
            <a:spLocks noGrp="1" noChangeArrowheads="1"/>
          </p:cNvSpPr>
          <p:nvPr/>
        </p:nvSpPr>
        <p:spPr bwMode="auto">
          <a:xfrm>
            <a:off x="3800475" y="0"/>
            <a:ext cx="2908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6" tIns="46843" rIns="93686" bIns="46843"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fld id="{D3E4A62B-ABD0-4749-B4AD-BF29853BAD38}" type="datetime1">
              <a:rPr lang="en-US" altLang="zh-CN" sz="1300" b="0">
                <a:ea typeface="宋体" charset="0"/>
                <a:cs typeface="宋体" charset="0"/>
              </a:rPr>
              <a:pPr algn="r"/>
              <a:t>12/29/2015</a:t>
            </a:fld>
            <a:endParaRPr lang="en-US" altLang="zh-CN" sz="1300" b="0">
              <a:ea typeface="宋体" charset="0"/>
              <a:cs typeface="宋体" charset="0"/>
            </a:endParaRPr>
          </a:p>
        </p:txBody>
      </p:sp>
      <p:sp>
        <p:nvSpPr>
          <p:cNvPr id="47109" name="Rectangle 7"/>
          <p:cNvSpPr txBox="1">
            <a:spLocks noGrp="1" noChangeArrowheads="1"/>
          </p:cNvSpPr>
          <p:nvPr/>
        </p:nvSpPr>
        <p:spPr bwMode="auto">
          <a:xfrm>
            <a:off x="3800475" y="9348788"/>
            <a:ext cx="2908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86" tIns="46843" rIns="93686" bIns="46843" anchor="b"/>
          <a:lstStyle>
            <a:lvl1pPr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fld id="{B08547FF-DA68-7B45-97B0-EEC21BE6828F}" type="slidenum">
              <a:rPr lang="en-US" altLang="zh-CN" sz="1300" b="0">
                <a:ea typeface="宋体" charset="0"/>
                <a:cs typeface="宋体" charset="0"/>
              </a:rPr>
              <a:pPr algn="r"/>
              <a:t>21</a:t>
            </a:fld>
            <a:endParaRPr lang="en-US" altLang="zh-CN" sz="1300" b="0">
              <a:ea typeface="宋体" charset="0"/>
              <a:cs typeface="宋体" charset="0"/>
            </a:endParaRPr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2913" y="738188"/>
            <a:ext cx="5826125" cy="3690937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4675188"/>
            <a:ext cx="5367337" cy="4429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97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59A2D36-1431-744F-AF33-68C1BBD61288}" type="datetime1">
              <a:rPr lang="zh-CN" altLang="en-US"/>
              <a:pPr/>
              <a:t>2015/12/29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0938" y="6229350"/>
            <a:ext cx="3419475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650" y="6229350"/>
            <a:ext cx="25209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2A64488-E142-EF47-B2FA-4B6A709253E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91573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0101" y="2125003"/>
            <a:ext cx="9181148" cy="146628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05" y="3876305"/>
            <a:ext cx="7560945" cy="1748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407E8F0-459C-4A4C-B2C8-401660D07BF5}" type="datetime1">
              <a:rPr lang="zh-CN" altLang="en-US"/>
              <a:pPr/>
              <a:t>2015/12/29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>
                <a:ea typeface="黑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E0E8962-225F-7646-87CF-A1F0F4EBAB7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180917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0070" y="1596128"/>
            <a:ext cx="9721215" cy="45144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40DA73-C348-B347-98EA-3B5528916F8D}" type="datetime1">
              <a:rPr lang="zh-CN" altLang="en-US"/>
              <a:pPr/>
              <a:t>2015/12/29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>
                <a:ea typeface="黑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AC4D850-ECEF-1547-BD15-EFE9B23E39A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7491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9625" y="2125663"/>
            <a:ext cx="9182100" cy="14652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838" y="3876675"/>
            <a:ext cx="7559675" cy="17478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84721-84A2-2B44-8EE4-ABE95616AAC1}" type="datetime1">
              <a:rPr lang="zh-CN" altLang="en-US"/>
              <a:pPr/>
              <a:t>2015/12/29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E89BD-8368-5748-91D3-789EFBB3E9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193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E:\PPT\公司简介\2016\PPT封面1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806266" cy="6840538"/>
          </a:xfrm>
          <a:prstGeom prst="rect">
            <a:avLst/>
          </a:prstGeom>
          <a:noFill/>
        </p:spPr>
      </p:pic>
      <p:pic>
        <p:nvPicPr>
          <p:cNvPr id="10" name="Picture 3" descr="E:\VI\VI及应用\LOGO+口号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22535" y="425761"/>
            <a:ext cx="1652685" cy="54879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02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标题占位符 1"/>
          <p:cNvSpPr>
            <a:spLocks noGrp="1"/>
          </p:cNvSpPr>
          <p:nvPr>
            <p:ph type="title"/>
          </p:nvPr>
        </p:nvSpPr>
        <p:spPr bwMode="auto">
          <a:xfrm>
            <a:off x="222250" y="-76200"/>
            <a:ext cx="97218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3074" name="Picture 2" descr="C:\Users\zhumeijuan\Desktop\未标题-2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522992"/>
            <a:ext cx="10801136" cy="31754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微软雅黑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  <a:cs typeface="微软雅黑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  <a:cs typeface="微软雅黑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  <a:cs typeface="微软雅黑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  <a:cs typeface="微软雅黑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宋体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宋体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宋体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宋体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宋体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539750" y="274638"/>
            <a:ext cx="97218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39750" y="1595438"/>
            <a:ext cx="97218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9584721-84A2-2B44-8EE4-ABE95616AAC1}" type="datetime1">
              <a:rPr lang="zh-CN" altLang="en-US"/>
              <a:pPr/>
              <a:t>2015/12/29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B651F2C-DB2D-0843-A8E4-7E83D2392C2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宋体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宋体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宋体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宋体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宋体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8154396" y="193919"/>
            <a:ext cx="2498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 eaLnBrk="1" hangingPunct="1"/>
            <a:r>
              <a:rPr lang="en-US" altLang="zh-CN" sz="800" b="0" dirty="0" smtClean="0">
                <a:solidFill>
                  <a:srgbClr val="339933"/>
                </a:solidFill>
              </a:rPr>
              <a:t>AIRSYS-P-GE-GENERAL-E1506V1.5.PPT</a:t>
            </a:r>
            <a:r>
              <a:rPr lang="en-US" altLang="zh-CN" sz="800" dirty="0" smtClean="0">
                <a:solidFill>
                  <a:srgbClr val="339933"/>
                </a:solidFill>
              </a:rPr>
              <a:t> </a:t>
            </a:r>
            <a:endParaRPr lang="zh-CN" altLang="en-US" sz="800" dirty="0">
              <a:solidFill>
                <a:srgbClr val="3399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848185"/>
            <a:ext cx="10801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 smtClean="0">
                <a:solidFill>
                  <a:srgbClr val="00B050"/>
                </a:solidFill>
                <a:latin typeface="Arial" charset="0"/>
                <a:ea typeface="黑体" pitchFamily="2" charset="-122"/>
                <a:cs typeface="+mn-cs"/>
              </a:rPr>
              <a:t>Airsys Refrigeration Engineering Technology (Beijing) Co. Ltd.</a:t>
            </a:r>
            <a:endParaRPr lang="zh-CN" altLang="en-US" sz="1400" b="1" kern="1200" dirty="0" smtClean="0">
              <a:solidFill>
                <a:srgbClr val="00B050"/>
              </a:solidFill>
              <a:latin typeface="Arial" charset="0"/>
              <a:ea typeface="黑体" pitchFamily="2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318" y="5295623"/>
            <a:ext cx="732790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500" b="0" dirty="0" smtClean="0">
                <a:solidFill>
                  <a:srgbClr val="0066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AIRSYS</a:t>
            </a:r>
          </a:p>
          <a:p>
            <a:pPr>
              <a:defRPr/>
            </a:pPr>
            <a:r>
              <a:rPr lang="en-US" altLang="zh-CN" sz="3500" b="0" dirty="0" smtClean="0">
                <a:solidFill>
                  <a:srgbClr val="0066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Expert in ICT Cooling</a:t>
            </a:r>
            <a:endParaRPr lang="zh-CN" altLang="en-US" sz="3500" b="0" dirty="0">
              <a:solidFill>
                <a:srgbClr val="0066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 txBox="1">
            <a:spLocks noGrp="1"/>
          </p:cNvSpPr>
          <p:nvPr/>
        </p:nvSpPr>
        <p:spPr bwMode="auto">
          <a:xfrm>
            <a:off x="539750" y="6229350"/>
            <a:ext cx="2520950" cy="474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altLang="zh-CN" sz="1400" dirty="0">
              <a:ea typeface="+mn-ea"/>
              <a:cs typeface="+mn-cs"/>
            </a:endParaRPr>
          </a:p>
        </p:txBody>
      </p:sp>
      <p:sp>
        <p:nvSpPr>
          <p:cNvPr id="2560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280272" y="2246686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 sz="3400">
                <a:latin typeface="微软雅黑" charset="0"/>
                <a:ea typeface="华文宋体" charset="0"/>
                <a:cs typeface="Times New Roman" charset="0"/>
              </a:rPr>
              <a:t>QA Management</a:t>
            </a:r>
            <a:endParaRPr lang="zh-CN" altLang="en-US" sz="3400">
              <a:latin typeface="微软雅黑" charset="0"/>
              <a:ea typeface="华文宋体" charset="0"/>
              <a:cs typeface="Times New Roman" charset="0"/>
            </a:endParaRPr>
          </a:p>
        </p:txBody>
      </p:sp>
      <p:sp>
        <p:nvSpPr>
          <p:cNvPr id="12292" name="Text Box 14"/>
          <p:cNvSpPr txBox="1">
            <a:spLocks noChangeArrowheads="1"/>
          </p:cNvSpPr>
          <p:nvPr/>
        </p:nvSpPr>
        <p:spPr bwMode="auto">
          <a:xfrm>
            <a:off x="808785" y="4947023"/>
            <a:ext cx="9288462" cy="441146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  <a:cs typeface="+mn-cs"/>
              </a:rPr>
              <a:t>Annual Factory audit by: GE, Siemens, Philips, Vodafone, </a:t>
            </a:r>
            <a:r>
              <a:rPr lang="en-US" altLang="zh-CN" sz="16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  <a:cs typeface="+mn-cs"/>
              </a:rPr>
              <a:t>Eltek</a:t>
            </a:r>
            <a:r>
              <a:rPr lang="en-US" altLang="zh-CN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  <a:cs typeface="+mn-cs"/>
              </a:rPr>
              <a:t>, Delta, etc</a:t>
            </a: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  <a:cs typeface="+mn-cs"/>
              </a:rPr>
              <a:t>.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762747" y="1551361"/>
            <a:ext cx="10277475" cy="773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  <a:ea typeface="宋体" charset="-122"/>
                <a:cs typeface="+mn-cs"/>
              </a:rPr>
              <a:t>Quality</a:t>
            </a:r>
            <a:r>
              <a:rPr lang="zh-CN" altLang="en-US" b="0" dirty="0">
                <a:solidFill>
                  <a:schemeClr val="tx1">
                    <a:lumMod val="65000"/>
                    <a:lumOff val="35000"/>
                  </a:schemeClr>
                </a:solidFill>
                <a:ea typeface="宋体" charset="-122"/>
                <a:cs typeface="+mn-cs"/>
              </a:rPr>
              <a:t>：</a:t>
            </a: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ISO9001                                               Environment</a:t>
            </a:r>
            <a:r>
              <a:rPr lang="zh-CN" altLang="en-US" b="0" dirty="0">
                <a:solidFill>
                  <a:schemeClr val="tx1">
                    <a:lumMod val="65000"/>
                    <a:lumOff val="35000"/>
                  </a:schemeClr>
                </a:solidFill>
                <a:ea typeface="宋体" charset="-122"/>
                <a:cs typeface="+mn-cs"/>
              </a:rPr>
              <a:t>：</a:t>
            </a:r>
            <a:r>
              <a:rPr lang="zh-CN" altLang="en-US" b="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 </a:t>
            </a: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ISO14001, 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  <a:ea typeface="宋体" charset="-122"/>
                <a:cs typeface="+mn-cs"/>
              </a:rPr>
              <a:t>Healthy and Safety</a:t>
            </a:r>
            <a:r>
              <a:rPr lang="zh-CN" altLang="en-US" b="0" dirty="0">
                <a:solidFill>
                  <a:schemeClr val="tx1">
                    <a:lumMod val="65000"/>
                    <a:lumOff val="35000"/>
                  </a:schemeClr>
                </a:solidFill>
                <a:ea typeface="宋体" charset="-122"/>
                <a:cs typeface="+mn-cs"/>
              </a:rPr>
              <a:t>：</a:t>
            </a: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 OHSAS18001                   </a:t>
            </a: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  <a:ea typeface="宋体" charset="-122"/>
                <a:cs typeface="+mn-cs"/>
              </a:rPr>
              <a:t>Medical</a:t>
            </a:r>
            <a:r>
              <a:rPr lang="zh-CN" altLang="en-US" b="0" dirty="0">
                <a:solidFill>
                  <a:schemeClr val="tx1">
                    <a:lumMod val="65000"/>
                    <a:lumOff val="35000"/>
                  </a:schemeClr>
                </a:solidFill>
                <a:ea typeface="宋体" charset="-122"/>
                <a:cs typeface="+mn-cs"/>
              </a:rPr>
              <a:t>：</a:t>
            </a: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ISO13485</a:t>
            </a:r>
          </a:p>
        </p:txBody>
      </p:sp>
      <p:grpSp>
        <p:nvGrpSpPr>
          <p:cNvPr id="25606" name="Group 11"/>
          <p:cNvGrpSpPr>
            <a:grpSpLocks/>
          </p:cNvGrpSpPr>
          <p:nvPr/>
        </p:nvGrpSpPr>
        <p:grpSpPr bwMode="auto">
          <a:xfrm>
            <a:off x="881810" y="3335711"/>
            <a:ext cx="7874000" cy="984250"/>
            <a:chOff x="272" y="2098"/>
            <a:chExt cx="6024" cy="753"/>
          </a:xfrm>
        </p:grpSpPr>
        <p:pic>
          <p:nvPicPr>
            <p:cNvPr id="25609" name="Picture 12" descr="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" y="2098"/>
              <a:ext cx="3823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13" descr="2009101705副本副本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" y="2177"/>
              <a:ext cx="953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14" descr="2009101副本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2147"/>
              <a:ext cx="923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7" name="Picture 15" descr="logo副本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0110" y="3330948"/>
            <a:ext cx="9969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13"/>
          <p:cNvSpPr txBox="1">
            <a:spLocks noChangeArrowheads="1"/>
          </p:cNvSpPr>
          <p:nvPr/>
        </p:nvSpPr>
        <p:spPr bwMode="auto">
          <a:xfrm>
            <a:off x="620367" y="365270"/>
            <a:ext cx="81073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rgbClr val="00B050"/>
                </a:solidFill>
                <a:latin typeface="Helvetica-BoldOblique" pitchFamily="2" charset="0"/>
                <a:ea typeface="微软雅黑" charset="0"/>
                <a:cs typeface="Arial" charset="0"/>
              </a:rPr>
              <a:t>About  AIRSYS — QA Management</a:t>
            </a:r>
            <a:endParaRPr lang="zh-CN" altLang="en-US" sz="3000" b="0" dirty="0">
              <a:solidFill>
                <a:srgbClr val="00B050"/>
              </a:solidFill>
              <a:latin typeface="Helvetica-BoldOblique" pitchFamily="2" charset="0"/>
              <a:ea typeface="微软雅黑" charset="0"/>
              <a:cs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Rectangle 2"/>
          <p:cNvSpPr txBox="1">
            <a:spLocks noChangeArrowheads="1"/>
          </p:cNvSpPr>
          <p:nvPr/>
        </p:nvSpPr>
        <p:spPr bwMode="auto">
          <a:xfrm>
            <a:off x="594965" y="428782"/>
            <a:ext cx="8108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rgbClr val="00B050"/>
                </a:solidFill>
                <a:latin typeface="Helvetica-BoldOblique" pitchFamily="2" charset="0"/>
                <a:ea typeface="微软雅黑" charset="0"/>
                <a:cs typeface="Arial" charset="0"/>
              </a:rPr>
              <a:t>Topic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2586287" y="1920919"/>
            <a:ext cx="5669280" cy="5867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586287" y="2717517"/>
            <a:ext cx="5669280" cy="5867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2586287" y="4310714"/>
            <a:ext cx="5669280" cy="5867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2614103" y="3514115"/>
            <a:ext cx="5669280" cy="5867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2999086" y="2032290"/>
            <a:ext cx="2593975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>
                <a:solidFill>
                  <a:srgbClr val="006600"/>
                </a:solidFill>
                <a:ea typeface="微软雅黑" charset="0"/>
                <a:cs typeface="Arial" charset="0"/>
              </a:rPr>
              <a:t>Business  Strategies</a:t>
            </a:r>
            <a:endParaRPr lang="zh-CN" altLang="en-US" sz="2000" b="0" dirty="0">
              <a:solidFill>
                <a:srgbClr val="006600"/>
              </a:solidFill>
              <a:ea typeface="微软雅黑" charset="0"/>
              <a:cs typeface="Arial" charset="0"/>
            </a:endParaRPr>
          </a:p>
        </p:txBody>
      </p:sp>
      <p:sp>
        <p:nvSpPr>
          <p:cNvPr id="22" name="Rectangl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999086" y="2803815"/>
            <a:ext cx="1924050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>
                <a:solidFill>
                  <a:srgbClr val="006600"/>
                </a:solidFill>
                <a:ea typeface="宋体" charset="0"/>
                <a:cs typeface="宋体" charset="0"/>
              </a:rPr>
              <a:t>About  AIRSYS</a:t>
            </a:r>
            <a:endParaRPr lang="zh-CN" altLang="en-US" sz="2000" b="0" dirty="0">
              <a:solidFill>
                <a:srgbClr val="006600"/>
              </a:solidFill>
              <a:ea typeface="宋体" charset="0"/>
              <a:cs typeface="宋体" charset="0"/>
            </a:endParaRPr>
          </a:p>
        </p:txBody>
      </p:sp>
      <p:sp>
        <p:nvSpPr>
          <p:cNvPr id="23" name="Rectangl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99086" y="3587686"/>
            <a:ext cx="2820988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宋体" charset="0"/>
              </a:rPr>
              <a:t>Products and Solutions</a:t>
            </a:r>
            <a:endParaRPr lang="zh-CN" altLang="en-US" sz="2000" b="0" dirty="0">
              <a:solidFill>
                <a:schemeClr val="tx1">
                  <a:lumMod val="75000"/>
                  <a:lumOff val="25000"/>
                </a:schemeClr>
              </a:solidFill>
              <a:ea typeface="宋体" charset="0"/>
              <a:cs typeface="宋体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999086" y="4391315"/>
            <a:ext cx="2960688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0" dirty="0">
                <a:solidFill>
                  <a:srgbClr val="006600"/>
                </a:solidFill>
                <a:ea typeface="宋体" charset="-122"/>
                <a:cs typeface="+mn-cs"/>
              </a:rPr>
              <a:t>Partners and Customers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 txBox="1">
            <a:spLocks noGrp="1"/>
          </p:cNvSpPr>
          <p:nvPr/>
        </p:nvSpPr>
        <p:spPr bwMode="auto">
          <a:xfrm>
            <a:off x="539750" y="6229350"/>
            <a:ext cx="2520950" cy="474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altLang="zh-CN" sz="1400" dirty="0">
              <a:ea typeface="+mn-ea"/>
              <a:cs typeface="+mn-cs"/>
            </a:endParaRPr>
          </a:p>
        </p:txBody>
      </p:sp>
      <p:sp>
        <p:nvSpPr>
          <p:cNvPr id="2765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809625" y="2125663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 sz="2600">
                <a:latin typeface="微软雅黑" charset="0"/>
                <a:ea typeface="微软雅黑" charset="0"/>
              </a:rPr>
              <a:t>BTS Shelter Solution</a:t>
            </a:r>
            <a:endParaRPr lang="zh-CN" altLang="en-US" sz="2600">
              <a:latin typeface="微软雅黑" charset="0"/>
              <a:ea typeface="微软雅黑" charset="0"/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>
          <a:xfrm>
            <a:off x="533571" y="311623"/>
            <a:ext cx="8107362" cy="4667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rgbClr val="00B050"/>
                </a:solidFill>
                <a:latin typeface="Helvetica-BoldOblique" pitchFamily="2" charset="0"/>
                <a:ea typeface="微软雅黑" charset="0"/>
                <a:cs typeface="Arial" charset="0"/>
              </a:rPr>
              <a:t>BTS Shelter Solution</a:t>
            </a:r>
            <a:endParaRPr lang="zh-CN" altLang="en-US" sz="3000" b="0" dirty="0">
              <a:solidFill>
                <a:srgbClr val="00B050"/>
              </a:solidFill>
              <a:latin typeface="Helvetica-BoldOblique" pitchFamily="2" charset="0"/>
              <a:ea typeface="微软雅黑" charset="0"/>
              <a:cs typeface="Arial" charset="0"/>
            </a:endParaRPr>
          </a:p>
        </p:txBody>
      </p:sp>
      <p:pic>
        <p:nvPicPr>
          <p:cNvPr id="10242" name="Picture 2" descr="E:\PPT\公司简介\2016\基站空调解决方案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849" y="1009498"/>
            <a:ext cx="9251116" cy="50989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 txBox="1">
            <a:spLocks noGrp="1"/>
          </p:cNvSpPr>
          <p:nvPr/>
        </p:nvSpPr>
        <p:spPr bwMode="auto">
          <a:xfrm>
            <a:off x="539750" y="6229350"/>
            <a:ext cx="2520950" cy="474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altLang="zh-CN" sz="1400" dirty="0"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9625" y="2125663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>
                <a:latin typeface="微软雅黑" charset="0"/>
                <a:ea typeface="微软雅黑" charset="0"/>
              </a:rPr>
              <a:t>Data Center Solution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19178" y="352381"/>
            <a:ext cx="8107362" cy="5175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rgbClr val="00B050"/>
                </a:solidFill>
                <a:latin typeface="Helvetica-BoldOblique" pitchFamily="2" charset="0"/>
                <a:ea typeface="微软雅黑" charset="0"/>
                <a:cs typeface="Arial" charset="0"/>
              </a:rPr>
              <a:t>Data Center Solution</a:t>
            </a:r>
            <a:endParaRPr lang="zh-CN" altLang="en-US" sz="3000" b="0" dirty="0">
              <a:solidFill>
                <a:srgbClr val="00B050"/>
              </a:solidFill>
              <a:latin typeface="Helvetica-BoldOblique" pitchFamily="2" charset="0"/>
              <a:ea typeface="微软雅黑" charset="0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09625" y="2125662"/>
            <a:ext cx="91821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" charset="0"/>
              </a:rPr>
              <a:t>Data Center Solution</a:t>
            </a:r>
            <a:endParaRPr kumimoji="0" lang="zh-CN" altLang="en-US" sz="3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9218" name="Picture 2" descr="E:\PPT\公司简介\2016\数据中心绿色解决方案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23" y="1234440"/>
            <a:ext cx="9744355" cy="44670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9625" y="2170638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>
                <a:latin typeface="微软雅黑" charset="0"/>
                <a:ea typeface="微软雅黑" charset="0"/>
              </a:rPr>
              <a:t>Cabinet Solution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8782050" y="3518425"/>
            <a:ext cx="1276350" cy="2778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>
                <a:solidFill>
                  <a:srgbClr val="595959"/>
                </a:solidFill>
              </a:rPr>
              <a:t>HEX</a:t>
            </a:r>
            <a:endParaRPr lang="zh-CN" altLang="en-US" sz="1200">
              <a:solidFill>
                <a:srgbClr val="595959"/>
              </a:solidFill>
            </a:endParaRPr>
          </a:p>
        </p:txBody>
      </p:sp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8782050" y="1915050"/>
            <a:ext cx="1273175" cy="2778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>
                <a:solidFill>
                  <a:srgbClr val="595959"/>
                </a:solidFill>
              </a:rPr>
              <a:t>Fan Cooling</a:t>
            </a:r>
            <a:endParaRPr lang="zh-CN" altLang="en-US" sz="1200">
              <a:solidFill>
                <a:srgbClr val="595959"/>
              </a:solidFill>
            </a:endParaRPr>
          </a:p>
        </p:txBody>
      </p:sp>
      <p:sp>
        <p:nvSpPr>
          <p:cNvPr id="27653" name="Text Box 12"/>
          <p:cNvSpPr txBox="1">
            <a:spLocks noChangeArrowheads="1"/>
          </p:cNvSpPr>
          <p:nvPr/>
        </p:nvSpPr>
        <p:spPr bwMode="auto">
          <a:xfrm>
            <a:off x="92075" y="3754963"/>
            <a:ext cx="1439863" cy="2921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/>
          <a:lstStyle/>
          <a:p>
            <a:pPr algn="r">
              <a:defRPr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Battery cabinets</a:t>
            </a:r>
          </a:p>
        </p:txBody>
      </p:sp>
      <p:sp>
        <p:nvSpPr>
          <p:cNvPr id="27657" name="Text Box 18"/>
          <p:cNvSpPr txBox="1">
            <a:spLocks noChangeArrowheads="1"/>
          </p:cNvSpPr>
          <p:nvPr/>
        </p:nvSpPr>
        <p:spPr bwMode="auto">
          <a:xfrm>
            <a:off x="0" y="1216200"/>
            <a:ext cx="2654300" cy="334962"/>
          </a:xfrm>
          <a:prstGeom prst="rect">
            <a:avLst/>
          </a:prstGeom>
          <a:solidFill>
            <a:srgbClr val="339933"/>
          </a:solidFill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CN" b="0">
                <a:solidFill>
                  <a:schemeClr val="bg1"/>
                </a:solidFill>
              </a:rPr>
              <a:t>Cabinets</a:t>
            </a:r>
            <a:endParaRPr lang="zh-CN" altLang="en-US" b="0">
              <a:solidFill>
                <a:schemeClr val="bg1"/>
              </a:solidFill>
            </a:endParaRPr>
          </a:p>
        </p:txBody>
      </p:sp>
      <p:pic>
        <p:nvPicPr>
          <p:cNvPr id="29703" name="Picture 20" descr="36b216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7788" y="5139263"/>
            <a:ext cx="10001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21" descr="u=1559345604,2645440435&amp;fm=0&amp;gp=0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1513" y="4940825"/>
            <a:ext cx="1077912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22" descr="FCB基站智能通风机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6375" y="1772175"/>
            <a:ext cx="6731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24" descr="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356375"/>
            <a:ext cx="7254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5" descr="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313513"/>
            <a:ext cx="701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32" descr="顶装式机柜空调机组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362725"/>
            <a:ext cx="7524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33" descr="机柜副本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7188" y="3223150"/>
            <a:ext cx="373062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34" descr="电池仓空调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7963" y="5198000"/>
            <a:ext cx="671512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11" name="组合 38"/>
          <p:cNvGrpSpPr>
            <a:grpSpLocks/>
          </p:cNvGrpSpPr>
          <p:nvPr/>
        </p:nvGrpSpPr>
        <p:grpSpPr bwMode="auto">
          <a:xfrm>
            <a:off x="2889250" y="2056338"/>
            <a:ext cx="4783138" cy="3648075"/>
            <a:chOff x="2889250" y="2011363"/>
            <a:chExt cx="4783138" cy="3648075"/>
          </a:xfrm>
        </p:grpSpPr>
        <p:sp>
          <p:nvSpPr>
            <p:cNvPr id="27654" name="Line 14"/>
            <p:cNvSpPr>
              <a:spLocks noChangeShapeType="1"/>
            </p:cNvSpPr>
            <p:nvPr/>
          </p:nvSpPr>
          <p:spPr bwMode="auto">
            <a:xfrm flipH="1">
              <a:off x="7227888" y="2011363"/>
              <a:ext cx="0" cy="3622675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  <p:sp>
          <p:nvSpPr>
            <p:cNvPr id="27655" name="Line 15"/>
            <p:cNvSpPr>
              <a:spLocks noChangeShapeType="1"/>
            </p:cNvSpPr>
            <p:nvPr/>
          </p:nvSpPr>
          <p:spPr bwMode="auto">
            <a:xfrm>
              <a:off x="7227888" y="2011363"/>
              <a:ext cx="431800" cy="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  <p:sp>
          <p:nvSpPr>
            <p:cNvPr id="27656" name="Line 16"/>
            <p:cNvSpPr>
              <a:spLocks noChangeShapeType="1"/>
            </p:cNvSpPr>
            <p:nvPr/>
          </p:nvSpPr>
          <p:spPr bwMode="auto">
            <a:xfrm>
              <a:off x="7227888" y="5648325"/>
              <a:ext cx="431800" cy="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  <p:sp>
          <p:nvSpPr>
            <p:cNvPr id="27663" name="Line 26"/>
            <p:cNvSpPr>
              <a:spLocks noChangeShapeType="1"/>
            </p:cNvSpPr>
            <p:nvPr/>
          </p:nvSpPr>
          <p:spPr bwMode="auto">
            <a:xfrm>
              <a:off x="3414713" y="2011363"/>
              <a:ext cx="0" cy="3648075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  <p:sp>
          <p:nvSpPr>
            <p:cNvPr id="27664" name="Line 27"/>
            <p:cNvSpPr>
              <a:spLocks noChangeShapeType="1"/>
            </p:cNvSpPr>
            <p:nvPr/>
          </p:nvSpPr>
          <p:spPr bwMode="auto">
            <a:xfrm flipH="1">
              <a:off x="2889250" y="2011363"/>
              <a:ext cx="511175" cy="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  <p:sp>
          <p:nvSpPr>
            <p:cNvPr id="27665" name="Line 28"/>
            <p:cNvSpPr>
              <a:spLocks noChangeShapeType="1"/>
            </p:cNvSpPr>
            <p:nvPr/>
          </p:nvSpPr>
          <p:spPr bwMode="auto">
            <a:xfrm flipH="1">
              <a:off x="2889250" y="3900488"/>
              <a:ext cx="511175" cy="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  <p:sp>
          <p:nvSpPr>
            <p:cNvPr id="27666" name="Line 29"/>
            <p:cNvSpPr>
              <a:spLocks noChangeShapeType="1"/>
            </p:cNvSpPr>
            <p:nvPr/>
          </p:nvSpPr>
          <p:spPr bwMode="auto">
            <a:xfrm flipH="1">
              <a:off x="2901950" y="5648325"/>
              <a:ext cx="512763" cy="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  <p:sp>
          <p:nvSpPr>
            <p:cNvPr id="27667" name="Line 30"/>
            <p:cNvSpPr>
              <a:spLocks noChangeShapeType="1"/>
            </p:cNvSpPr>
            <p:nvPr/>
          </p:nvSpPr>
          <p:spPr bwMode="auto">
            <a:xfrm>
              <a:off x="3390900" y="3898900"/>
              <a:ext cx="965200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triangl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  <p:sp>
          <p:nvSpPr>
            <p:cNvPr id="27668" name="Line 31"/>
            <p:cNvSpPr>
              <a:spLocks noChangeShapeType="1"/>
            </p:cNvSpPr>
            <p:nvPr/>
          </p:nvSpPr>
          <p:spPr bwMode="auto">
            <a:xfrm flipH="1">
              <a:off x="6375400" y="3911600"/>
              <a:ext cx="863600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triangl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  <p:sp>
          <p:nvSpPr>
            <p:cNvPr id="27672" name="Line 35"/>
            <p:cNvSpPr>
              <a:spLocks noChangeShapeType="1"/>
            </p:cNvSpPr>
            <p:nvPr/>
          </p:nvSpPr>
          <p:spPr bwMode="auto">
            <a:xfrm flipH="1">
              <a:off x="7207250" y="2655888"/>
              <a:ext cx="449263" cy="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  <p:sp>
          <p:nvSpPr>
            <p:cNvPr id="27673" name="Line 36"/>
            <p:cNvSpPr>
              <a:spLocks noChangeShapeType="1"/>
            </p:cNvSpPr>
            <p:nvPr/>
          </p:nvSpPr>
          <p:spPr bwMode="auto">
            <a:xfrm>
              <a:off x="7227888" y="3586163"/>
              <a:ext cx="431800" cy="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  <p:sp>
          <p:nvSpPr>
            <p:cNvPr id="27674" name="Line 37"/>
            <p:cNvSpPr>
              <a:spLocks noChangeShapeType="1"/>
            </p:cNvSpPr>
            <p:nvPr/>
          </p:nvSpPr>
          <p:spPr bwMode="auto">
            <a:xfrm>
              <a:off x="7240588" y="4564063"/>
              <a:ext cx="431800" cy="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a typeface="黑体" pitchFamily="2" charset="-122"/>
                <a:cs typeface="+mn-cs"/>
              </a:endParaRPr>
            </a:p>
          </p:txBody>
        </p:sp>
      </p:grpSp>
      <p:pic>
        <p:nvPicPr>
          <p:cNvPr id="29712" name="Picture 39" descr="单门室外机柜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721375"/>
            <a:ext cx="7397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6" name="Text Box 10"/>
          <p:cNvSpPr txBox="1">
            <a:spLocks noChangeArrowheads="1"/>
          </p:cNvSpPr>
          <p:nvPr/>
        </p:nvSpPr>
        <p:spPr bwMode="auto">
          <a:xfrm>
            <a:off x="104775" y="2091263"/>
            <a:ext cx="1439863" cy="455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/>
          <a:lstStyle/>
          <a:p>
            <a:pPr algn="r">
              <a:defRPr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Battery Cabinets</a:t>
            </a:r>
          </a:p>
        </p:txBody>
      </p:sp>
      <p:sp>
        <p:nvSpPr>
          <p:cNvPr id="27677" name="Text Box 14"/>
          <p:cNvSpPr txBox="1">
            <a:spLocks noChangeArrowheads="1"/>
          </p:cNvSpPr>
          <p:nvPr/>
        </p:nvSpPr>
        <p:spPr bwMode="auto">
          <a:xfrm>
            <a:off x="114300" y="5428188"/>
            <a:ext cx="143986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/>
          <a:lstStyle/>
          <a:p>
            <a:pPr algn="r">
              <a:defRPr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FTTX Cabinets</a:t>
            </a:r>
          </a:p>
        </p:txBody>
      </p:sp>
      <p:sp>
        <p:nvSpPr>
          <p:cNvPr id="27678" name="Text Box 39"/>
          <p:cNvSpPr txBox="1">
            <a:spLocks noChangeArrowheads="1"/>
          </p:cNvSpPr>
          <p:nvPr/>
        </p:nvSpPr>
        <p:spPr bwMode="auto">
          <a:xfrm>
            <a:off x="4240213" y="1216200"/>
            <a:ext cx="2159000" cy="334963"/>
          </a:xfrm>
          <a:prstGeom prst="rect">
            <a:avLst/>
          </a:prstGeom>
          <a:solidFill>
            <a:srgbClr val="339933"/>
          </a:solidFill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0" dirty="0">
                <a:solidFill>
                  <a:schemeClr val="bg1"/>
                </a:solidFill>
              </a:rPr>
              <a:t>Integration</a:t>
            </a:r>
            <a:endParaRPr lang="zh-CN" altLang="en-US" b="0" dirty="0">
              <a:solidFill>
                <a:schemeClr val="bg1"/>
              </a:solidFill>
            </a:endParaRPr>
          </a:p>
        </p:txBody>
      </p:sp>
      <p:sp>
        <p:nvSpPr>
          <p:cNvPr id="27679" name="Text Box 4"/>
          <p:cNvSpPr txBox="1">
            <a:spLocks noChangeArrowheads="1"/>
          </p:cNvSpPr>
          <p:nvPr/>
        </p:nvSpPr>
        <p:spPr bwMode="auto">
          <a:xfrm>
            <a:off x="7762875" y="1216200"/>
            <a:ext cx="3038475" cy="334963"/>
          </a:xfrm>
          <a:prstGeom prst="rect">
            <a:avLst/>
          </a:prstGeom>
          <a:solidFill>
            <a:srgbClr val="339933"/>
          </a:solidFill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0">
                <a:solidFill>
                  <a:schemeClr val="bg1"/>
                </a:solidFill>
              </a:rPr>
              <a:t>Cooling</a:t>
            </a:r>
            <a:endParaRPr lang="zh-CN" altLang="en-US" b="0">
              <a:solidFill>
                <a:schemeClr val="bg1"/>
              </a:solidFill>
            </a:endParaRPr>
          </a:p>
        </p:txBody>
      </p:sp>
      <p:sp>
        <p:nvSpPr>
          <p:cNvPr id="27680" name="Text Box 5"/>
          <p:cNvSpPr txBox="1">
            <a:spLocks noChangeArrowheads="1"/>
          </p:cNvSpPr>
          <p:nvPr/>
        </p:nvSpPr>
        <p:spPr bwMode="auto">
          <a:xfrm>
            <a:off x="8782050" y="4399488"/>
            <a:ext cx="1690688" cy="2794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>
                <a:solidFill>
                  <a:srgbClr val="595959"/>
                </a:solidFill>
              </a:rPr>
              <a:t>Door Mounted A/C</a:t>
            </a:r>
            <a:endParaRPr lang="zh-CN" altLang="en-US" sz="1200">
              <a:solidFill>
                <a:srgbClr val="595959"/>
              </a:solidFill>
            </a:endParaRPr>
          </a:p>
        </p:txBody>
      </p:sp>
      <p:sp>
        <p:nvSpPr>
          <p:cNvPr id="27681" name="Text Box 6"/>
          <p:cNvSpPr txBox="1">
            <a:spLocks noChangeArrowheads="1"/>
          </p:cNvSpPr>
          <p:nvPr/>
        </p:nvSpPr>
        <p:spPr bwMode="auto">
          <a:xfrm>
            <a:off x="8782050" y="2646888"/>
            <a:ext cx="1620838" cy="2794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>
                <a:solidFill>
                  <a:srgbClr val="595959"/>
                </a:solidFill>
              </a:rPr>
              <a:t>Top Mounted A/C</a:t>
            </a:r>
            <a:endParaRPr lang="zh-CN" altLang="en-US" sz="1200">
              <a:solidFill>
                <a:srgbClr val="595959"/>
              </a:solidFill>
            </a:endParaRPr>
          </a:p>
        </p:txBody>
      </p:sp>
      <p:sp>
        <p:nvSpPr>
          <p:cNvPr id="27682" name="Text Box 7"/>
          <p:cNvSpPr txBox="1">
            <a:spLocks noChangeArrowheads="1"/>
          </p:cNvSpPr>
          <p:nvPr/>
        </p:nvSpPr>
        <p:spPr bwMode="auto">
          <a:xfrm>
            <a:off x="8782050" y="5575825"/>
            <a:ext cx="1274763" cy="2778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>
                <a:solidFill>
                  <a:srgbClr val="595959"/>
                </a:solidFill>
              </a:rPr>
              <a:t>Battery A/C</a:t>
            </a:r>
            <a:endParaRPr lang="zh-CN" altLang="en-US" sz="1200">
              <a:solidFill>
                <a:srgbClr val="595959"/>
              </a:solidFill>
            </a:endParaRPr>
          </a:p>
        </p:txBody>
      </p:sp>
      <p:pic>
        <p:nvPicPr>
          <p:cNvPr id="29720" name="Picture 42" descr="立式舱体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24775"/>
            <a:ext cx="6254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43" descr="卧式舱体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00" y="5240863"/>
            <a:ext cx="12541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44" descr="门装式空调机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0200" y="4172474"/>
            <a:ext cx="5127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Picture 46" descr="电信户外机柜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204100"/>
            <a:ext cx="14906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540641" y="232815"/>
            <a:ext cx="74120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rgbClr val="00B050"/>
                </a:solidFill>
                <a:latin typeface="Helvetica-BoldOblique" pitchFamily="2" charset="0"/>
                <a:ea typeface="微软雅黑" charset="0"/>
                <a:cs typeface="Arial" charset="0"/>
              </a:rPr>
              <a:t>Cabinet Solution</a:t>
            </a:r>
            <a:endParaRPr lang="zh-CN" altLang="en-US" sz="3000" b="0" dirty="0">
              <a:solidFill>
                <a:srgbClr val="00B050"/>
              </a:solidFill>
              <a:latin typeface="Helvetica-BoldOblique" pitchFamily="2" charset="0"/>
              <a:ea typeface="微软雅黑" charset="0"/>
              <a:cs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21515" y="350998"/>
            <a:ext cx="9182100" cy="533400"/>
          </a:xfrm>
        </p:spPr>
        <p:txBody>
          <a:bodyPr/>
          <a:lstStyle/>
          <a:p>
            <a:pPr eaLnBrk="1" hangingPunct="1"/>
            <a:r>
              <a:rPr lang="en-US" altLang="zh-CN" dirty="0">
                <a:solidFill>
                  <a:srgbClr val="00B050"/>
                </a:solidFill>
                <a:latin typeface="Helvetica-BoldOblique" pitchFamily="2" charset="0"/>
                <a:ea typeface="微软雅黑" charset="0"/>
                <a:cs typeface="Arial" charset="0"/>
              </a:rPr>
              <a:t>Medical Solution</a:t>
            </a:r>
            <a:endParaRPr lang="zh-CN" altLang="en-US" dirty="0">
              <a:solidFill>
                <a:srgbClr val="00B050"/>
              </a:solidFill>
              <a:latin typeface="Helvetica-BoldOblique" pitchFamily="2" charset="0"/>
              <a:ea typeface="微软雅黑" charset="0"/>
              <a:cs typeface="Arial" charset="0"/>
            </a:endParaRPr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1403795" y="1153328"/>
            <a:ext cx="8066088" cy="4159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altLang="zh-CN" sz="2100" b="0" dirty="0">
                <a:solidFill>
                  <a:srgbClr val="006600"/>
                </a:solidFill>
              </a:rPr>
              <a:t>Fully integration, High energy saving, Standard production</a:t>
            </a:r>
            <a:endParaRPr lang="zh-CN" altLang="en-US" sz="2100" b="0" dirty="0">
              <a:solidFill>
                <a:srgbClr val="006600"/>
              </a:solidFill>
            </a:endParaRPr>
          </a:p>
        </p:txBody>
      </p:sp>
      <p:sp>
        <p:nvSpPr>
          <p:cNvPr id="30724" name="Text Box 11"/>
          <p:cNvSpPr txBox="1">
            <a:spLocks noChangeArrowheads="1"/>
          </p:cNvSpPr>
          <p:nvPr/>
        </p:nvSpPr>
        <p:spPr bwMode="auto">
          <a:xfrm>
            <a:off x="1" y="5863999"/>
            <a:ext cx="10801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0" dirty="0">
                <a:solidFill>
                  <a:srgbClr val="006600"/>
                </a:solidFill>
              </a:rPr>
              <a:t>Product and System Integration</a:t>
            </a:r>
            <a:r>
              <a:rPr lang="zh-CN" altLang="en-US" b="0" dirty="0">
                <a:solidFill>
                  <a:srgbClr val="006600"/>
                </a:solidFill>
              </a:rPr>
              <a:t>：</a:t>
            </a:r>
            <a:r>
              <a:rPr lang="en-US" altLang="zh-CN" b="0" dirty="0">
                <a:solidFill>
                  <a:srgbClr val="006600"/>
                </a:solidFill>
              </a:rPr>
              <a:t>Cooling + HEX + Cabinet + Control</a:t>
            </a:r>
            <a:endParaRPr lang="zh-CN" altLang="en-US" b="0" dirty="0">
              <a:solidFill>
                <a:srgbClr val="006600"/>
              </a:solidFill>
            </a:endParaRPr>
          </a:p>
        </p:txBody>
      </p:sp>
      <p:sp>
        <p:nvSpPr>
          <p:cNvPr id="30727" name="Text Box 12"/>
          <p:cNvSpPr txBox="1">
            <a:spLocks noChangeArrowheads="1"/>
          </p:cNvSpPr>
          <p:nvPr/>
        </p:nvSpPr>
        <p:spPr bwMode="auto">
          <a:xfrm>
            <a:off x="1689100" y="4472111"/>
            <a:ext cx="127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0">
                <a:solidFill>
                  <a:srgbClr val="4D4D4D"/>
                </a:solidFill>
              </a:rPr>
              <a:t>Medical cooling and HX units</a:t>
            </a:r>
            <a:endParaRPr lang="zh-CN" altLang="en-US" sz="1600" b="0">
              <a:solidFill>
                <a:srgbClr val="4D4D4D"/>
              </a:solidFill>
            </a:endParaRPr>
          </a:p>
        </p:txBody>
      </p:sp>
      <p:sp>
        <p:nvSpPr>
          <p:cNvPr id="30728" name="Text Box 13"/>
          <p:cNvSpPr txBox="1">
            <a:spLocks noChangeArrowheads="1"/>
          </p:cNvSpPr>
          <p:nvPr/>
        </p:nvSpPr>
        <p:spPr bwMode="auto">
          <a:xfrm>
            <a:off x="2655888" y="2140074"/>
            <a:ext cx="15859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1600" b="0">
                <a:solidFill>
                  <a:srgbClr val="4D4D4D"/>
                </a:solidFill>
              </a:rPr>
              <a:t>Cabinet &amp; cooling unit integration</a:t>
            </a:r>
            <a:endParaRPr lang="zh-CN" altLang="en-US" sz="1600" b="0">
              <a:solidFill>
                <a:srgbClr val="4D4D4D"/>
              </a:solidFill>
            </a:endParaRPr>
          </a:p>
        </p:txBody>
      </p:sp>
      <p:sp>
        <p:nvSpPr>
          <p:cNvPr id="30729" name="Text Box 14"/>
          <p:cNvSpPr txBox="1">
            <a:spLocks noChangeArrowheads="1"/>
          </p:cNvSpPr>
          <p:nvPr/>
        </p:nvSpPr>
        <p:spPr bwMode="auto">
          <a:xfrm>
            <a:off x="5065713" y="4345111"/>
            <a:ext cx="128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0">
                <a:solidFill>
                  <a:srgbClr val="4D4D4D"/>
                </a:solidFill>
              </a:rPr>
              <a:t>Total integration</a:t>
            </a:r>
            <a:endParaRPr lang="zh-CN" altLang="en-US" sz="1600" b="0">
              <a:solidFill>
                <a:srgbClr val="4D4D4D"/>
              </a:solidFill>
            </a:endParaRPr>
          </a:p>
        </p:txBody>
      </p:sp>
      <p:sp>
        <p:nvSpPr>
          <p:cNvPr id="30730" name="Text Box 15"/>
          <p:cNvSpPr txBox="1">
            <a:spLocks noChangeArrowheads="1"/>
          </p:cNvSpPr>
          <p:nvPr/>
        </p:nvSpPr>
        <p:spPr bwMode="auto">
          <a:xfrm>
            <a:off x="7549100" y="2106044"/>
            <a:ext cx="1282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0" dirty="0">
                <a:solidFill>
                  <a:srgbClr val="4D4D4D"/>
                </a:solidFill>
              </a:rPr>
              <a:t>MRI related equipments integration 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463640" y="3078048"/>
            <a:ext cx="9955368" cy="1056068"/>
            <a:chOff x="463640" y="3078048"/>
            <a:chExt cx="9955368" cy="1056068"/>
          </a:xfrm>
        </p:grpSpPr>
        <p:sp>
          <p:nvSpPr>
            <p:cNvPr id="34" name="右箭头 33"/>
            <p:cNvSpPr/>
            <p:nvPr/>
          </p:nvSpPr>
          <p:spPr>
            <a:xfrm>
              <a:off x="463640" y="3078048"/>
              <a:ext cx="9955368" cy="1056068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141413" y="3214811"/>
              <a:ext cx="5967412" cy="774700"/>
              <a:chOff x="1141413" y="3214811"/>
              <a:chExt cx="5967412" cy="774700"/>
            </a:xfrm>
          </p:grpSpPr>
          <p:pic>
            <p:nvPicPr>
              <p:cNvPr id="30731" name="Picture 16" descr="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1413" y="3548186"/>
                <a:ext cx="150812" cy="173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2" name="Picture 17" descr="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9750" y="3535486"/>
                <a:ext cx="150813" cy="173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3" name="Picture 18" descr="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8088" y="3548186"/>
                <a:ext cx="150812" cy="173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4" name="Picture 19" descr="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6425" y="3548186"/>
                <a:ext cx="152400" cy="173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35" name="Line 20"/>
              <p:cNvSpPr>
                <a:spLocks noChangeShapeType="1"/>
              </p:cNvSpPr>
              <p:nvPr/>
            </p:nvSpPr>
            <p:spPr bwMode="auto">
              <a:xfrm>
                <a:off x="1214438" y="3710111"/>
                <a:ext cx="0" cy="279400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0736" name="Line 21"/>
              <p:cNvSpPr>
                <a:spLocks noChangeShapeType="1"/>
              </p:cNvSpPr>
              <p:nvPr/>
            </p:nvSpPr>
            <p:spPr bwMode="auto">
              <a:xfrm>
                <a:off x="5089525" y="3697411"/>
                <a:ext cx="0" cy="279400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0737" name="Line 22"/>
              <p:cNvSpPr>
                <a:spLocks noChangeShapeType="1"/>
              </p:cNvSpPr>
              <p:nvPr/>
            </p:nvSpPr>
            <p:spPr bwMode="auto">
              <a:xfrm flipV="1">
                <a:off x="7032625" y="3214811"/>
                <a:ext cx="0" cy="317500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0738" name="Line 23"/>
              <p:cNvSpPr>
                <a:spLocks noChangeShapeType="1"/>
              </p:cNvSpPr>
              <p:nvPr/>
            </p:nvSpPr>
            <p:spPr bwMode="auto">
              <a:xfrm flipV="1">
                <a:off x="3146425" y="3214811"/>
                <a:ext cx="0" cy="317500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pic>
        <p:nvPicPr>
          <p:cNvPr id="30739" name="Picture 25" descr="DSC07674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988" y="4094286"/>
            <a:ext cx="68738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408611"/>
            <a:ext cx="6000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0741" name="Picture 31" descr="u=3505141609,34384533&amp;fm=0&amp;gp=0">
            <a:hlinkClick r:id="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4038" y="4264149"/>
            <a:ext cx="635000" cy="6905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35" name="Text Box 35"/>
          <p:cNvSpPr txBox="1">
            <a:spLocks noChangeArrowheads="1"/>
          </p:cNvSpPr>
          <p:nvPr/>
        </p:nvSpPr>
        <p:spPr bwMode="auto">
          <a:xfrm>
            <a:off x="8704263" y="4621336"/>
            <a:ext cx="1452562" cy="908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78000"/>
              </a:lnSpc>
              <a:spcBef>
                <a:spcPct val="50000"/>
              </a:spcBef>
              <a:defRPr/>
            </a:pP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GE</a:t>
            </a:r>
          </a:p>
          <a:p>
            <a:pPr>
              <a:lnSpc>
                <a:spcPct val="78000"/>
              </a:lnSpc>
              <a:spcBef>
                <a:spcPct val="50000"/>
              </a:spcBef>
              <a:defRPr/>
            </a:pP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SIEMENS</a:t>
            </a:r>
          </a:p>
          <a:p>
            <a:pPr>
              <a:lnSpc>
                <a:spcPct val="78000"/>
              </a:lnSpc>
              <a:spcBef>
                <a:spcPct val="50000"/>
              </a:spcBef>
              <a:defRPr/>
            </a:pP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  <a:cs typeface="+mn-cs"/>
              </a:rPr>
              <a:t>PHILIPS</a:t>
            </a:r>
          </a:p>
        </p:txBody>
      </p:sp>
      <p:pic>
        <p:nvPicPr>
          <p:cNvPr id="30743" name="Picture 37" descr="单门室外机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4725" y="1787649"/>
            <a:ext cx="7397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4" name="Rectangle 38"/>
          <p:cNvSpPr>
            <a:spLocks noChangeArrowheads="1"/>
          </p:cNvSpPr>
          <p:nvPr/>
        </p:nvSpPr>
        <p:spPr bwMode="auto">
          <a:xfrm>
            <a:off x="8137525" y="3389436"/>
            <a:ext cx="1636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0">
                <a:solidFill>
                  <a:srgbClr val="4D4D4D"/>
                </a:solidFill>
              </a:rPr>
              <a:t>Product map</a:t>
            </a:r>
          </a:p>
        </p:txBody>
      </p:sp>
      <p:sp>
        <p:nvSpPr>
          <p:cNvPr id="30745" name="Text Box 81"/>
          <p:cNvSpPr txBox="1">
            <a:spLocks noChangeArrowheads="1"/>
          </p:cNvSpPr>
          <p:nvPr/>
        </p:nvSpPr>
        <p:spPr bwMode="auto">
          <a:xfrm>
            <a:off x="7029450" y="4157786"/>
            <a:ext cx="1644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0">
                <a:solidFill>
                  <a:srgbClr val="4D4D4D"/>
                </a:solidFill>
              </a:rPr>
              <a:t>Products</a:t>
            </a:r>
            <a:endParaRPr lang="zh-CN" altLang="en-US" sz="2000" b="0">
              <a:solidFill>
                <a:srgbClr val="4D4D4D"/>
              </a:solidFill>
            </a:endParaRPr>
          </a:p>
        </p:txBody>
      </p:sp>
      <p:sp>
        <p:nvSpPr>
          <p:cNvPr id="17440" name="Text Box 82"/>
          <p:cNvSpPr txBox="1">
            <a:spLocks noChangeArrowheads="1"/>
          </p:cNvSpPr>
          <p:nvPr/>
        </p:nvSpPr>
        <p:spPr bwMode="auto">
          <a:xfrm>
            <a:off x="7072313" y="4546724"/>
            <a:ext cx="1130300" cy="1220787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lnSpc>
                <a:spcPct val="78000"/>
              </a:lnSpc>
              <a:spcBef>
                <a:spcPct val="50000"/>
              </a:spcBef>
            </a:pPr>
            <a:r>
              <a:rPr lang="en-US" altLang="zh-CN" sz="1600" b="0">
                <a:solidFill>
                  <a:schemeClr val="tx1">
                    <a:lumMod val="65000"/>
                    <a:lumOff val="35000"/>
                  </a:schemeClr>
                </a:solidFill>
              </a:rPr>
              <a:t>A/C</a:t>
            </a:r>
            <a:endParaRPr lang="zh-CN" altLang="en-US" sz="1600" b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lnSpc>
                <a:spcPct val="78000"/>
              </a:lnSpc>
              <a:spcBef>
                <a:spcPct val="50000"/>
              </a:spcBef>
            </a:pPr>
            <a:r>
              <a:rPr lang="en-US" altLang="zh-CN" sz="1600" b="0">
                <a:solidFill>
                  <a:schemeClr val="tx1">
                    <a:lumMod val="65000"/>
                    <a:lumOff val="35000"/>
                  </a:schemeClr>
                </a:solidFill>
              </a:rPr>
              <a:t>HEX</a:t>
            </a:r>
            <a:endParaRPr lang="zh-CN" altLang="en-US" sz="1600" b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lnSpc>
                <a:spcPct val="78000"/>
              </a:lnSpc>
              <a:spcBef>
                <a:spcPct val="50000"/>
              </a:spcBef>
            </a:pPr>
            <a:r>
              <a:rPr lang="en-US" altLang="zh-CN" sz="1600" b="0">
                <a:solidFill>
                  <a:schemeClr val="tx1">
                    <a:lumMod val="65000"/>
                    <a:lumOff val="35000"/>
                  </a:schemeClr>
                </a:solidFill>
              </a:rPr>
              <a:t>Chillers</a:t>
            </a:r>
            <a:endParaRPr lang="zh-CN" altLang="en-US" sz="1600" b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lnSpc>
                <a:spcPct val="78000"/>
              </a:lnSpc>
              <a:spcBef>
                <a:spcPct val="50000"/>
              </a:spcBef>
            </a:pPr>
            <a:r>
              <a:rPr lang="en-US" altLang="zh-CN" sz="1600" b="0">
                <a:solidFill>
                  <a:schemeClr val="tx1">
                    <a:lumMod val="65000"/>
                    <a:lumOff val="35000"/>
                  </a:schemeClr>
                </a:solidFill>
              </a:rPr>
              <a:t>Cabinet</a:t>
            </a:r>
            <a:endParaRPr lang="zh-CN" altLang="en-US" sz="1600" b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747" name="Text Box 83"/>
          <p:cNvSpPr txBox="1">
            <a:spLocks noChangeArrowheads="1"/>
          </p:cNvSpPr>
          <p:nvPr/>
        </p:nvSpPr>
        <p:spPr bwMode="auto">
          <a:xfrm>
            <a:off x="8704263" y="4113336"/>
            <a:ext cx="1427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0">
                <a:solidFill>
                  <a:srgbClr val="4D4D4D"/>
                </a:solidFill>
              </a:rPr>
              <a:t>Customers</a:t>
            </a:r>
            <a:endParaRPr lang="zh-CN" altLang="en-US" sz="2000" b="0">
              <a:solidFill>
                <a:srgbClr val="4D4D4D"/>
              </a:solidFill>
            </a:endParaRPr>
          </a:p>
        </p:txBody>
      </p:sp>
      <p:pic>
        <p:nvPicPr>
          <p:cNvPr id="30748" name="Picture 45" descr="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6300" y="2113086"/>
            <a:ext cx="5413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9" name="Picture 46" descr="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0963" y="4203824"/>
            <a:ext cx="457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0" name="Picture 44" descr="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3513" y="2159684"/>
            <a:ext cx="917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E:\PPT\公司简介\2016\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2731" y="2463782"/>
            <a:ext cx="8911290" cy="3079751"/>
          </a:xfrm>
          <a:prstGeom prst="rect">
            <a:avLst/>
          </a:prstGeom>
          <a:noFill/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3127" y="317274"/>
            <a:ext cx="9182100" cy="46513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dirty="0">
                <a:solidFill>
                  <a:srgbClr val="00B050"/>
                </a:solidFill>
                <a:latin typeface="Helvetica-BoldOblique" pitchFamily="2" charset="0"/>
                <a:ea typeface="微软雅黑" charset="0"/>
                <a:cs typeface="Arial" charset="0"/>
              </a:rPr>
              <a:t>Core Technology</a:t>
            </a:r>
            <a:endParaRPr lang="zh-CN" altLang="en-US" dirty="0">
              <a:solidFill>
                <a:srgbClr val="00B050"/>
              </a:solidFill>
              <a:latin typeface="Helvetica-BoldOblique" pitchFamily="2" charset="0"/>
              <a:ea typeface="微软雅黑" charset="0"/>
              <a:cs typeface="Arial" charset="0"/>
            </a:endParaRPr>
          </a:p>
        </p:txBody>
      </p:sp>
      <p:sp>
        <p:nvSpPr>
          <p:cNvPr id="31748" name="Text Box 15"/>
          <p:cNvSpPr txBox="1">
            <a:spLocks noChangeArrowheads="1"/>
          </p:cNvSpPr>
          <p:nvPr/>
        </p:nvSpPr>
        <p:spPr bwMode="auto">
          <a:xfrm>
            <a:off x="4666550" y="2486025"/>
            <a:ext cx="1598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 dirty="0">
                <a:solidFill>
                  <a:schemeClr val="bg1"/>
                </a:solidFill>
              </a:rPr>
              <a:t>Energy Saving</a:t>
            </a:r>
            <a:endParaRPr lang="zh-CN" altLang="en-US" sz="1600" b="0" dirty="0">
              <a:solidFill>
                <a:schemeClr val="bg1"/>
              </a:solidFill>
            </a:endParaRPr>
          </a:p>
        </p:txBody>
      </p:sp>
      <p:sp>
        <p:nvSpPr>
          <p:cNvPr id="31749" name="Text Box 16"/>
          <p:cNvSpPr txBox="1">
            <a:spLocks noChangeArrowheads="1"/>
          </p:cNvSpPr>
          <p:nvPr/>
        </p:nvSpPr>
        <p:spPr bwMode="auto">
          <a:xfrm>
            <a:off x="4173538" y="3154363"/>
            <a:ext cx="27066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1600" b="0">
                <a:solidFill>
                  <a:srgbClr val="4D4D4D"/>
                </a:solidFill>
              </a:rPr>
              <a:t>Free Cooling</a:t>
            </a:r>
            <a:r>
              <a:rPr lang="zh-CN" altLang="en-US" sz="1600" b="0">
                <a:solidFill>
                  <a:srgbClr val="4D4D4D"/>
                </a:solidFill>
              </a:rPr>
              <a:t>    </a:t>
            </a:r>
            <a:endParaRPr lang="en-US" altLang="zh-CN" sz="1600" b="0">
              <a:solidFill>
                <a:srgbClr val="4D4D4D"/>
              </a:solidFill>
            </a:endParaRPr>
          </a:p>
          <a:p>
            <a:pPr eaLnBrk="1" hangingPunct="1"/>
            <a:r>
              <a:rPr lang="en-US" altLang="zh-CN" sz="1600" b="0">
                <a:solidFill>
                  <a:srgbClr val="4D4D4D"/>
                </a:solidFill>
              </a:rPr>
              <a:t>Performance Simulation</a:t>
            </a:r>
            <a:endParaRPr lang="zh-CN" altLang="en-US" sz="1600" b="0">
              <a:solidFill>
                <a:srgbClr val="4D4D4D"/>
              </a:solidFill>
            </a:endParaRPr>
          </a:p>
          <a:p>
            <a:pPr eaLnBrk="1" hangingPunct="1"/>
            <a:r>
              <a:rPr lang="en-US" altLang="zh-CN" sz="1600" b="0">
                <a:solidFill>
                  <a:srgbClr val="4D4D4D"/>
                </a:solidFill>
              </a:rPr>
              <a:t>Controlling logic</a:t>
            </a:r>
            <a:r>
              <a:rPr lang="zh-CN" altLang="en-US" sz="1600" b="0">
                <a:solidFill>
                  <a:srgbClr val="4D4D4D"/>
                </a:solidFill>
              </a:rPr>
              <a:t> </a:t>
            </a:r>
            <a:endParaRPr lang="en-US" altLang="zh-CN" sz="1600" b="0">
              <a:solidFill>
                <a:srgbClr val="4D4D4D"/>
              </a:solidFill>
            </a:endParaRPr>
          </a:p>
          <a:p>
            <a:pPr eaLnBrk="1" hangingPunct="1"/>
            <a:r>
              <a:rPr lang="en-US" altLang="zh-CN" sz="1600" b="0">
                <a:solidFill>
                  <a:srgbClr val="4D4D4D"/>
                </a:solidFill>
              </a:rPr>
              <a:t>System Design</a:t>
            </a:r>
            <a:endParaRPr lang="zh-CN" altLang="en-US" sz="1600" b="0">
              <a:solidFill>
                <a:srgbClr val="4D4D4D"/>
              </a:solidFill>
            </a:endParaRPr>
          </a:p>
        </p:txBody>
      </p:sp>
      <p:sp>
        <p:nvSpPr>
          <p:cNvPr id="31750" name="Text Box 17"/>
          <p:cNvSpPr txBox="1">
            <a:spLocks noChangeArrowheads="1"/>
          </p:cNvSpPr>
          <p:nvPr/>
        </p:nvSpPr>
        <p:spPr bwMode="auto">
          <a:xfrm>
            <a:off x="7729086" y="2716213"/>
            <a:ext cx="159779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 dirty="0">
                <a:solidFill>
                  <a:schemeClr val="bg1"/>
                </a:solidFill>
              </a:rPr>
              <a:t>Controlling </a:t>
            </a:r>
            <a:endParaRPr lang="zh-CN" altLang="en-US" sz="1600" b="0" dirty="0">
              <a:solidFill>
                <a:schemeClr val="bg1"/>
              </a:solidFill>
            </a:endParaRPr>
          </a:p>
        </p:txBody>
      </p:sp>
      <p:sp>
        <p:nvSpPr>
          <p:cNvPr id="31751" name="Text Box 18"/>
          <p:cNvSpPr txBox="1">
            <a:spLocks noChangeArrowheads="1"/>
          </p:cNvSpPr>
          <p:nvPr/>
        </p:nvSpPr>
        <p:spPr bwMode="auto">
          <a:xfrm>
            <a:off x="7154863" y="3509963"/>
            <a:ext cx="25590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lvl="1" eaLnBrk="1" hangingPunct="1"/>
            <a:r>
              <a:rPr lang="en-US" altLang="zh-CN" sz="1600" b="0">
                <a:solidFill>
                  <a:srgbClr val="4D4D4D"/>
                </a:solidFill>
              </a:rPr>
              <a:t>Automatic control</a:t>
            </a:r>
            <a:r>
              <a:rPr lang="zh-CN" altLang="en-US" sz="1600" b="0">
                <a:solidFill>
                  <a:srgbClr val="4D4D4D"/>
                </a:solidFill>
              </a:rPr>
              <a:t>     </a:t>
            </a:r>
          </a:p>
          <a:p>
            <a:pPr lvl="1" eaLnBrk="1" hangingPunct="1"/>
            <a:r>
              <a:rPr lang="en-US" altLang="zh-CN" sz="1600" b="0">
                <a:solidFill>
                  <a:srgbClr val="4D4D4D"/>
                </a:solidFill>
              </a:rPr>
              <a:t>Automatic Analysis </a:t>
            </a:r>
            <a:endParaRPr lang="zh-CN" altLang="en-US" sz="1600" b="0">
              <a:solidFill>
                <a:srgbClr val="4D4D4D"/>
              </a:solidFill>
            </a:endParaRPr>
          </a:p>
          <a:p>
            <a:pPr lvl="1" eaLnBrk="1" hangingPunct="1"/>
            <a:r>
              <a:rPr lang="en-US" altLang="zh-CN" sz="1600" b="0">
                <a:solidFill>
                  <a:srgbClr val="4D4D4D"/>
                </a:solidFill>
              </a:rPr>
              <a:t>Remote Control</a:t>
            </a:r>
            <a:endParaRPr lang="zh-CN" altLang="en-US" sz="1600" b="0">
              <a:solidFill>
                <a:srgbClr val="4D4D4D"/>
              </a:solidFill>
            </a:endParaRPr>
          </a:p>
          <a:p>
            <a:pPr lvl="1" eaLnBrk="1" hangingPunct="1"/>
            <a:r>
              <a:rPr lang="en-US" altLang="zh-CN" sz="1600" b="0">
                <a:solidFill>
                  <a:srgbClr val="4D4D4D"/>
                </a:solidFill>
              </a:rPr>
              <a:t>Energy Management</a:t>
            </a:r>
            <a:endParaRPr lang="zh-CN" altLang="en-US" sz="1600" b="0">
              <a:solidFill>
                <a:srgbClr val="4D4D4D"/>
              </a:solidFill>
            </a:endParaRPr>
          </a:p>
        </p:txBody>
      </p:sp>
      <p:sp>
        <p:nvSpPr>
          <p:cNvPr id="31752" name="Text Box 19"/>
          <p:cNvSpPr txBox="1">
            <a:spLocks noChangeArrowheads="1"/>
          </p:cNvSpPr>
          <p:nvPr/>
        </p:nvSpPr>
        <p:spPr bwMode="auto">
          <a:xfrm>
            <a:off x="1597794" y="2708275"/>
            <a:ext cx="16074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 dirty="0">
                <a:solidFill>
                  <a:schemeClr val="bg1"/>
                </a:solidFill>
              </a:rPr>
              <a:t>High Reliability</a:t>
            </a:r>
            <a:endParaRPr lang="zh-CN" altLang="en-US" sz="1600" b="0" dirty="0">
              <a:solidFill>
                <a:schemeClr val="bg1"/>
              </a:solidFill>
            </a:endParaRPr>
          </a:p>
        </p:txBody>
      </p:sp>
      <p:sp>
        <p:nvSpPr>
          <p:cNvPr id="31753" name="Text Box 20"/>
          <p:cNvSpPr txBox="1">
            <a:spLocks noChangeArrowheads="1"/>
          </p:cNvSpPr>
          <p:nvPr/>
        </p:nvSpPr>
        <p:spPr bwMode="auto">
          <a:xfrm>
            <a:off x="1338263" y="3435350"/>
            <a:ext cx="21828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1600" b="0">
                <a:solidFill>
                  <a:srgbClr val="4D4D4D"/>
                </a:solidFill>
              </a:rPr>
              <a:t>Testing Technology</a:t>
            </a:r>
            <a:r>
              <a:rPr lang="zh-CN" altLang="en-US" sz="1600" b="0">
                <a:solidFill>
                  <a:srgbClr val="4D4D4D"/>
                </a:solidFill>
              </a:rPr>
              <a:t>   </a:t>
            </a:r>
          </a:p>
          <a:p>
            <a:pPr eaLnBrk="1" hangingPunct="1"/>
            <a:r>
              <a:rPr lang="en-US" altLang="zh-CN" sz="1600" b="0">
                <a:solidFill>
                  <a:srgbClr val="4D4D4D"/>
                </a:solidFill>
              </a:rPr>
              <a:t>Manufacture and QA Management</a:t>
            </a:r>
            <a:endParaRPr lang="en-US" altLang="zh-CN" sz="1600" b="0">
              <a:solidFill>
                <a:schemeClr val="bg2"/>
              </a:solidFill>
            </a:endParaRPr>
          </a:p>
        </p:txBody>
      </p:sp>
      <p:sp>
        <p:nvSpPr>
          <p:cNvPr id="31754" name="Text Box 28"/>
          <p:cNvSpPr txBox="1">
            <a:spLocks noChangeArrowheads="1"/>
          </p:cNvSpPr>
          <p:nvPr/>
        </p:nvSpPr>
        <p:spPr bwMode="auto">
          <a:xfrm>
            <a:off x="966694" y="1739303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0" dirty="0">
                <a:solidFill>
                  <a:srgbClr val="33CC33"/>
                </a:solidFill>
              </a:rPr>
              <a:t>Latest Cooling Technology</a:t>
            </a:r>
            <a:endParaRPr lang="zh-CN" altLang="en-US" sz="2000" b="0" dirty="0">
              <a:solidFill>
                <a:srgbClr val="33CC33"/>
              </a:solidFill>
            </a:endParaRPr>
          </a:p>
        </p:txBody>
      </p:sp>
      <p:sp>
        <p:nvSpPr>
          <p:cNvPr id="31755" name="Text Box 30"/>
          <p:cNvSpPr txBox="1">
            <a:spLocks noChangeArrowheads="1"/>
          </p:cNvSpPr>
          <p:nvPr/>
        </p:nvSpPr>
        <p:spPr bwMode="auto">
          <a:xfrm>
            <a:off x="4306888" y="4213225"/>
            <a:ext cx="2673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1600" b="0">
                <a:solidFill>
                  <a:schemeClr val="bg2"/>
                </a:solidFill>
              </a:rPr>
              <a:t>Energy Saving:10~80%</a:t>
            </a:r>
          </a:p>
          <a:p>
            <a:pPr eaLnBrk="1" hangingPunct="1"/>
            <a:r>
              <a:rPr lang="en-US" altLang="zh-CN" sz="1600" b="0">
                <a:solidFill>
                  <a:schemeClr val="bg2"/>
                </a:solidFill>
              </a:rPr>
              <a:t>Pay back time &lt; 3</a:t>
            </a:r>
            <a:r>
              <a:rPr lang="zh-CN" altLang="en-US" sz="1600" b="0">
                <a:solidFill>
                  <a:schemeClr val="bg2"/>
                </a:solidFill>
              </a:rPr>
              <a:t> </a:t>
            </a:r>
            <a:r>
              <a:rPr lang="en-US" altLang="zh-CN" sz="1600" b="0">
                <a:solidFill>
                  <a:schemeClr val="bg2"/>
                </a:solidFill>
              </a:rPr>
              <a:t>Years</a:t>
            </a:r>
            <a:endParaRPr lang="zh-CN" altLang="en-US" sz="1600" b="0">
              <a:solidFill>
                <a:schemeClr val="bg2"/>
              </a:solidFill>
            </a:endParaRPr>
          </a:p>
        </p:txBody>
      </p:sp>
      <p:sp>
        <p:nvSpPr>
          <p:cNvPr id="31756" name="Text Box 14"/>
          <p:cNvSpPr txBox="1">
            <a:spLocks noChangeArrowheads="1"/>
          </p:cNvSpPr>
          <p:nvPr/>
        </p:nvSpPr>
        <p:spPr bwMode="auto">
          <a:xfrm>
            <a:off x="1549400" y="4246563"/>
            <a:ext cx="2112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lvl="1" eaLnBrk="1" hangingPunct="1"/>
            <a:r>
              <a:rPr lang="en-US" altLang="zh-CN" sz="1600" b="0">
                <a:solidFill>
                  <a:schemeClr val="bg2"/>
                </a:solidFill>
              </a:rPr>
              <a:t>EER: </a:t>
            </a:r>
            <a:r>
              <a:rPr lang="zh-CN" altLang="en-US" sz="1600" b="0">
                <a:solidFill>
                  <a:schemeClr val="bg2"/>
                </a:solidFill>
              </a:rPr>
              <a:t>＞ </a:t>
            </a:r>
            <a:r>
              <a:rPr lang="en-US" altLang="zh-CN" sz="1600" b="0">
                <a:solidFill>
                  <a:schemeClr val="bg2"/>
                </a:solidFill>
              </a:rPr>
              <a:t>3.2</a:t>
            </a:r>
          </a:p>
          <a:p>
            <a:pPr lvl="1" eaLnBrk="1" hangingPunct="1"/>
            <a:r>
              <a:rPr lang="en-US" altLang="zh-CN" sz="1600" b="0">
                <a:solidFill>
                  <a:schemeClr val="bg2"/>
                </a:solidFill>
              </a:rPr>
              <a:t>MTBF&gt;20,000H</a:t>
            </a:r>
            <a:endParaRPr lang="zh-CN" altLang="en-US" sz="1600" b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586287" y="2276043"/>
            <a:ext cx="5669280" cy="5867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586287" y="3079635"/>
            <a:ext cx="5669280" cy="5867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586287" y="3883227"/>
            <a:ext cx="5669280" cy="5867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614103" y="4686820"/>
            <a:ext cx="5669280" cy="5867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999086" y="2387414"/>
            <a:ext cx="2593975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>
                <a:solidFill>
                  <a:srgbClr val="006600"/>
                </a:solidFill>
                <a:ea typeface="微软雅黑" charset="0"/>
                <a:cs typeface="Arial" charset="0"/>
              </a:rPr>
              <a:t>Business  Strategies</a:t>
            </a:r>
            <a:endParaRPr lang="zh-CN" altLang="en-US" sz="2000" b="0" dirty="0">
              <a:solidFill>
                <a:srgbClr val="006600"/>
              </a:solidFill>
              <a:ea typeface="微软雅黑" charset="0"/>
              <a:cs typeface="Arial" charset="0"/>
            </a:endParaRPr>
          </a:p>
        </p:txBody>
      </p:sp>
      <p:sp>
        <p:nvSpPr>
          <p:cNvPr id="13" name="Rectangl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999086" y="3158939"/>
            <a:ext cx="1924050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>
                <a:solidFill>
                  <a:srgbClr val="006600"/>
                </a:solidFill>
                <a:ea typeface="宋体" charset="0"/>
                <a:cs typeface="宋体" charset="0"/>
              </a:rPr>
              <a:t>About  AIRSYS</a:t>
            </a:r>
            <a:endParaRPr lang="zh-CN" altLang="en-US" sz="2000" b="0" dirty="0">
              <a:solidFill>
                <a:srgbClr val="006600"/>
              </a:solidFill>
              <a:ea typeface="宋体" charset="0"/>
              <a:cs typeface="宋体" charset="0"/>
            </a:endParaRPr>
          </a:p>
        </p:txBody>
      </p:sp>
      <p:sp>
        <p:nvSpPr>
          <p:cNvPr id="14" name="Rectangl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99086" y="3942810"/>
            <a:ext cx="2820988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>
                <a:solidFill>
                  <a:srgbClr val="006600"/>
                </a:solidFill>
                <a:ea typeface="宋体" charset="0"/>
                <a:cs typeface="宋体" charset="0"/>
              </a:rPr>
              <a:t>Products and Solutions</a:t>
            </a:r>
            <a:endParaRPr lang="zh-CN" altLang="en-US" sz="2000" b="0" dirty="0">
              <a:solidFill>
                <a:srgbClr val="006600"/>
              </a:solidFill>
              <a:ea typeface="宋体" charset="0"/>
              <a:cs typeface="宋体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999086" y="4746439"/>
            <a:ext cx="2960688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  <a:cs typeface="+mn-cs"/>
              </a:rPr>
              <a:t>Partners and Customers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53298" y="351509"/>
            <a:ext cx="8108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dirty="0">
                <a:solidFill>
                  <a:srgbClr val="00B050"/>
                </a:solidFill>
                <a:latin typeface="Helvetica-BoldOblique" pitchFamily="2" charset="0"/>
                <a:ea typeface="微软雅黑" charset="0"/>
                <a:cs typeface="Arial" charset="0"/>
              </a:rPr>
              <a:t>Topic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09625" y="2125663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>
                <a:latin typeface="微软雅黑" charset="0"/>
                <a:ea typeface="华文宋体" charset="0"/>
                <a:cs typeface="Times New Roman" charset="0"/>
              </a:rPr>
              <a:t>Customers</a:t>
            </a:r>
            <a:endParaRPr lang="zh-CN" altLang="en-US">
              <a:latin typeface="微软雅黑" charset="0"/>
              <a:ea typeface="华文宋体" charset="0"/>
              <a:cs typeface="Times New Roman" charset="0"/>
            </a:endParaRPr>
          </a:p>
        </p:txBody>
      </p:sp>
      <p:sp>
        <p:nvSpPr>
          <p:cNvPr id="32772" name="Rectangle 6"/>
          <p:cNvSpPr txBox="1">
            <a:spLocks noChangeArrowheads="1"/>
          </p:cNvSpPr>
          <p:nvPr/>
        </p:nvSpPr>
        <p:spPr bwMode="auto">
          <a:xfrm>
            <a:off x="452359" y="281472"/>
            <a:ext cx="81073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rgbClr val="00B050"/>
                </a:solidFill>
                <a:latin typeface="Helvetica-BoldOblique" pitchFamily="2" charset="0"/>
                <a:ea typeface="微软雅黑" charset="0"/>
                <a:cs typeface="Arial" charset="0"/>
              </a:rPr>
              <a:t>Customers</a:t>
            </a:r>
            <a:endParaRPr lang="zh-CN" altLang="en-US" sz="3000" b="0" dirty="0">
              <a:solidFill>
                <a:srgbClr val="00B050"/>
              </a:solidFill>
              <a:latin typeface="Helvetica-BoldOblique" pitchFamily="2" charset="0"/>
              <a:ea typeface="微软雅黑" charset="0"/>
              <a:cs typeface="Arial" charset="0"/>
            </a:endParaRPr>
          </a:p>
        </p:txBody>
      </p:sp>
      <p:pic>
        <p:nvPicPr>
          <p:cNvPr id="5122" name="Picture 2" descr="E:\VI\2014\别单位VI\LOGO 墙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834" y="1250486"/>
            <a:ext cx="10505516" cy="4353383"/>
          </a:xfrm>
          <a:prstGeom prst="rect">
            <a:avLst/>
          </a:prstGeom>
          <a:noFill/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8412" y="3840135"/>
            <a:ext cx="1250669" cy="27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809625" y="2125663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>
                <a:latin typeface="微软雅黑" charset="0"/>
                <a:ea typeface="华文宋体" charset="0"/>
                <a:cs typeface="Times New Roman" charset="0"/>
              </a:rPr>
              <a:t>Successful Cases</a:t>
            </a:r>
            <a:endParaRPr lang="zh-CN" altLang="en-US">
              <a:latin typeface="微软雅黑" charset="0"/>
              <a:ea typeface="华文宋体" charset="0"/>
              <a:cs typeface="Times New Roman" charset="0"/>
            </a:endParaRPr>
          </a:p>
        </p:txBody>
      </p:sp>
      <p:sp>
        <p:nvSpPr>
          <p:cNvPr id="20486" name="Text Box 13"/>
          <p:cNvSpPr txBox="1">
            <a:spLocks noChangeArrowheads="1"/>
          </p:cNvSpPr>
          <p:nvPr/>
        </p:nvSpPr>
        <p:spPr bwMode="gray">
          <a:xfrm>
            <a:off x="377093" y="1885950"/>
            <a:ext cx="20812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0" dirty="0">
                <a:solidFill>
                  <a:srgbClr val="339933"/>
                </a:solidFill>
                <a:ea typeface="黑体" pitchFamily="2" charset="-122"/>
                <a:cs typeface="+mn-cs"/>
              </a:rPr>
              <a:t>Reliance Project</a:t>
            </a:r>
            <a:r>
              <a:rPr lang="zh-CN" altLang="en-US" sz="1600" b="0" dirty="0">
                <a:solidFill>
                  <a:srgbClr val="339933"/>
                </a:solidFill>
                <a:ea typeface="黑体" pitchFamily="2" charset="-122"/>
                <a:cs typeface="+mn-cs"/>
              </a:rPr>
              <a:t>：</a:t>
            </a:r>
          </a:p>
        </p:txBody>
      </p:sp>
      <p:pic>
        <p:nvPicPr>
          <p:cNvPr id="33796" name="Picture 10" descr="DSCN48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531" y="2343150"/>
            <a:ext cx="2008187" cy="145097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413606" y="3856038"/>
            <a:ext cx="2087562" cy="1169987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marL="0" lvl="1" indent="0"/>
            <a:r>
              <a:rPr lang="en-US" altLang="zh-CN" sz="1400" b="0" dirty="0">
                <a:solidFill>
                  <a:srgbClr val="006600"/>
                </a:solidFill>
              </a:rPr>
              <a:t>Passed all the testing in 2 Month;</a:t>
            </a:r>
          </a:p>
          <a:p>
            <a:pPr marL="0" lvl="1" indent="0"/>
            <a:r>
              <a:rPr lang="en-US" altLang="zh-CN" sz="1400" b="0" dirty="0">
                <a:solidFill>
                  <a:srgbClr val="006600"/>
                </a:solidFill>
              </a:rPr>
              <a:t>Deliver 30,000pcs PAC in a year;</a:t>
            </a:r>
          </a:p>
          <a:p>
            <a:pPr marL="0" lvl="1" indent="0"/>
            <a:r>
              <a:rPr lang="en-US" altLang="zh-CN" sz="1400" b="0" dirty="0">
                <a:solidFill>
                  <a:srgbClr val="006600"/>
                </a:solidFill>
              </a:rPr>
              <a:t>40% cost </a:t>
            </a:r>
            <a:r>
              <a:rPr lang="en-US" altLang="zh-CN" sz="1400" b="0" dirty="0" smtClean="0">
                <a:solidFill>
                  <a:srgbClr val="006600"/>
                </a:solidFill>
              </a:rPr>
              <a:t>down.</a:t>
            </a:r>
            <a:endParaRPr lang="zh-CN" altLang="en-US" sz="1400" b="0" dirty="0">
              <a:solidFill>
                <a:srgbClr val="006600"/>
              </a:solidFill>
            </a:endParaRPr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gray">
          <a:xfrm>
            <a:off x="2979616" y="1885950"/>
            <a:ext cx="1870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0">
                <a:solidFill>
                  <a:srgbClr val="339933"/>
                </a:solidFill>
                <a:ea typeface="黑体" pitchFamily="2" charset="-122"/>
                <a:cs typeface="+mn-cs"/>
              </a:rPr>
              <a:t>GE Healthcare</a:t>
            </a:r>
            <a:r>
              <a:rPr lang="zh-CN" altLang="en-US" sz="1600" b="0">
                <a:solidFill>
                  <a:srgbClr val="339933"/>
                </a:solidFill>
                <a:ea typeface="黑体" pitchFamily="2" charset="-122"/>
                <a:cs typeface="+mn-cs"/>
              </a:rPr>
              <a:t>：</a:t>
            </a:r>
          </a:p>
        </p:txBody>
      </p:sp>
      <p:sp>
        <p:nvSpPr>
          <p:cNvPr id="595002" name="Rectangle 58"/>
          <p:cNvSpPr>
            <a:spLocks noChangeArrowheads="1"/>
          </p:cNvSpPr>
          <p:nvPr/>
        </p:nvSpPr>
        <p:spPr bwMode="auto">
          <a:xfrm>
            <a:off x="2958857" y="3899023"/>
            <a:ext cx="2984745" cy="954107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  <a:effectLst/>
        </p:spPr>
        <p:txBody>
          <a:bodyPr wrap="square">
            <a:spAutoFit/>
          </a:bodyPr>
          <a:lstStyle/>
          <a:p>
            <a:pPr marL="0" lvl="1" indent="0"/>
            <a:r>
              <a:rPr lang="en-US" altLang="zh-CN" sz="1400" b="0" dirty="0">
                <a:solidFill>
                  <a:srgbClr val="006600"/>
                </a:solidFill>
              </a:rPr>
              <a:t>Qualified Supplier;</a:t>
            </a:r>
            <a:endParaRPr lang="zh-CN" altLang="en-US" sz="1400" b="0" dirty="0">
              <a:solidFill>
                <a:srgbClr val="006600"/>
              </a:solidFill>
            </a:endParaRPr>
          </a:p>
          <a:p>
            <a:pPr marL="0" lvl="1" indent="0"/>
            <a:r>
              <a:rPr lang="en-US" altLang="zh-CN" sz="1400" b="0" dirty="0" smtClean="0">
                <a:solidFill>
                  <a:srgbClr val="006600"/>
                </a:solidFill>
              </a:rPr>
              <a:t>10 </a:t>
            </a:r>
            <a:r>
              <a:rPr lang="en-US" altLang="zh-CN" sz="1400" b="0" dirty="0">
                <a:solidFill>
                  <a:srgbClr val="006600"/>
                </a:solidFill>
              </a:rPr>
              <a:t>years cooperation;</a:t>
            </a:r>
          </a:p>
          <a:p>
            <a:pPr marL="0" lvl="1" indent="0"/>
            <a:r>
              <a:rPr lang="en-US" altLang="zh-CN" sz="1400" b="0" spc="-30" dirty="0">
                <a:solidFill>
                  <a:srgbClr val="006600"/>
                </a:solidFill>
              </a:rPr>
              <a:t>Technology or Innovation Award; </a:t>
            </a:r>
          </a:p>
          <a:p>
            <a:pPr marL="0" lvl="1" indent="0"/>
            <a:r>
              <a:rPr lang="en-US" altLang="zh-CN" sz="1400" b="0" dirty="0">
                <a:solidFill>
                  <a:srgbClr val="006600"/>
                </a:solidFill>
              </a:rPr>
              <a:t>International </a:t>
            </a:r>
            <a:r>
              <a:rPr lang="en-US" altLang="zh-CN" sz="1400" b="0" dirty="0" smtClean="0">
                <a:solidFill>
                  <a:srgbClr val="006600"/>
                </a:solidFill>
              </a:rPr>
              <a:t>Standard.</a:t>
            </a:r>
            <a:endParaRPr lang="en-US" altLang="zh-CN" sz="1400" b="0" dirty="0">
              <a:solidFill>
                <a:srgbClr val="006600"/>
              </a:solidFill>
            </a:endParaRPr>
          </a:p>
        </p:txBody>
      </p:sp>
      <p:sp>
        <p:nvSpPr>
          <p:cNvPr id="33800" name="Rectangle 60"/>
          <p:cNvSpPr>
            <a:spLocks noChangeArrowheads="1"/>
          </p:cNvSpPr>
          <p:nvPr/>
        </p:nvSpPr>
        <p:spPr bwMode="auto">
          <a:xfrm>
            <a:off x="2998666" y="2287588"/>
            <a:ext cx="2108200" cy="1525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pic>
        <p:nvPicPr>
          <p:cNvPr id="3380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8154" y="2374900"/>
            <a:ext cx="10763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3" descr="Photo of G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3279" y="3066291"/>
            <a:ext cx="83978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4" descr="Signa Excite 3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4634" y="2379593"/>
            <a:ext cx="9175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Text Box 13"/>
          <p:cNvSpPr txBox="1">
            <a:spLocks noChangeArrowheads="1"/>
          </p:cNvSpPr>
          <p:nvPr/>
        </p:nvSpPr>
        <p:spPr bwMode="gray">
          <a:xfrm>
            <a:off x="5651500" y="1898650"/>
            <a:ext cx="1870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0">
                <a:solidFill>
                  <a:srgbClr val="339933"/>
                </a:solidFill>
                <a:ea typeface="黑体" pitchFamily="2" charset="-122"/>
                <a:cs typeface="+mn-cs"/>
              </a:rPr>
              <a:t>Vodafone</a:t>
            </a:r>
            <a:r>
              <a:rPr lang="zh-CN" altLang="en-US" sz="1600" b="0">
                <a:solidFill>
                  <a:srgbClr val="339933"/>
                </a:solidFill>
                <a:ea typeface="黑体" pitchFamily="2" charset="-122"/>
                <a:cs typeface="+mn-cs"/>
              </a:rPr>
              <a:t>：</a:t>
            </a:r>
          </a:p>
        </p:txBody>
      </p:sp>
      <p:sp>
        <p:nvSpPr>
          <p:cNvPr id="20496" name="Rectangle 67"/>
          <p:cNvSpPr>
            <a:spLocks noChangeArrowheads="1"/>
          </p:cNvSpPr>
          <p:nvPr/>
        </p:nvSpPr>
        <p:spPr bwMode="auto">
          <a:xfrm>
            <a:off x="5720252" y="3905861"/>
            <a:ext cx="2389187" cy="832394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/>
          <a:lstStyle/>
          <a:p>
            <a:pPr marL="0" lvl="1" indent="0"/>
            <a:r>
              <a:rPr lang="en-US" altLang="zh-CN" sz="1400" b="0" dirty="0">
                <a:solidFill>
                  <a:srgbClr val="006600"/>
                </a:solidFill>
              </a:rPr>
              <a:t>Global Qualified Supplier;</a:t>
            </a:r>
            <a:endParaRPr lang="zh-CN" altLang="en-US" sz="1400" b="0" dirty="0">
              <a:solidFill>
                <a:srgbClr val="006600"/>
              </a:solidFill>
            </a:endParaRPr>
          </a:p>
          <a:p>
            <a:pPr marL="0" lvl="1" indent="0"/>
            <a:r>
              <a:rPr lang="en-US" altLang="zh-CN" sz="1400" b="0" dirty="0">
                <a:solidFill>
                  <a:srgbClr val="006600"/>
                </a:solidFill>
              </a:rPr>
              <a:t>FCB and PAC orders from different countries.</a:t>
            </a:r>
            <a:endParaRPr lang="zh-CN" altLang="en-US" sz="1400" b="0" dirty="0">
              <a:solidFill>
                <a:srgbClr val="006600"/>
              </a:solidFill>
            </a:endParaRPr>
          </a:p>
        </p:txBody>
      </p:sp>
      <p:sp>
        <p:nvSpPr>
          <p:cNvPr id="20498" name="Text Box 13"/>
          <p:cNvSpPr txBox="1">
            <a:spLocks noChangeArrowheads="1"/>
          </p:cNvSpPr>
          <p:nvPr/>
        </p:nvSpPr>
        <p:spPr bwMode="gray">
          <a:xfrm>
            <a:off x="8407400" y="1852613"/>
            <a:ext cx="1725613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0">
                <a:solidFill>
                  <a:srgbClr val="339933"/>
                </a:solidFill>
                <a:ea typeface="黑体" pitchFamily="2" charset="-122"/>
                <a:cs typeface="+mn-cs"/>
              </a:rPr>
              <a:t>Railway Project</a:t>
            </a:r>
            <a:r>
              <a:rPr lang="zh-CN" altLang="en-US" sz="1600" b="0">
                <a:solidFill>
                  <a:srgbClr val="339933"/>
                </a:solidFill>
                <a:ea typeface="黑体" pitchFamily="2" charset="-122"/>
                <a:cs typeface="+mn-cs"/>
              </a:rPr>
              <a:t>：</a:t>
            </a:r>
          </a:p>
        </p:txBody>
      </p:sp>
      <p:sp>
        <p:nvSpPr>
          <p:cNvPr id="20499" name="Rectangle 47"/>
          <p:cNvSpPr>
            <a:spLocks noChangeArrowheads="1"/>
          </p:cNvSpPr>
          <p:nvPr/>
        </p:nvSpPr>
        <p:spPr bwMode="auto">
          <a:xfrm>
            <a:off x="7893050" y="3873500"/>
            <a:ext cx="2620963" cy="738664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lvl="1">
              <a:defRPr/>
            </a:pPr>
            <a:r>
              <a:rPr lang="en-US" altLang="zh-CN" sz="1400" b="0" dirty="0" smtClean="0">
                <a:solidFill>
                  <a:srgbClr val="006600"/>
                </a:solidFill>
                <a:ea typeface="黑体" pitchFamily="2" charset="-122"/>
                <a:cs typeface="+mn-cs"/>
              </a:rPr>
              <a:t>More </a:t>
            </a:r>
            <a:r>
              <a:rPr lang="en-US" altLang="zh-CN" sz="1400" b="0" dirty="0">
                <a:solidFill>
                  <a:srgbClr val="006600"/>
                </a:solidFill>
                <a:ea typeface="黑体" pitchFamily="2" charset="-122"/>
                <a:cs typeface="+mn-cs"/>
              </a:rPr>
              <a:t>than 90% </a:t>
            </a:r>
            <a:r>
              <a:rPr lang="en-US" altLang="zh-CN" sz="1400" b="0" dirty="0" smtClean="0">
                <a:solidFill>
                  <a:srgbClr val="006600"/>
                </a:solidFill>
                <a:ea typeface="黑体" pitchFamily="2" charset="-122"/>
                <a:cs typeface="+mn-cs"/>
              </a:rPr>
              <a:t>market share </a:t>
            </a:r>
            <a:r>
              <a:rPr lang="en-US" altLang="zh-CN" sz="1400" b="0" dirty="0">
                <a:solidFill>
                  <a:srgbClr val="006600"/>
                </a:solidFill>
                <a:ea typeface="黑体" pitchFamily="2" charset="-122"/>
                <a:cs typeface="+mn-cs"/>
              </a:rPr>
              <a:t>in China High </a:t>
            </a:r>
            <a:r>
              <a:rPr lang="en-US" altLang="zh-CN" sz="1400" b="0" dirty="0" smtClean="0">
                <a:solidFill>
                  <a:srgbClr val="006600"/>
                </a:solidFill>
                <a:ea typeface="黑体" pitchFamily="2" charset="-122"/>
                <a:cs typeface="+mn-cs"/>
              </a:rPr>
              <a:t>;</a:t>
            </a:r>
          </a:p>
          <a:p>
            <a:pPr lvl="1">
              <a:defRPr/>
            </a:pPr>
            <a:r>
              <a:rPr lang="en-US" altLang="zh-CN" sz="1400" b="0" dirty="0" smtClean="0">
                <a:solidFill>
                  <a:srgbClr val="006600"/>
                </a:solidFill>
                <a:ea typeface="黑体" pitchFamily="2" charset="-122"/>
                <a:cs typeface="+mn-cs"/>
              </a:rPr>
              <a:t>Speed </a:t>
            </a:r>
            <a:r>
              <a:rPr lang="en-US" altLang="zh-CN" sz="1400" b="0" dirty="0">
                <a:solidFill>
                  <a:srgbClr val="006600"/>
                </a:solidFill>
                <a:ea typeface="黑体" pitchFamily="2" charset="-122"/>
                <a:cs typeface="+mn-cs"/>
              </a:rPr>
              <a:t>Railway </a:t>
            </a:r>
            <a:r>
              <a:rPr lang="en-US" altLang="zh-CN" sz="1400" b="0" dirty="0" smtClean="0">
                <a:solidFill>
                  <a:srgbClr val="006600"/>
                </a:solidFill>
                <a:ea typeface="黑体" pitchFamily="2" charset="-122"/>
                <a:cs typeface="+mn-cs"/>
              </a:rPr>
              <a:t>project.</a:t>
            </a:r>
            <a:endParaRPr lang="en-US" altLang="zh-CN" sz="1400" b="0" dirty="0">
              <a:solidFill>
                <a:srgbClr val="006600"/>
              </a:solidFill>
              <a:ea typeface="黑体" pitchFamily="2" charset="-122"/>
              <a:cs typeface="+mn-cs"/>
            </a:endParaRPr>
          </a:p>
        </p:txBody>
      </p:sp>
      <p:pic>
        <p:nvPicPr>
          <p:cNvPr id="33808" name="Picture 48" descr="0130000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7550" y="2330450"/>
            <a:ext cx="2005013" cy="149225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809" name="Picture 45" descr="DSCN12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338388"/>
            <a:ext cx="1979612" cy="148431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8"/>
          <p:cNvSpPr txBox="1">
            <a:spLocks noChangeArrowheads="1"/>
          </p:cNvSpPr>
          <p:nvPr/>
        </p:nvSpPr>
        <p:spPr>
          <a:xfrm>
            <a:off x="352312" y="313405"/>
            <a:ext cx="8107362" cy="544512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000" b="0" dirty="0">
                <a:solidFill>
                  <a:srgbClr val="00B050"/>
                </a:solidFill>
                <a:latin typeface="Helvetica-BoldOblique" pitchFamily="2" charset="0"/>
                <a:ea typeface="微软雅黑" charset="0"/>
                <a:cs typeface="Arial" charset="0"/>
              </a:rPr>
              <a:t>Successful Cases</a:t>
            </a:r>
            <a:endParaRPr lang="zh-CN" altLang="en-US" sz="3000" b="0" dirty="0">
              <a:solidFill>
                <a:srgbClr val="00B050"/>
              </a:solidFill>
              <a:latin typeface="Helvetica-BoldOblique" pitchFamily="2" charset="0"/>
              <a:ea typeface="微软雅黑" charset="0"/>
              <a:cs typeface="Arial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31435" y="2362200"/>
            <a:ext cx="2029962" cy="143786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430731" y="429629"/>
            <a:ext cx="8108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rgbClr val="00B050"/>
                </a:solidFill>
                <a:latin typeface="Helvetica-BoldOblique" pitchFamily="2" charset="0"/>
                <a:ea typeface="微软雅黑" charset="0"/>
                <a:cs typeface="Arial" charset="0"/>
              </a:rPr>
              <a:t>Topic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587491" y="1717685"/>
            <a:ext cx="5669280" cy="5867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587491" y="2519929"/>
            <a:ext cx="5669280" cy="5867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2587491" y="3322173"/>
            <a:ext cx="5669280" cy="5867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587491" y="4124417"/>
            <a:ext cx="5669280" cy="5867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950959" y="1845993"/>
            <a:ext cx="2593975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charset="0"/>
                <a:cs typeface="Arial" charset="0"/>
              </a:rPr>
              <a:t>Business  Strategies</a:t>
            </a:r>
            <a:endParaRPr lang="zh-CN" altLang="en-US" sz="2000" b="0" dirty="0">
              <a:solidFill>
                <a:schemeClr val="tx1">
                  <a:lumMod val="75000"/>
                  <a:lumOff val="25000"/>
                </a:schemeClr>
              </a:solidFill>
              <a:ea typeface="微软雅黑" charset="0"/>
              <a:cs typeface="Arial" charset="0"/>
            </a:endParaRPr>
          </a:p>
        </p:txBody>
      </p:sp>
      <p:sp>
        <p:nvSpPr>
          <p:cNvPr id="4107" name="Rectangl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950959" y="2617518"/>
            <a:ext cx="1924050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>
                <a:solidFill>
                  <a:srgbClr val="006600"/>
                </a:solidFill>
                <a:ea typeface="宋体" charset="0"/>
                <a:cs typeface="宋体" charset="0"/>
              </a:rPr>
              <a:t>About  AIRSYS</a:t>
            </a:r>
            <a:endParaRPr lang="zh-CN" altLang="en-US" sz="2000" b="0" dirty="0">
              <a:solidFill>
                <a:srgbClr val="006600"/>
              </a:solidFill>
              <a:ea typeface="宋体" charset="0"/>
              <a:cs typeface="宋体" charset="0"/>
            </a:endParaRPr>
          </a:p>
        </p:txBody>
      </p:sp>
      <p:sp>
        <p:nvSpPr>
          <p:cNvPr id="4108" name="Rectangl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50959" y="3390631"/>
            <a:ext cx="2820988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>
                <a:solidFill>
                  <a:srgbClr val="006600"/>
                </a:solidFill>
                <a:ea typeface="宋体" charset="0"/>
                <a:cs typeface="宋体" charset="0"/>
              </a:rPr>
              <a:t>Products and Solutions</a:t>
            </a:r>
            <a:endParaRPr lang="zh-CN" altLang="en-US" sz="2000" b="0">
              <a:solidFill>
                <a:srgbClr val="006600"/>
              </a:solidFill>
              <a:ea typeface="宋体" charset="0"/>
              <a:cs typeface="宋体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950959" y="4205018"/>
            <a:ext cx="2960688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0" dirty="0">
                <a:solidFill>
                  <a:srgbClr val="006600"/>
                </a:solidFill>
                <a:ea typeface="宋体" charset="-122"/>
                <a:cs typeface="+mn-cs"/>
              </a:rPr>
              <a:t>Partners and Customers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4"/>
          <p:cNvSpPr>
            <a:spLocks noChangeArrowheads="1"/>
          </p:cNvSpPr>
          <p:nvPr/>
        </p:nvSpPr>
        <p:spPr bwMode="auto">
          <a:xfrm>
            <a:off x="5594595" y="2136775"/>
            <a:ext cx="2006600" cy="1525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19" name="Rectangle 30"/>
          <p:cNvSpPr>
            <a:spLocks noChangeArrowheads="1"/>
          </p:cNvSpPr>
          <p:nvPr/>
        </p:nvSpPr>
        <p:spPr bwMode="auto">
          <a:xfrm>
            <a:off x="624253" y="2149475"/>
            <a:ext cx="2006600" cy="1497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8578" y="2125663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>
                <a:latin typeface="微软雅黑" charset="0"/>
                <a:ea typeface="华文宋体" charset="0"/>
                <a:cs typeface="Times New Roman" charset="0"/>
              </a:rPr>
              <a:t>Successful Cases</a:t>
            </a:r>
            <a:endParaRPr lang="zh-CN" altLang="en-US">
              <a:latin typeface="微软雅黑" charset="0"/>
              <a:ea typeface="华文宋体" charset="0"/>
              <a:cs typeface="Times New Roman" charset="0"/>
            </a:endParaRPr>
          </a:p>
        </p:txBody>
      </p:sp>
      <p:sp>
        <p:nvSpPr>
          <p:cNvPr id="21511" name="Text Box 13"/>
          <p:cNvSpPr txBox="1">
            <a:spLocks noChangeArrowheads="1"/>
          </p:cNvSpPr>
          <p:nvPr/>
        </p:nvSpPr>
        <p:spPr bwMode="gray">
          <a:xfrm>
            <a:off x="603616" y="1677988"/>
            <a:ext cx="1870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b="0" dirty="0">
                <a:solidFill>
                  <a:srgbClr val="339933"/>
                </a:solidFill>
              </a:rPr>
              <a:t>China Mobile</a:t>
            </a:r>
            <a:endParaRPr lang="zh-CN" altLang="en-US" sz="1600" b="0" dirty="0">
              <a:solidFill>
                <a:srgbClr val="339933"/>
              </a:solidFill>
            </a:endParaRPr>
          </a:p>
        </p:txBody>
      </p:sp>
      <p:sp>
        <p:nvSpPr>
          <p:cNvPr id="34822" name="Rectangle 28"/>
          <p:cNvSpPr>
            <a:spLocks noChangeArrowheads="1"/>
          </p:cNvSpPr>
          <p:nvPr/>
        </p:nvSpPr>
        <p:spPr bwMode="auto">
          <a:xfrm>
            <a:off x="8336696" y="2160588"/>
            <a:ext cx="1968500" cy="1474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4823" name="Picture 9" descr="u=1420433556,2409863426&amp;fm=0&amp;gp=0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7503" y="2474913"/>
            <a:ext cx="6540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Text Box 13"/>
          <p:cNvSpPr txBox="1">
            <a:spLocks noChangeArrowheads="1"/>
          </p:cNvSpPr>
          <p:nvPr/>
        </p:nvSpPr>
        <p:spPr bwMode="gray">
          <a:xfrm>
            <a:off x="3181716" y="1665288"/>
            <a:ext cx="18700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dirty="0">
                <a:solidFill>
                  <a:srgbClr val="339933"/>
                </a:solidFill>
                <a:ea typeface="黑体" pitchFamily="2" charset="-122"/>
                <a:cs typeface="+mn-cs"/>
              </a:rPr>
              <a:t>BT</a:t>
            </a:r>
          </a:p>
        </p:txBody>
      </p:sp>
      <p:sp>
        <p:nvSpPr>
          <p:cNvPr id="34825" name="Rectangle 32"/>
          <p:cNvSpPr>
            <a:spLocks noChangeArrowheads="1"/>
          </p:cNvSpPr>
          <p:nvPr/>
        </p:nvSpPr>
        <p:spPr bwMode="auto">
          <a:xfrm>
            <a:off x="3253153" y="2135188"/>
            <a:ext cx="2006600" cy="1525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9" name="Rectangle 34"/>
          <p:cNvSpPr>
            <a:spLocks noChangeArrowheads="1"/>
          </p:cNvSpPr>
          <p:nvPr/>
        </p:nvSpPr>
        <p:spPr bwMode="auto">
          <a:xfrm>
            <a:off x="3315066" y="3673475"/>
            <a:ext cx="1944687" cy="1169988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b="0" dirty="0">
                <a:solidFill>
                  <a:srgbClr val="006600"/>
                </a:solidFill>
                <a:ea typeface="黑体" pitchFamily="2" charset="-122"/>
                <a:cs typeface="+mn-cs"/>
              </a:rPr>
              <a:t>Free cooling solution for Datacenter &amp; switch room</a:t>
            </a:r>
          </a:p>
          <a:p>
            <a:pPr>
              <a:defRPr/>
            </a:pPr>
            <a:r>
              <a:rPr lang="en-US" altLang="zh-CN" sz="1400" b="0" dirty="0">
                <a:solidFill>
                  <a:srgbClr val="006600"/>
                </a:solidFill>
                <a:ea typeface="黑体" pitchFamily="2" charset="-122"/>
                <a:cs typeface="+mn-cs"/>
              </a:rPr>
              <a:t>High energy-saving</a:t>
            </a:r>
          </a:p>
          <a:p>
            <a:pPr>
              <a:defRPr/>
            </a:pPr>
            <a:r>
              <a:rPr lang="en-US" altLang="zh-CN" sz="1400" b="0" dirty="0">
                <a:solidFill>
                  <a:srgbClr val="006600"/>
                </a:solidFill>
                <a:ea typeface="黑体" pitchFamily="2" charset="-122"/>
                <a:cs typeface="+mn-cs"/>
              </a:rPr>
              <a:t>Easy Maintenance</a:t>
            </a:r>
          </a:p>
        </p:txBody>
      </p:sp>
      <p:sp>
        <p:nvSpPr>
          <p:cNvPr id="21520" name="Text Box 35"/>
          <p:cNvSpPr txBox="1">
            <a:spLocks noChangeArrowheads="1"/>
          </p:cNvSpPr>
          <p:nvPr/>
        </p:nvSpPr>
        <p:spPr bwMode="auto">
          <a:xfrm>
            <a:off x="536941" y="3673475"/>
            <a:ext cx="2449512" cy="954088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1400" b="0" dirty="0">
                <a:solidFill>
                  <a:srgbClr val="006600"/>
                </a:solidFill>
              </a:rPr>
              <a:t>Qualified Supplier;</a:t>
            </a:r>
          </a:p>
          <a:p>
            <a:pPr eaLnBrk="1" hangingPunct="1"/>
            <a:r>
              <a:rPr lang="en-US" altLang="zh-CN" sz="1400" b="0" dirty="0">
                <a:solidFill>
                  <a:srgbClr val="006600"/>
                </a:solidFill>
              </a:rPr>
              <a:t>“Green &amp; Saving” Partner; More than 3000pcs product installation reference. </a:t>
            </a:r>
            <a:endParaRPr lang="zh-CN" altLang="en-US" sz="1000" b="0" dirty="0">
              <a:solidFill>
                <a:srgbClr val="006600"/>
              </a:solidFill>
            </a:endParaRPr>
          </a:p>
        </p:txBody>
      </p:sp>
      <p:sp>
        <p:nvSpPr>
          <p:cNvPr id="21521" name="Text Box 13"/>
          <p:cNvSpPr txBox="1">
            <a:spLocks noChangeArrowheads="1"/>
          </p:cNvSpPr>
          <p:nvPr/>
        </p:nvSpPr>
        <p:spPr bwMode="gray">
          <a:xfrm>
            <a:off x="5550145" y="1668463"/>
            <a:ext cx="18700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b="0">
                <a:solidFill>
                  <a:srgbClr val="339933"/>
                </a:solidFill>
              </a:rPr>
              <a:t>Mingqitong DC</a:t>
            </a:r>
            <a:endParaRPr lang="zh-CN" altLang="en-US" b="0">
              <a:solidFill>
                <a:srgbClr val="339933"/>
              </a:solidFill>
            </a:endParaRPr>
          </a:p>
        </p:txBody>
      </p:sp>
      <p:sp>
        <p:nvSpPr>
          <p:cNvPr id="21522" name="Rectangle 37"/>
          <p:cNvSpPr>
            <a:spLocks noChangeArrowheads="1"/>
          </p:cNvSpPr>
          <p:nvPr/>
        </p:nvSpPr>
        <p:spPr bwMode="auto">
          <a:xfrm>
            <a:off x="5556495" y="3673475"/>
            <a:ext cx="2273300" cy="13843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r>
              <a:rPr lang="en-US" altLang="zh-CN" sz="1400" b="0">
                <a:solidFill>
                  <a:srgbClr val="006600"/>
                </a:solidFill>
              </a:rPr>
              <a:t>High density DC</a:t>
            </a:r>
          </a:p>
          <a:p>
            <a:r>
              <a:rPr lang="en-US" altLang="zh-CN" sz="1400" b="0">
                <a:solidFill>
                  <a:srgbClr val="006600"/>
                </a:solidFill>
              </a:rPr>
              <a:t>Complete system integration and installation</a:t>
            </a:r>
          </a:p>
          <a:p>
            <a:r>
              <a:rPr lang="en-US" altLang="zh-CN" sz="1400" b="0">
                <a:solidFill>
                  <a:srgbClr val="006600"/>
                </a:solidFill>
              </a:rPr>
              <a:t>Free cooling water chiller</a:t>
            </a:r>
          </a:p>
          <a:p>
            <a:r>
              <a:rPr lang="en-US" altLang="zh-CN" sz="1400" b="0">
                <a:solidFill>
                  <a:srgbClr val="006600"/>
                </a:solidFill>
              </a:rPr>
              <a:t>Multi energy saving solutions</a:t>
            </a:r>
            <a:endParaRPr lang="zh-CN" altLang="en-US" sz="1400" b="0">
              <a:solidFill>
                <a:srgbClr val="006600"/>
              </a:solidFill>
            </a:endParaRPr>
          </a:p>
        </p:txBody>
      </p:sp>
      <p:pic>
        <p:nvPicPr>
          <p:cNvPr id="34830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745" y="2366963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</p:pic>
      <p:sp>
        <p:nvSpPr>
          <p:cNvPr id="21524" name="Rectangle 41"/>
          <p:cNvSpPr>
            <a:spLocks noChangeArrowheads="1"/>
          </p:cNvSpPr>
          <p:nvPr/>
        </p:nvSpPr>
        <p:spPr bwMode="auto">
          <a:xfrm>
            <a:off x="8347808" y="3716338"/>
            <a:ext cx="1887538" cy="1169987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r>
              <a:rPr lang="en-US" altLang="zh-CN" sz="1400" b="0">
                <a:solidFill>
                  <a:srgbClr val="006600"/>
                </a:solidFill>
              </a:rPr>
              <a:t>Long term partnership</a:t>
            </a:r>
          </a:p>
          <a:p>
            <a:r>
              <a:rPr lang="en-US" altLang="zh-CN" sz="1400" b="0">
                <a:solidFill>
                  <a:srgbClr val="006600"/>
                </a:solidFill>
              </a:rPr>
              <a:t>Customized cooling solution</a:t>
            </a:r>
          </a:p>
          <a:p>
            <a:r>
              <a:rPr lang="en-US" altLang="zh-CN" sz="1400" b="0">
                <a:solidFill>
                  <a:srgbClr val="006600"/>
                </a:solidFill>
              </a:rPr>
              <a:t>Cabinet solution</a:t>
            </a:r>
            <a:endParaRPr lang="zh-CN" altLang="en-US" sz="1400" b="0">
              <a:solidFill>
                <a:srgbClr val="006600"/>
              </a:solidFill>
            </a:endParaRPr>
          </a:p>
        </p:txBody>
      </p:sp>
      <p:sp>
        <p:nvSpPr>
          <p:cNvPr id="21525" name="Text Box 13"/>
          <p:cNvSpPr txBox="1">
            <a:spLocks noChangeArrowheads="1"/>
          </p:cNvSpPr>
          <p:nvPr/>
        </p:nvSpPr>
        <p:spPr bwMode="gray">
          <a:xfrm>
            <a:off x="8273196" y="1677988"/>
            <a:ext cx="18700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dirty="0">
                <a:solidFill>
                  <a:srgbClr val="339933"/>
                </a:solidFill>
                <a:ea typeface="黑体" pitchFamily="2" charset="-122"/>
                <a:cs typeface="+mn-cs"/>
              </a:rPr>
              <a:t>ELTEK</a:t>
            </a:r>
          </a:p>
        </p:txBody>
      </p:sp>
      <p:pic>
        <p:nvPicPr>
          <p:cNvPr id="3483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4321" y="2589213"/>
            <a:ext cx="1862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8"/>
          <p:cNvSpPr txBox="1">
            <a:spLocks noChangeArrowheads="1"/>
          </p:cNvSpPr>
          <p:nvPr/>
        </p:nvSpPr>
        <p:spPr>
          <a:xfrm>
            <a:off x="362887" y="313966"/>
            <a:ext cx="8107362" cy="544512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000" b="0" dirty="0">
                <a:solidFill>
                  <a:srgbClr val="00B050"/>
                </a:solidFill>
                <a:latin typeface="Helvetica-BoldOblique" pitchFamily="2" charset="0"/>
                <a:ea typeface="微软雅黑" charset="0"/>
                <a:cs typeface="Arial" charset="0"/>
              </a:rPr>
              <a:t>Successful Cases</a:t>
            </a:r>
            <a:endParaRPr lang="zh-CN" altLang="en-US" sz="3000" b="0" dirty="0">
              <a:solidFill>
                <a:srgbClr val="00B050"/>
              </a:solidFill>
              <a:latin typeface="Helvetica-BoldOblique" pitchFamily="2" charset="0"/>
              <a:ea typeface="微软雅黑" charset="0"/>
              <a:cs typeface="Arial" charset="0"/>
            </a:endParaRPr>
          </a:p>
        </p:txBody>
      </p:sp>
      <p:pic>
        <p:nvPicPr>
          <p:cNvPr id="6146" name="Picture 2" descr="E:\VI\2014\别单位VI\5ede4a5fg74c87b7ee147&amp;6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7147" y="2500807"/>
            <a:ext cx="825966" cy="6185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humeijuan\Desktop\PPT封底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824330" cy="6840538"/>
          </a:xfrm>
          <a:prstGeom prst="rect">
            <a:avLst/>
          </a:prstGeom>
          <a:noFill/>
        </p:spPr>
      </p:pic>
      <p:sp>
        <p:nvSpPr>
          <p:cNvPr id="8" name="Freeform 6"/>
          <p:cNvSpPr>
            <a:spLocks/>
          </p:cNvSpPr>
          <p:nvPr/>
        </p:nvSpPr>
        <p:spPr bwMode="gray">
          <a:xfrm>
            <a:off x="7208838" y="3987800"/>
            <a:ext cx="9525" cy="30163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7" y="0"/>
              </a:cxn>
              <a:cxn ang="0">
                <a:pos x="0" y="20"/>
              </a:cxn>
            </a:cxnLst>
            <a:rect l="0" t="0" r="r" b="b"/>
            <a:pathLst>
              <a:path w="7" h="20">
                <a:moveTo>
                  <a:pt x="0" y="20"/>
                </a:moveTo>
                <a:cubicBezTo>
                  <a:pt x="2" y="13"/>
                  <a:pt x="7" y="0"/>
                  <a:pt x="7" y="0"/>
                </a:cubicBezTo>
                <a:cubicBezTo>
                  <a:pt x="7" y="0"/>
                  <a:pt x="2" y="13"/>
                  <a:pt x="0" y="2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lIns="102407" tIns="51203" rIns="102407" bIns="51203" anchor="ctr"/>
          <a:lstStyle/>
          <a:p>
            <a:pPr>
              <a:defRPr/>
            </a:pPr>
            <a:endParaRPr lang="zh-CN" altLang="en-US" sz="23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016" y="2956619"/>
            <a:ext cx="10801350" cy="863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5763"/>
              </a:lnSpc>
              <a:defRPr/>
            </a:pPr>
            <a:r>
              <a:rPr lang="es-HN" sz="49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THANK </a:t>
            </a:r>
            <a:r>
              <a:rPr lang="es-HN" sz="49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YOU</a:t>
            </a:r>
            <a:endParaRPr lang="es-HN" sz="490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 bwMode="auto">
          <a:xfrm>
            <a:off x="6016" y="4283245"/>
            <a:ext cx="10801350" cy="67377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sz="1050" dirty="0" smtClean="0"/>
              <a:t> </a:t>
            </a:r>
            <a:r>
              <a:rPr lang="en-US" sz="1050" b="0" dirty="0" smtClean="0">
                <a:latin typeface="微软雅黑" pitchFamily="34" charset="-122"/>
                <a:ea typeface="微软雅黑" pitchFamily="34" charset="-122"/>
              </a:rPr>
              <a:t>28,Lugu East </a:t>
            </a:r>
            <a:r>
              <a:rPr lang="en-US" sz="1050" b="0" dirty="0" err="1" smtClean="0">
                <a:latin typeface="微软雅黑" pitchFamily="34" charset="-122"/>
                <a:ea typeface="微软雅黑" pitchFamily="34" charset="-122"/>
              </a:rPr>
              <a:t>Street,Shijingshan</a:t>
            </a:r>
            <a:r>
              <a:rPr lang="en-US" sz="1050" b="0" dirty="0" smtClean="0">
                <a:latin typeface="微软雅黑" pitchFamily="34" charset="-122"/>
                <a:ea typeface="微软雅黑" pitchFamily="34" charset="-122"/>
              </a:rPr>
              <a:t> District, Beijing, China 100040    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1050" b="0" dirty="0" smtClean="0">
                <a:latin typeface="微软雅黑" pitchFamily="34" charset="-122"/>
                <a:ea typeface="微软雅黑" pitchFamily="34" charset="-122"/>
              </a:rPr>
              <a:t>Tel:+</a:t>
            </a:r>
            <a:r>
              <a:rPr lang="en-US" sz="1050" b="0" dirty="0" smtClean="0">
                <a:latin typeface="微软雅黑" pitchFamily="34" charset="-122"/>
                <a:ea typeface="微软雅黑" pitchFamily="34" charset="-122"/>
              </a:rPr>
              <a:t>86 10 68656161    </a:t>
            </a:r>
            <a:r>
              <a:rPr lang="en-US" sz="1050" b="0" dirty="0" smtClean="0">
                <a:latin typeface="微软雅黑" pitchFamily="34" charset="-122"/>
                <a:ea typeface="微软雅黑" pitchFamily="34" charset="-122"/>
              </a:rPr>
              <a:t>Fax: </a:t>
            </a:r>
            <a:r>
              <a:rPr lang="en-US" sz="1050" b="0" dirty="0" smtClean="0">
                <a:latin typeface="微软雅黑" pitchFamily="34" charset="-122"/>
                <a:ea typeface="微软雅黑" pitchFamily="34" charset="-122"/>
              </a:rPr>
              <a:t>+86 10 68682453  </a:t>
            </a:r>
            <a:endParaRPr lang="en-US" sz="1050" b="0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1050" b="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sz="1050" b="0" dirty="0" smtClean="0">
                <a:latin typeface="微软雅黑" pitchFamily="34" charset="-122"/>
                <a:ea typeface="微软雅黑" pitchFamily="34" charset="-122"/>
              </a:rPr>
              <a:t>www.air-sys.com</a:t>
            </a:r>
            <a:endParaRPr lang="en-US" sz="1050" b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9" name="Picture 3" descr="E:\PPT\公司简介\2016\未标题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7022" y="1348567"/>
            <a:ext cx="5299339" cy="6800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35"/>
          <p:cNvSpPr txBox="1">
            <a:spLocks noChangeArrowheads="1"/>
          </p:cNvSpPr>
          <p:nvPr/>
        </p:nvSpPr>
        <p:spPr bwMode="gray">
          <a:xfrm>
            <a:off x="613611" y="5226207"/>
            <a:ext cx="97964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>
            <a:spAutoFit/>
          </a:bodyPr>
          <a:lstStyle>
            <a:lvl1pPr defTabSz="957263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57263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57263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57263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57263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>
              <a:lnSpc>
                <a:spcPts val="1200"/>
              </a:lnSpc>
              <a:buFont typeface="Wingdings" charset="0"/>
              <a:buChar char="§"/>
            </a:pPr>
            <a:r>
              <a:rPr lang="en-US" altLang="zh-CN" sz="1400" b="0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en-US" altLang="zh-CN" sz="1400" b="0">
                <a:solidFill>
                  <a:srgbClr val="404040"/>
                </a:solidFill>
                <a:latin typeface="微软雅黑" charset="0"/>
                <a:ea typeface="微软雅黑" charset="0"/>
                <a:cs typeface="微软雅黑" charset="0"/>
              </a:rPr>
              <a:t>State of the Art Technology: </a:t>
            </a:r>
            <a:r>
              <a:rPr lang="en-US" altLang="zh-CN" sz="1400" b="0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</a:rPr>
              <a:t>energy saving, intelligent control, high reliability.</a:t>
            </a:r>
          </a:p>
          <a:p>
            <a:pPr>
              <a:lnSpc>
                <a:spcPts val="1200"/>
              </a:lnSpc>
              <a:buFont typeface="Wingdings" charset="0"/>
              <a:buChar char="§"/>
            </a:pPr>
            <a:endParaRPr lang="en-US" altLang="zh-CN" sz="1400" b="0">
              <a:solidFill>
                <a:srgbClr val="595959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ts val="1200"/>
              </a:lnSpc>
              <a:buFont typeface="Wingdings" charset="0"/>
              <a:buChar char="§"/>
            </a:pPr>
            <a:r>
              <a:rPr lang="en-US" altLang="zh-CN" sz="1400" b="0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</a:rPr>
              <a:t>  </a:t>
            </a:r>
            <a:r>
              <a:rPr lang="en-US" altLang="zh-CN" sz="1400" b="0">
                <a:solidFill>
                  <a:srgbClr val="404040"/>
                </a:solidFill>
                <a:latin typeface="微软雅黑" charset="0"/>
                <a:ea typeface="微软雅黑" charset="0"/>
                <a:cs typeface="微软雅黑" charset="0"/>
              </a:rPr>
              <a:t>Speed:</a:t>
            </a:r>
            <a:r>
              <a:rPr lang="en-US" altLang="zh-CN" sz="1400" b="0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</a:rPr>
              <a:t> R&amp;D resource, concept  to prototype &lt;6weeks, vertical integrated manufacturing.</a:t>
            </a:r>
          </a:p>
          <a:p>
            <a:pPr>
              <a:lnSpc>
                <a:spcPts val="1200"/>
              </a:lnSpc>
              <a:buFont typeface="Wingdings" charset="0"/>
              <a:buChar char="§"/>
            </a:pPr>
            <a:endParaRPr lang="en-US" altLang="zh-CN" sz="1400" b="0">
              <a:solidFill>
                <a:srgbClr val="595959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ts val="1200"/>
              </a:lnSpc>
              <a:buFont typeface="Wingdings" charset="0"/>
              <a:buChar char="§"/>
            </a:pPr>
            <a:r>
              <a:rPr lang="en-US" altLang="zh-CN" sz="1400" b="0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</a:rPr>
              <a:t>  </a:t>
            </a:r>
            <a:r>
              <a:rPr lang="en-US" altLang="zh-CN" sz="1400" b="0">
                <a:solidFill>
                  <a:srgbClr val="404040"/>
                </a:solidFill>
                <a:latin typeface="微软雅黑" charset="0"/>
                <a:ea typeface="微软雅黑" charset="0"/>
                <a:cs typeface="微软雅黑" charset="0"/>
              </a:rPr>
              <a:t>Best TCO: </a:t>
            </a:r>
            <a:r>
              <a:rPr lang="en-US" altLang="zh-CN" sz="1400" b="0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</a:rPr>
              <a:t>China-based Cost Advantage, best Opex saving. Highly Standardization on component selection.</a:t>
            </a:r>
          </a:p>
        </p:txBody>
      </p:sp>
      <p:sp>
        <p:nvSpPr>
          <p:cNvPr id="5124" name="Text Box 142"/>
          <p:cNvSpPr txBox="1">
            <a:spLocks noChangeArrowheads="1"/>
          </p:cNvSpPr>
          <p:nvPr/>
        </p:nvSpPr>
        <p:spPr bwMode="auto">
          <a:xfrm>
            <a:off x="613611" y="4751545"/>
            <a:ext cx="3379788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0" dirty="0">
                <a:solidFill>
                  <a:srgbClr val="00B050"/>
                </a:solidFill>
                <a:latin typeface="微软雅黑" charset="0"/>
                <a:ea typeface="微软雅黑" charset="0"/>
                <a:cs typeface="微软雅黑" charset="0"/>
              </a:rPr>
              <a:t>Core Competitiveness</a:t>
            </a:r>
            <a:endParaRPr lang="zh-CN" altLang="en-US" sz="2000" b="0" dirty="0">
              <a:solidFill>
                <a:srgbClr val="00B050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5125" name="Text Box 19"/>
          <p:cNvSpPr txBox="1">
            <a:spLocks noChangeArrowheads="1"/>
          </p:cNvSpPr>
          <p:nvPr/>
        </p:nvSpPr>
        <p:spPr bwMode="auto">
          <a:xfrm>
            <a:off x="613611" y="1147219"/>
            <a:ext cx="740886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>
            <a:spAutoFit/>
          </a:bodyPr>
          <a:lstStyle>
            <a:lvl1pPr defTabSz="957263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defTabSz="957263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defTabSz="957263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defTabSz="957263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defTabSz="957263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Global leader in ICT and Medical Equipment Cooling</a:t>
            </a:r>
            <a:endParaRPr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413" name="Picture 77" descr="2-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9" y="2117657"/>
            <a:ext cx="1922463" cy="1242537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39" name="Text Box 33"/>
          <p:cNvSpPr txBox="1">
            <a:spLocks noChangeArrowheads="1"/>
          </p:cNvSpPr>
          <p:nvPr/>
        </p:nvSpPr>
        <p:spPr bwMode="auto">
          <a:xfrm>
            <a:off x="937441" y="1688311"/>
            <a:ext cx="1806575" cy="3238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500" dirty="0">
                <a:solidFill>
                  <a:srgbClr val="00B050"/>
                </a:solidFill>
                <a:ea typeface="黑体" pitchFamily="2" charset="-122"/>
                <a:cs typeface="+mn-cs"/>
              </a:rPr>
              <a:t>Data Center</a:t>
            </a:r>
            <a:r>
              <a:rPr lang="zh-CN" altLang="en-US" sz="1500" dirty="0">
                <a:solidFill>
                  <a:srgbClr val="00B050"/>
                </a:solidFill>
                <a:ea typeface="黑体" pitchFamily="2" charset="-122"/>
                <a:cs typeface="+mn-cs"/>
              </a:rPr>
              <a:t> </a:t>
            </a:r>
            <a:r>
              <a:rPr lang="en-US" altLang="zh-CN" sz="1500" dirty="0">
                <a:solidFill>
                  <a:srgbClr val="00B050"/>
                </a:solidFill>
                <a:ea typeface="黑体" pitchFamily="2" charset="-122"/>
                <a:cs typeface="+mn-cs"/>
              </a:rPr>
              <a:t>40%</a:t>
            </a:r>
          </a:p>
        </p:txBody>
      </p:sp>
      <p:sp>
        <p:nvSpPr>
          <p:cNvPr id="5140" name="Text Box 104"/>
          <p:cNvSpPr txBox="1">
            <a:spLocks noChangeArrowheads="1"/>
          </p:cNvSpPr>
          <p:nvPr/>
        </p:nvSpPr>
        <p:spPr bwMode="auto">
          <a:xfrm>
            <a:off x="912041" y="3555211"/>
            <a:ext cx="2447925" cy="8921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1300" b="0" dirty="0">
                <a:solidFill>
                  <a:srgbClr val="00CC00"/>
                </a:solidFill>
                <a:latin typeface="微软雅黑" charset="0"/>
                <a:ea typeface="微软雅黑" charset="0"/>
                <a:cs typeface="微软雅黑" charset="0"/>
              </a:rPr>
              <a:t>Close Control A/C</a:t>
            </a:r>
            <a:endParaRPr lang="zh-CN" altLang="en-US" sz="1300" b="0" dirty="0">
              <a:solidFill>
                <a:srgbClr val="00CC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eaLnBrk="1" hangingPunct="1"/>
            <a:r>
              <a:rPr lang="en-US" altLang="zh-CN" sz="1300" b="0" dirty="0">
                <a:solidFill>
                  <a:srgbClr val="00CC00"/>
                </a:solidFill>
                <a:latin typeface="微软雅黑" charset="0"/>
                <a:ea typeface="微软雅黑" charset="0"/>
                <a:cs typeface="微软雅黑" charset="0"/>
              </a:rPr>
              <a:t>Chillers</a:t>
            </a:r>
            <a:endParaRPr lang="zh-CN" altLang="en-US" sz="1300" b="0" dirty="0">
              <a:solidFill>
                <a:srgbClr val="00CC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eaLnBrk="1" hangingPunct="1"/>
            <a:r>
              <a:rPr lang="en-US" altLang="zh-CN" sz="1300" b="0" dirty="0">
                <a:solidFill>
                  <a:srgbClr val="00CC00"/>
                </a:solidFill>
                <a:latin typeface="微软雅黑" charset="0"/>
                <a:ea typeface="微软雅黑" charset="0"/>
                <a:cs typeface="微软雅黑" charset="0"/>
              </a:rPr>
              <a:t>High Heat Density Product</a:t>
            </a:r>
            <a:endParaRPr lang="zh-CN" altLang="en-US" sz="1300" b="0" dirty="0">
              <a:solidFill>
                <a:srgbClr val="00CC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eaLnBrk="1" hangingPunct="1"/>
            <a:r>
              <a:rPr lang="en-US" altLang="zh-CN" sz="1300" b="0" dirty="0">
                <a:solidFill>
                  <a:srgbClr val="00CC00"/>
                </a:solidFill>
                <a:latin typeface="微软雅黑" charset="0"/>
                <a:ea typeface="微软雅黑" charset="0"/>
                <a:cs typeface="微软雅黑" charset="0"/>
              </a:rPr>
              <a:t>Engineering, Consulting</a:t>
            </a:r>
            <a:endParaRPr lang="zh-CN" altLang="en-US" sz="1300" b="0" dirty="0">
              <a:solidFill>
                <a:srgbClr val="00CC00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5134" name="Text Box 183"/>
          <p:cNvSpPr txBox="1">
            <a:spLocks noChangeArrowheads="1"/>
          </p:cNvSpPr>
          <p:nvPr/>
        </p:nvSpPr>
        <p:spPr bwMode="auto">
          <a:xfrm>
            <a:off x="4331189" y="1688311"/>
            <a:ext cx="1804988" cy="3206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500" dirty="0">
                <a:solidFill>
                  <a:srgbClr val="00B050"/>
                </a:solidFill>
                <a:ea typeface="黑体" pitchFamily="2" charset="-122"/>
                <a:cs typeface="+mn-cs"/>
              </a:rPr>
              <a:t>Telecom</a:t>
            </a:r>
            <a:r>
              <a:rPr lang="zh-CN" altLang="en-US" sz="1500" dirty="0">
                <a:solidFill>
                  <a:srgbClr val="00B050"/>
                </a:solidFill>
                <a:ea typeface="黑体" pitchFamily="2" charset="-122"/>
                <a:cs typeface="+mn-cs"/>
              </a:rPr>
              <a:t> </a:t>
            </a:r>
            <a:r>
              <a:rPr lang="en-US" altLang="zh-CN" sz="1500" dirty="0">
                <a:solidFill>
                  <a:srgbClr val="00B050"/>
                </a:solidFill>
                <a:ea typeface="黑体" pitchFamily="2" charset="-122"/>
                <a:cs typeface="+mn-cs"/>
              </a:rPr>
              <a:t>30%</a:t>
            </a:r>
          </a:p>
        </p:txBody>
      </p:sp>
      <p:sp>
        <p:nvSpPr>
          <p:cNvPr id="5135" name="Text Box 160"/>
          <p:cNvSpPr txBox="1">
            <a:spLocks noChangeArrowheads="1"/>
          </p:cNvSpPr>
          <p:nvPr/>
        </p:nvSpPr>
        <p:spPr bwMode="auto">
          <a:xfrm>
            <a:off x="4331189" y="3555211"/>
            <a:ext cx="2165350" cy="8921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1300" b="0" dirty="0">
                <a:solidFill>
                  <a:srgbClr val="00CC00"/>
                </a:solidFill>
                <a:latin typeface="微软雅黑" charset="0"/>
                <a:ea typeface="微软雅黑" charset="0"/>
                <a:cs typeface="微软雅黑" charset="0"/>
              </a:rPr>
              <a:t>BTS Shelter  A/C, FCB</a:t>
            </a:r>
            <a:endParaRPr lang="zh-CN" altLang="en-US" sz="1300" b="0" dirty="0">
              <a:solidFill>
                <a:srgbClr val="00CC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eaLnBrk="1" hangingPunct="1"/>
            <a:r>
              <a:rPr lang="en-US" altLang="zh-CN" sz="1300" b="0" dirty="0">
                <a:solidFill>
                  <a:srgbClr val="00CC00"/>
                </a:solidFill>
                <a:latin typeface="微软雅黑" charset="0"/>
                <a:ea typeface="微软雅黑" charset="0"/>
                <a:cs typeface="微软雅黑" charset="0"/>
              </a:rPr>
              <a:t>Cabinet Cooling</a:t>
            </a:r>
            <a:endParaRPr lang="zh-CN" altLang="en-US" sz="1300" b="0" dirty="0">
              <a:solidFill>
                <a:srgbClr val="00CC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eaLnBrk="1" hangingPunct="1"/>
            <a:r>
              <a:rPr lang="en-US" altLang="zh-CN" sz="1300" b="0" dirty="0">
                <a:solidFill>
                  <a:srgbClr val="00CC00"/>
                </a:solidFill>
                <a:latin typeface="微软雅黑" charset="0"/>
                <a:ea typeface="微软雅黑" charset="0"/>
                <a:cs typeface="微软雅黑" charset="0"/>
              </a:rPr>
              <a:t>Energy Saving Solution</a:t>
            </a:r>
            <a:endParaRPr lang="zh-CN" altLang="en-US" sz="1300" b="0" dirty="0">
              <a:solidFill>
                <a:srgbClr val="00CC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eaLnBrk="1" hangingPunct="1"/>
            <a:r>
              <a:rPr lang="en-US" altLang="zh-CN" sz="1300" b="0" dirty="0">
                <a:solidFill>
                  <a:srgbClr val="00CC00"/>
                </a:solidFill>
                <a:latin typeface="微软雅黑" charset="0"/>
                <a:ea typeface="微软雅黑" charset="0"/>
                <a:cs typeface="微软雅黑" charset="0"/>
              </a:rPr>
              <a:t>System Integration</a:t>
            </a:r>
            <a:endParaRPr lang="zh-CN" altLang="en-US" sz="1300" b="0" dirty="0">
              <a:solidFill>
                <a:srgbClr val="00CC00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5130" name="Text Box 186"/>
          <p:cNvSpPr txBox="1">
            <a:spLocks noChangeArrowheads="1"/>
          </p:cNvSpPr>
          <p:nvPr/>
        </p:nvSpPr>
        <p:spPr bwMode="auto">
          <a:xfrm>
            <a:off x="7791565" y="1688311"/>
            <a:ext cx="1584325" cy="3206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en-US" altLang="zh-CN" sz="1500" dirty="0">
                <a:solidFill>
                  <a:srgbClr val="00B050"/>
                </a:solidFill>
                <a:ea typeface="黑体" pitchFamily="2" charset="-122"/>
                <a:cs typeface="+mn-cs"/>
              </a:rPr>
              <a:t>Medical </a:t>
            </a:r>
            <a:r>
              <a:rPr lang="zh-CN" altLang="en-US" sz="1500" dirty="0">
                <a:solidFill>
                  <a:srgbClr val="00B050"/>
                </a:solidFill>
                <a:ea typeface="黑体" pitchFamily="2" charset="-122"/>
                <a:cs typeface="+mn-cs"/>
              </a:rPr>
              <a:t> </a:t>
            </a:r>
            <a:r>
              <a:rPr lang="en-US" altLang="zh-CN" sz="1500" dirty="0">
                <a:solidFill>
                  <a:srgbClr val="00B050"/>
                </a:solidFill>
                <a:ea typeface="黑体" pitchFamily="2" charset="-122"/>
                <a:cs typeface="+mn-cs"/>
              </a:rPr>
              <a:t>30%</a:t>
            </a:r>
          </a:p>
        </p:txBody>
      </p:sp>
      <p:sp>
        <p:nvSpPr>
          <p:cNvPr id="5131" name="Text Box 161"/>
          <p:cNvSpPr txBox="1">
            <a:spLocks noChangeArrowheads="1"/>
          </p:cNvSpPr>
          <p:nvPr/>
        </p:nvSpPr>
        <p:spPr bwMode="auto">
          <a:xfrm>
            <a:off x="7836169" y="3555211"/>
            <a:ext cx="1908175" cy="88582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en-US" altLang="zh-CN" sz="1300" b="0" dirty="0">
                <a:solidFill>
                  <a:srgbClr val="00CC00"/>
                </a:solidFill>
                <a:latin typeface="微软雅黑" charset="0"/>
                <a:ea typeface="微软雅黑" charset="0"/>
                <a:cs typeface="微软雅黑" charset="0"/>
              </a:rPr>
              <a:t>Medical  Chillers</a:t>
            </a:r>
            <a:endParaRPr lang="zh-CN" altLang="en-US" sz="1300" b="0" dirty="0">
              <a:solidFill>
                <a:srgbClr val="00CC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r>
              <a:rPr lang="en-US" altLang="zh-CN" sz="1300" b="0" dirty="0">
                <a:solidFill>
                  <a:srgbClr val="00CC00"/>
                </a:solidFill>
                <a:latin typeface="微软雅黑" charset="0"/>
                <a:ea typeface="微软雅黑" charset="0"/>
                <a:cs typeface="微软雅黑" charset="0"/>
              </a:rPr>
              <a:t>Heat Exchangers</a:t>
            </a:r>
            <a:endParaRPr lang="zh-CN" altLang="en-US" sz="1300" b="0" dirty="0">
              <a:solidFill>
                <a:srgbClr val="00CC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r>
              <a:rPr lang="en-US" altLang="zh-CN" sz="1300" b="0" dirty="0">
                <a:solidFill>
                  <a:srgbClr val="00CC00"/>
                </a:solidFill>
                <a:latin typeface="微软雅黑" charset="0"/>
                <a:ea typeface="微软雅黑" charset="0"/>
                <a:cs typeface="微软雅黑" charset="0"/>
              </a:rPr>
              <a:t>Integrated Cooling Solution</a:t>
            </a:r>
            <a:endParaRPr lang="zh-CN" altLang="en-US" sz="1300" b="0" dirty="0">
              <a:solidFill>
                <a:srgbClr val="00CC00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17422" name="Rectangle 2"/>
          <p:cNvSpPr txBox="1">
            <a:spLocks noChangeArrowheads="1"/>
          </p:cNvSpPr>
          <p:nvPr/>
        </p:nvSpPr>
        <p:spPr bwMode="auto">
          <a:xfrm>
            <a:off x="613611" y="301185"/>
            <a:ext cx="97218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rgbClr val="00B050"/>
                </a:solidFill>
                <a:latin typeface="Helvetica-BoldOblique" pitchFamily="2" charset="0"/>
                <a:ea typeface="微软雅黑" charset="0"/>
                <a:cs typeface="Arial" charset="0"/>
              </a:rPr>
              <a:t>Business  Strategies</a:t>
            </a:r>
            <a:endParaRPr lang="zh-CN" altLang="en-US" sz="3000" b="0" dirty="0">
              <a:solidFill>
                <a:srgbClr val="00B050"/>
              </a:solidFill>
              <a:latin typeface="Helvetica-BoldOblique" pitchFamily="2" charset="0"/>
              <a:ea typeface="微软雅黑" charset="0"/>
              <a:cs typeface="Arial" charset="0"/>
            </a:endParaRPr>
          </a:p>
        </p:txBody>
      </p:sp>
      <p:pic>
        <p:nvPicPr>
          <p:cNvPr id="1026" name="Picture 2" descr="E:\E-MAKETING\2014-微信平台\0001\美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9060" y="2129325"/>
            <a:ext cx="1936126" cy="1219200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</a:ln>
        </p:spPr>
      </p:pic>
      <p:pic>
        <p:nvPicPr>
          <p:cNvPr id="13314" name="Picture 2" descr="F:\机器 厂房 生产\磁共振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3075" y="2119355"/>
            <a:ext cx="1919906" cy="1239140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2"/>
          <p:cNvSpPr txBox="1">
            <a:spLocks noChangeArrowheads="1"/>
          </p:cNvSpPr>
          <p:nvPr/>
        </p:nvSpPr>
        <p:spPr bwMode="auto">
          <a:xfrm>
            <a:off x="585280" y="372020"/>
            <a:ext cx="8108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rgbClr val="00B050"/>
                </a:solidFill>
                <a:latin typeface="Helvetica-BoldOblique" pitchFamily="2" charset="0"/>
                <a:ea typeface="微软雅黑" charset="0"/>
                <a:cs typeface="Arial" charset="0"/>
              </a:rPr>
              <a:t>Topic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2624861" y="1835785"/>
            <a:ext cx="5669280" cy="5867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2635618" y="3423336"/>
            <a:ext cx="5669280" cy="5867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2635618" y="4225580"/>
            <a:ext cx="5669280" cy="5867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614103" y="2604157"/>
            <a:ext cx="5669280" cy="5867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999086" y="1947156"/>
            <a:ext cx="2593975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>
                <a:solidFill>
                  <a:srgbClr val="006600"/>
                </a:solidFill>
                <a:ea typeface="微软雅黑" charset="0"/>
                <a:cs typeface="Arial" charset="0"/>
              </a:rPr>
              <a:t>Business  Strategies</a:t>
            </a:r>
            <a:endParaRPr lang="zh-CN" altLang="en-US" sz="2000" b="0" dirty="0">
              <a:solidFill>
                <a:srgbClr val="006600"/>
              </a:solidFill>
              <a:ea typeface="微软雅黑" charset="0"/>
              <a:cs typeface="Arial" charset="0"/>
            </a:endParaRPr>
          </a:p>
        </p:txBody>
      </p:sp>
      <p:sp>
        <p:nvSpPr>
          <p:cNvPr id="21" name="Rectangl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999086" y="2718681"/>
            <a:ext cx="1924050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宋体" charset="0"/>
              </a:rPr>
              <a:t>About  AIRSYS</a:t>
            </a:r>
            <a:endParaRPr lang="zh-CN" altLang="en-US" sz="2000" b="0" dirty="0">
              <a:solidFill>
                <a:schemeClr val="tx1">
                  <a:lumMod val="75000"/>
                  <a:lumOff val="25000"/>
                </a:schemeClr>
              </a:solidFill>
              <a:ea typeface="宋体" charset="0"/>
              <a:cs typeface="宋体" charset="0"/>
            </a:endParaRPr>
          </a:p>
        </p:txBody>
      </p:sp>
      <p:sp>
        <p:nvSpPr>
          <p:cNvPr id="22" name="Rectangl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99086" y="3491794"/>
            <a:ext cx="2820988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>
                <a:solidFill>
                  <a:srgbClr val="006600"/>
                </a:solidFill>
                <a:ea typeface="宋体" charset="0"/>
                <a:cs typeface="宋体" charset="0"/>
              </a:rPr>
              <a:t>Products and Solutions</a:t>
            </a:r>
            <a:endParaRPr lang="zh-CN" altLang="en-US" sz="2000" b="0">
              <a:solidFill>
                <a:srgbClr val="006600"/>
              </a:solidFill>
              <a:ea typeface="宋体" charset="0"/>
              <a:cs typeface="宋体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999086" y="4306181"/>
            <a:ext cx="2960688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0" dirty="0">
                <a:solidFill>
                  <a:srgbClr val="006600"/>
                </a:solidFill>
                <a:ea typeface="宋体" charset="-122"/>
                <a:cs typeface="+mn-cs"/>
              </a:rPr>
              <a:t>Partners and Customers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3" name="Rectangle 2"/>
          <p:cNvSpPr txBox="1">
            <a:spLocks noChangeArrowheads="1"/>
          </p:cNvSpPr>
          <p:nvPr/>
        </p:nvSpPr>
        <p:spPr bwMode="auto">
          <a:xfrm>
            <a:off x="511190" y="412389"/>
            <a:ext cx="8108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rgbClr val="00B050"/>
                </a:solidFill>
                <a:latin typeface="Helvetica-BoldOblique" pitchFamily="2" charset="0"/>
                <a:ea typeface="微软雅黑" charset="0"/>
                <a:cs typeface="Arial" charset="0"/>
              </a:rPr>
              <a:t>About  AIRSYS — Milestones</a:t>
            </a:r>
            <a:endParaRPr lang="zh-CN" altLang="en-US" sz="3000" b="0" dirty="0">
              <a:solidFill>
                <a:srgbClr val="00B050"/>
              </a:solidFill>
              <a:latin typeface="Helvetica-BoldOblique" pitchFamily="2" charset="0"/>
              <a:ea typeface="微软雅黑" charset="0"/>
              <a:cs typeface="Arial" charset="0"/>
            </a:endParaRPr>
          </a:p>
        </p:txBody>
      </p:sp>
      <p:pic>
        <p:nvPicPr>
          <p:cNvPr id="8194" name="Picture 2" descr="E:\PPT\公司简介\2016\大记事-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625" y="1508157"/>
            <a:ext cx="10833152" cy="40494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1541" y="193485"/>
            <a:ext cx="9180513" cy="812800"/>
          </a:xfrm>
        </p:spPr>
        <p:txBody>
          <a:bodyPr/>
          <a:lstStyle/>
          <a:p>
            <a:pPr eaLnBrk="1" hangingPunct="1"/>
            <a:r>
              <a:rPr lang="en-US" altLang="zh-CN" dirty="0">
                <a:solidFill>
                  <a:srgbClr val="00B050"/>
                </a:solidFill>
                <a:latin typeface="Helvetica-BoldOblique" pitchFamily="2" charset="0"/>
                <a:ea typeface="微软雅黑" charset="0"/>
                <a:cs typeface="Arial" charset="0"/>
              </a:rPr>
              <a:t>About  AIRSYS — Footprint</a:t>
            </a:r>
          </a:p>
        </p:txBody>
      </p:sp>
      <p:pic>
        <p:nvPicPr>
          <p:cNvPr id="5122" name="Picture 2" descr="E:\PPT\公司简介\2016\地图-EN-2015-6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672" y="1263309"/>
            <a:ext cx="10366939" cy="48622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15108" y="4766584"/>
            <a:ext cx="9378461" cy="1078523"/>
          </a:xfrm>
          <a:prstGeom prst="rect">
            <a:avLst/>
          </a:prstGeom>
          <a:solidFill>
            <a:srgbClr val="EDE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15108" y="3605999"/>
            <a:ext cx="9378461" cy="107852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15108" y="2445414"/>
            <a:ext cx="9378461" cy="1078523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15108" y="1284829"/>
            <a:ext cx="9378461" cy="107852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145" y="267411"/>
            <a:ext cx="9182100" cy="655637"/>
          </a:xfrm>
        </p:spPr>
        <p:txBody>
          <a:bodyPr/>
          <a:lstStyle/>
          <a:p>
            <a:pPr eaLnBrk="1" hangingPunct="1"/>
            <a:r>
              <a:rPr lang="en-US" altLang="zh-CN" dirty="0">
                <a:solidFill>
                  <a:srgbClr val="00B050"/>
                </a:solidFill>
                <a:latin typeface="Helvetica-BoldOblique" pitchFamily="2" charset="0"/>
                <a:ea typeface="微软雅黑" charset="0"/>
                <a:cs typeface="Arial" charset="0"/>
              </a:rPr>
              <a:t>Culture and Core Value</a:t>
            </a:r>
            <a:endParaRPr lang="zh-CN" altLang="en-US" dirty="0">
              <a:solidFill>
                <a:srgbClr val="00B050"/>
              </a:solidFill>
              <a:latin typeface="Helvetica-BoldOblique" pitchFamily="2" charset="0"/>
              <a:ea typeface="微软雅黑" charset="0"/>
              <a:cs typeface="Arial" charset="0"/>
            </a:endParaRP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1097940" y="1648366"/>
            <a:ext cx="1325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0" dirty="0">
                <a:solidFill>
                  <a:schemeClr val="bg1"/>
                </a:solidFill>
              </a:rPr>
              <a:t>Reliability</a:t>
            </a:r>
            <a:endParaRPr lang="zh-CN" altLang="en-US" b="0" dirty="0">
              <a:solidFill>
                <a:schemeClr val="bg1"/>
              </a:solidFill>
            </a:endParaRP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077302" y="2785993"/>
            <a:ext cx="119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b="0" dirty="0">
                <a:solidFill>
                  <a:schemeClr val="bg1"/>
                </a:solidFill>
              </a:rPr>
              <a:t>Efficiency</a:t>
            </a:r>
            <a:endParaRPr lang="zh-CN" altLang="en-US" b="0" dirty="0">
              <a:solidFill>
                <a:schemeClr val="bg1"/>
              </a:solidFill>
            </a:endParaRP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861402" y="3941693"/>
            <a:ext cx="172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b="0">
                <a:solidFill>
                  <a:srgbClr val="4D4D4D"/>
                </a:solidFill>
              </a:rPr>
              <a:t>Responsibility</a:t>
            </a:r>
            <a:endParaRPr lang="zh-CN" altLang="en-US" b="0">
              <a:solidFill>
                <a:srgbClr val="4D4D4D"/>
              </a:solidFill>
            </a:endParaRP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1163027" y="5065643"/>
            <a:ext cx="104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b="0" dirty="0">
                <a:solidFill>
                  <a:srgbClr val="4D4D4D"/>
                </a:solidFill>
              </a:rPr>
              <a:t>Respect</a:t>
            </a:r>
            <a:endParaRPr lang="zh-CN" altLang="en-US" b="0" dirty="0">
              <a:solidFill>
                <a:srgbClr val="4D4D4D"/>
              </a:solidFill>
            </a:endParaRPr>
          </a:p>
        </p:txBody>
      </p:sp>
      <p:sp>
        <p:nvSpPr>
          <p:cNvPr id="21515" name="Rectangle 25"/>
          <p:cNvSpPr>
            <a:spLocks noChangeArrowheads="1"/>
          </p:cNvSpPr>
          <p:nvPr/>
        </p:nvSpPr>
        <p:spPr bwMode="auto">
          <a:xfrm>
            <a:off x="3055327" y="1490959"/>
            <a:ext cx="70151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1600" b="0">
                <a:solidFill>
                  <a:schemeClr val="bg1"/>
                </a:solidFill>
              </a:rPr>
              <a:t>Reliability means supplying reliable products and services and winning trusts from happy customers in order to win the market; </a:t>
            </a:r>
          </a:p>
        </p:txBody>
      </p:sp>
      <p:sp>
        <p:nvSpPr>
          <p:cNvPr id="21516" name="Rectangle 26"/>
          <p:cNvSpPr>
            <a:spLocks noChangeArrowheads="1"/>
          </p:cNvSpPr>
          <p:nvPr/>
        </p:nvSpPr>
        <p:spPr bwMode="auto">
          <a:xfrm>
            <a:off x="3014052" y="2645072"/>
            <a:ext cx="7015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000125" algn="l"/>
              </a:tabLst>
            </a:pPr>
            <a:r>
              <a:rPr lang="en-US" altLang="zh-CN" sz="1600" b="0">
                <a:solidFill>
                  <a:schemeClr val="bg1"/>
                </a:solidFill>
              </a:rPr>
              <a:t>Efficiency means optimizing resource distribution to ensure sustainable business development and maximizing profit margins;</a:t>
            </a:r>
            <a:endParaRPr lang="zh-CN" altLang="en-US" sz="1600" b="0">
              <a:solidFill>
                <a:schemeClr val="bg1"/>
              </a:solidFill>
            </a:endParaRPr>
          </a:p>
        </p:txBody>
      </p:sp>
      <p:sp>
        <p:nvSpPr>
          <p:cNvPr id="21517" name="Rectangle 27"/>
          <p:cNvSpPr>
            <a:spLocks noChangeArrowheads="1"/>
          </p:cNvSpPr>
          <p:nvPr/>
        </p:nvSpPr>
        <p:spPr bwMode="auto">
          <a:xfrm>
            <a:off x="3042627" y="3853647"/>
            <a:ext cx="70342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1600" b="0" dirty="0">
                <a:solidFill>
                  <a:srgbClr val="292929"/>
                </a:solidFill>
              </a:rPr>
              <a:t>Responsibility means being responsible to shareholders, customers, employees, suppliers, and the society in large; </a:t>
            </a:r>
          </a:p>
        </p:txBody>
      </p:sp>
      <p:sp>
        <p:nvSpPr>
          <p:cNvPr id="21518" name="Rectangle 28"/>
          <p:cNvSpPr>
            <a:spLocks noChangeArrowheads="1"/>
          </p:cNvSpPr>
          <p:nvPr/>
        </p:nvSpPr>
        <p:spPr bwMode="auto">
          <a:xfrm>
            <a:off x="3069615" y="4990664"/>
            <a:ext cx="6950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1600" b="0" dirty="0">
                <a:solidFill>
                  <a:srgbClr val="292929"/>
                </a:solidFill>
              </a:rPr>
              <a:t>Respect means respecting to shareholders, customers, employees, </a:t>
            </a:r>
            <a:r>
              <a:rPr lang="en-US" altLang="zh-CN" sz="1600" b="0" dirty="0" smtClean="0">
                <a:solidFill>
                  <a:srgbClr val="292929"/>
                </a:solidFill>
              </a:rPr>
              <a:t>suppliers, partners and competitors. </a:t>
            </a:r>
            <a:endParaRPr lang="en-US" altLang="zh-CN" sz="1600" b="0" dirty="0">
              <a:solidFill>
                <a:srgbClr val="292929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20141218拍摄\20141217photos\缩小\_MG_5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034" y="1680605"/>
            <a:ext cx="2217461" cy="1477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3" name="Picture 7" descr="D:\20141218拍摄\20141217photos\缩小\_MG_5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54" y="4280140"/>
            <a:ext cx="2260519" cy="1506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2" descr="D:\20141218拍摄\20141217photos\缩小\基站线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2479" y="1660806"/>
            <a:ext cx="2218807" cy="1478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D:\20141218拍摄\20141217photos\缩小\_MG_56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6231" y="1680605"/>
            <a:ext cx="2194924" cy="146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D:\20141218拍摄\20141217photos\缩小\_MG_55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0787" y="1680605"/>
            <a:ext cx="2220152" cy="1479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4" name="Rectangle 93"/>
          <p:cNvSpPr>
            <a:spLocks noChangeArrowheads="1"/>
          </p:cNvSpPr>
          <p:nvPr/>
        </p:nvSpPr>
        <p:spPr bwMode="auto">
          <a:xfrm>
            <a:off x="3895016" y="4079103"/>
            <a:ext cx="2971800" cy="1778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pic>
        <p:nvPicPr>
          <p:cNvPr id="23555" name="Picture 10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2329" y="4176860"/>
            <a:ext cx="2778125" cy="15922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26497" y="5923486"/>
            <a:ext cx="9986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r>
              <a:rPr lang="en-US" altLang="zh-CN" sz="1600" b="0" dirty="0" err="1">
                <a:solidFill>
                  <a:srgbClr val="4D4D4D"/>
                </a:solidFill>
              </a:rPr>
              <a:t>Gu’an</a:t>
            </a:r>
            <a:r>
              <a:rPr lang="en-US" altLang="zh-CN" sz="1600" b="0" dirty="0">
                <a:solidFill>
                  <a:srgbClr val="4D4D4D"/>
                </a:solidFill>
              </a:rPr>
              <a:t> Manufacturing base: 35,000 </a:t>
            </a:r>
            <a:r>
              <a:rPr lang="zh-CN" altLang="en-US" sz="1600" b="0" dirty="0">
                <a:solidFill>
                  <a:srgbClr val="4D4D4D"/>
                </a:solidFill>
              </a:rPr>
              <a:t>㎡</a:t>
            </a:r>
            <a:r>
              <a:rPr lang="en-US" altLang="zh-CN" sz="1600" b="0" dirty="0">
                <a:solidFill>
                  <a:srgbClr val="4D4D4D"/>
                </a:solidFill>
              </a:rPr>
              <a:t>;   Beijing Manufacture base: 12,000 </a:t>
            </a:r>
            <a:r>
              <a:rPr lang="zh-CN" altLang="en-US" sz="1600" b="0" dirty="0">
                <a:solidFill>
                  <a:srgbClr val="4D4D4D"/>
                </a:solidFill>
              </a:rPr>
              <a:t>㎡</a:t>
            </a:r>
            <a:r>
              <a:rPr lang="en-US" altLang="zh-CN" sz="1600" b="0" dirty="0">
                <a:solidFill>
                  <a:srgbClr val="4D4D4D"/>
                </a:solidFill>
              </a:rPr>
              <a:t>; </a:t>
            </a:r>
            <a:endParaRPr lang="zh-CN" altLang="en-US" sz="1600" b="0" dirty="0">
              <a:solidFill>
                <a:srgbClr val="4D4D4D"/>
              </a:solidFill>
            </a:endParaRPr>
          </a:p>
        </p:txBody>
      </p:sp>
      <p:sp>
        <p:nvSpPr>
          <p:cNvPr id="23558" name="Oval 31"/>
          <p:cNvSpPr>
            <a:spLocks noChangeArrowheads="1"/>
          </p:cNvSpPr>
          <p:nvPr/>
        </p:nvSpPr>
        <p:spPr bwMode="auto">
          <a:xfrm>
            <a:off x="4669716" y="4384823"/>
            <a:ext cx="87313" cy="65087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23559" name="Oval 32"/>
          <p:cNvSpPr>
            <a:spLocks noChangeArrowheads="1"/>
          </p:cNvSpPr>
          <p:nvPr/>
        </p:nvSpPr>
        <p:spPr bwMode="auto">
          <a:xfrm>
            <a:off x="4812591" y="4434035"/>
            <a:ext cx="85725" cy="65088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23560" name="Oval 33"/>
          <p:cNvSpPr>
            <a:spLocks noChangeArrowheads="1"/>
          </p:cNvSpPr>
          <p:nvPr/>
        </p:nvSpPr>
        <p:spPr bwMode="auto">
          <a:xfrm>
            <a:off x="4710991" y="4535635"/>
            <a:ext cx="87313" cy="65088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23561" name="Oval 34"/>
          <p:cNvSpPr>
            <a:spLocks noChangeArrowheads="1"/>
          </p:cNvSpPr>
          <p:nvPr/>
        </p:nvSpPr>
        <p:spPr bwMode="auto">
          <a:xfrm>
            <a:off x="5311066" y="4335610"/>
            <a:ext cx="87313" cy="65088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23562" name="Oval 35"/>
          <p:cNvSpPr>
            <a:spLocks noChangeArrowheads="1"/>
          </p:cNvSpPr>
          <p:nvPr/>
        </p:nvSpPr>
        <p:spPr bwMode="auto">
          <a:xfrm>
            <a:off x="5312654" y="4621360"/>
            <a:ext cx="88900" cy="65088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23563" name="Oval 36"/>
          <p:cNvSpPr>
            <a:spLocks noChangeArrowheads="1"/>
          </p:cNvSpPr>
          <p:nvPr/>
        </p:nvSpPr>
        <p:spPr bwMode="auto">
          <a:xfrm>
            <a:off x="5866691" y="4576910"/>
            <a:ext cx="87313" cy="65088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10257" name="Text Box 13"/>
          <p:cNvSpPr txBox="1">
            <a:spLocks noChangeArrowheads="1"/>
          </p:cNvSpPr>
          <p:nvPr/>
        </p:nvSpPr>
        <p:spPr bwMode="gray">
          <a:xfrm>
            <a:off x="8616241" y="1232726"/>
            <a:ext cx="14478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b="0">
                <a:solidFill>
                  <a:srgbClr val="339933"/>
                </a:solidFill>
                <a:ea typeface="宋体" charset="0"/>
                <a:cs typeface="宋体" charset="0"/>
              </a:rPr>
              <a:t>Assembling </a:t>
            </a:r>
            <a:endParaRPr lang="zh-CN" altLang="en-US" b="0">
              <a:solidFill>
                <a:srgbClr val="339933"/>
              </a:solidFill>
              <a:ea typeface="宋体" charset="0"/>
              <a:cs typeface="宋体" charset="0"/>
            </a:endParaRPr>
          </a:p>
        </p:txBody>
      </p:sp>
      <p:sp>
        <p:nvSpPr>
          <p:cNvPr id="10259" name="Text Box 13"/>
          <p:cNvSpPr txBox="1">
            <a:spLocks noChangeArrowheads="1"/>
          </p:cNvSpPr>
          <p:nvPr/>
        </p:nvSpPr>
        <p:spPr bwMode="gray">
          <a:xfrm>
            <a:off x="3104441" y="1235901"/>
            <a:ext cx="211931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b="0" dirty="0">
                <a:solidFill>
                  <a:srgbClr val="339933"/>
                </a:solidFill>
                <a:ea typeface="宋体" charset="0"/>
                <a:cs typeface="宋体" charset="0"/>
              </a:rPr>
              <a:t>Powder Coating</a:t>
            </a:r>
            <a:endParaRPr lang="zh-CN" altLang="en-US" b="0" dirty="0">
              <a:solidFill>
                <a:srgbClr val="339933"/>
              </a:solidFill>
              <a:ea typeface="宋体" charset="0"/>
              <a:cs typeface="宋体" charset="0"/>
            </a:endParaRPr>
          </a:p>
        </p:txBody>
      </p:sp>
      <p:sp>
        <p:nvSpPr>
          <p:cNvPr id="23567" name="Line 66"/>
          <p:cNvSpPr>
            <a:spLocks noChangeShapeType="1"/>
          </p:cNvSpPr>
          <p:nvPr/>
        </p:nvSpPr>
        <p:spPr bwMode="auto">
          <a:xfrm flipV="1">
            <a:off x="5393616" y="3405335"/>
            <a:ext cx="723900" cy="927100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261" name="Text Box 13"/>
          <p:cNvSpPr txBox="1">
            <a:spLocks noChangeArrowheads="1"/>
          </p:cNvSpPr>
          <p:nvPr/>
        </p:nvSpPr>
        <p:spPr bwMode="gray">
          <a:xfrm>
            <a:off x="567431" y="3778323"/>
            <a:ext cx="1900238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dirty="0">
                <a:solidFill>
                  <a:srgbClr val="339933"/>
                </a:solidFill>
                <a:ea typeface="宋体" charset="-122"/>
                <a:cs typeface="+mn-cs"/>
              </a:rPr>
              <a:t>Heat exchanger</a:t>
            </a:r>
          </a:p>
        </p:txBody>
      </p:sp>
      <p:sp>
        <p:nvSpPr>
          <p:cNvPr id="10263" name="Text Box 13"/>
          <p:cNvSpPr txBox="1">
            <a:spLocks noChangeArrowheads="1"/>
          </p:cNvSpPr>
          <p:nvPr/>
        </p:nvSpPr>
        <p:spPr bwMode="gray">
          <a:xfrm>
            <a:off x="8667041" y="3835457"/>
            <a:ext cx="1300163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b="0" dirty="0">
                <a:solidFill>
                  <a:srgbClr val="339933"/>
                </a:solidFill>
                <a:ea typeface="宋体" charset="0"/>
                <a:cs typeface="宋体" charset="0"/>
              </a:rPr>
              <a:t>Laboratory </a:t>
            </a:r>
            <a:endParaRPr lang="zh-CN" altLang="en-US" b="0" dirty="0">
              <a:solidFill>
                <a:srgbClr val="339933"/>
              </a:solidFill>
              <a:ea typeface="宋体" charset="0"/>
              <a:cs typeface="宋体" charset="0"/>
            </a:endParaRPr>
          </a:p>
        </p:txBody>
      </p:sp>
      <p:sp>
        <p:nvSpPr>
          <p:cNvPr id="23571" name="Line 87"/>
          <p:cNvSpPr>
            <a:spLocks noChangeShapeType="1"/>
          </p:cNvSpPr>
          <p:nvPr/>
        </p:nvSpPr>
        <p:spPr bwMode="auto">
          <a:xfrm>
            <a:off x="5927016" y="4624535"/>
            <a:ext cx="2260600" cy="3175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72" name="Line 89"/>
          <p:cNvSpPr>
            <a:spLocks noChangeShapeType="1"/>
          </p:cNvSpPr>
          <p:nvPr/>
        </p:nvSpPr>
        <p:spPr bwMode="auto">
          <a:xfrm flipV="1">
            <a:off x="5380916" y="3100535"/>
            <a:ext cx="2871788" cy="15367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73" name="Line 90"/>
          <p:cNvSpPr>
            <a:spLocks noChangeShapeType="1"/>
          </p:cNvSpPr>
          <p:nvPr/>
        </p:nvSpPr>
        <p:spPr bwMode="auto">
          <a:xfrm flipH="1">
            <a:off x="2574216" y="4586435"/>
            <a:ext cx="2133600" cy="3937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74" name="Line 91"/>
          <p:cNvSpPr>
            <a:spLocks noChangeShapeType="1"/>
          </p:cNvSpPr>
          <p:nvPr/>
        </p:nvSpPr>
        <p:spPr bwMode="auto">
          <a:xfrm flipH="1" flipV="1">
            <a:off x="4580816" y="3392635"/>
            <a:ext cx="254000" cy="1041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75" name="Line 92"/>
          <p:cNvSpPr>
            <a:spLocks noChangeShapeType="1"/>
          </p:cNvSpPr>
          <p:nvPr/>
        </p:nvSpPr>
        <p:spPr bwMode="auto">
          <a:xfrm flipH="1" flipV="1">
            <a:off x="2536116" y="3125935"/>
            <a:ext cx="2147888" cy="1295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270" name="Text Box 13"/>
          <p:cNvSpPr txBox="1">
            <a:spLocks noChangeArrowheads="1"/>
          </p:cNvSpPr>
          <p:nvPr/>
        </p:nvSpPr>
        <p:spPr bwMode="gray">
          <a:xfrm>
            <a:off x="738881" y="1230784"/>
            <a:ext cx="1589088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b="0" dirty="0">
                <a:solidFill>
                  <a:srgbClr val="339933"/>
                </a:solidFill>
                <a:ea typeface="宋体" charset="0"/>
                <a:cs typeface="宋体" charset="0"/>
              </a:rPr>
              <a:t>Sheet Metal</a:t>
            </a:r>
            <a:endParaRPr lang="zh-CN" altLang="en-US" b="0" dirty="0">
              <a:solidFill>
                <a:srgbClr val="339933"/>
              </a:solidFill>
              <a:ea typeface="宋体" charset="0"/>
              <a:cs typeface="宋体" charset="0"/>
            </a:endParaRPr>
          </a:p>
        </p:txBody>
      </p:sp>
      <p:sp>
        <p:nvSpPr>
          <p:cNvPr id="10273" name="Text Box 13"/>
          <p:cNvSpPr txBox="1">
            <a:spLocks noChangeArrowheads="1"/>
          </p:cNvSpPr>
          <p:nvPr/>
        </p:nvSpPr>
        <p:spPr bwMode="gray">
          <a:xfrm>
            <a:off x="6103229" y="1245426"/>
            <a:ext cx="12985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b="0">
                <a:solidFill>
                  <a:srgbClr val="339933"/>
                </a:solidFill>
                <a:ea typeface="宋体" charset="0"/>
                <a:cs typeface="宋体" charset="0"/>
              </a:rPr>
              <a:t>Welding</a:t>
            </a:r>
            <a:endParaRPr lang="zh-CN" altLang="en-US" b="0">
              <a:solidFill>
                <a:srgbClr val="339933"/>
              </a:solidFill>
              <a:ea typeface="宋体" charset="0"/>
              <a:cs typeface="宋体" charset="0"/>
            </a:endParaRPr>
          </a:p>
        </p:txBody>
      </p:sp>
      <p:sp>
        <p:nvSpPr>
          <p:cNvPr id="23582" name="Rectangle 2"/>
          <p:cNvSpPr txBox="1">
            <a:spLocks noChangeArrowheads="1"/>
          </p:cNvSpPr>
          <p:nvPr/>
        </p:nvSpPr>
        <p:spPr bwMode="auto">
          <a:xfrm>
            <a:off x="390559" y="298160"/>
            <a:ext cx="81073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rgbClr val="00B050"/>
                </a:solidFill>
                <a:latin typeface="Helvetica-BoldOblique" pitchFamily="2" charset="0"/>
                <a:ea typeface="微软雅黑" charset="0"/>
                <a:cs typeface="Arial" charset="0"/>
              </a:rPr>
              <a:t>About  AIRSYS — Manufacturing Facilities</a:t>
            </a:r>
            <a:endParaRPr lang="zh-CN" altLang="en-US" sz="3000" b="0" dirty="0">
              <a:solidFill>
                <a:srgbClr val="00B050"/>
              </a:solidFill>
              <a:latin typeface="Helvetica-BoldOblique" pitchFamily="2" charset="0"/>
              <a:ea typeface="微软雅黑" charset="0"/>
              <a:cs typeface="Arial" charset="0"/>
            </a:endParaRPr>
          </a:p>
        </p:txBody>
      </p:sp>
      <p:pic>
        <p:nvPicPr>
          <p:cNvPr id="4104" name="Picture 8" descr="D:\20141218拍摄\20141217photos\缩小\_MG_54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8498" y="4320482"/>
            <a:ext cx="2199968" cy="1465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:\PPT\公司简介\2016\饼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5244" y="4173650"/>
            <a:ext cx="2730500" cy="2032000"/>
          </a:xfrm>
          <a:prstGeom prst="rect">
            <a:avLst/>
          </a:prstGeom>
          <a:noFill/>
        </p:spPr>
      </p:pic>
      <p:sp>
        <p:nvSpPr>
          <p:cNvPr id="24580" name="Rectangle 1030"/>
          <p:cNvSpPr>
            <a:spLocks noChangeArrowheads="1"/>
          </p:cNvSpPr>
          <p:nvPr/>
        </p:nvSpPr>
        <p:spPr bwMode="auto">
          <a:xfrm>
            <a:off x="6744452" y="4331629"/>
            <a:ext cx="898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400" b="0" dirty="0">
                <a:solidFill>
                  <a:srgbClr val="E8FCC0"/>
                </a:solidFill>
              </a:rPr>
              <a:t>PHD</a:t>
            </a:r>
            <a:r>
              <a:rPr kumimoji="1" lang="zh-CN" altLang="en-US" sz="1400" b="0" dirty="0">
                <a:solidFill>
                  <a:srgbClr val="E8FCC0"/>
                </a:solidFill>
              </a:rPr>
              <a:t> </a:t>
            </a:r>
            <a:r>
              <a:rPr kumimoji="1" lang="en-US" altLang="zh-CN" sz="1400" b="0" dirty="0">
                <a:solidFill>
                  <a:srgbClr val="E8FCC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24582" name="Rectangle 1043"/>
          <p:cNvSpPr>
            <a:spLocks noChangeArrowheads="1"/>
          </p:cNvSpPr>
          <p:nvPr/>
        </p:nvSpPr>
        <p:spPr bwMode="auto">
          <a:xfrm>
            <a:off x="7074362" y="4677548"/>
            <a:ext cx="1031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Master</a:t>
            </a:r>
            <a:r>
              <a:rPr kumimoji="1" lang="zh-CN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kumimoji="1"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24584" name="Rectangle 1044"/>
          <p:cNvSpPr>
            <a:spLocks noChangeArrowheads="1"/>
          </p:cNvSpPr>
          <p:nvPr/>
        </p:nvSpPr>
        <p:spPr bwMode="auto">
          <a:xfrm>
            <a:off x="5596355" y="4426544"/>
            <a:ext cx="1071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400" b="0" dirty="0">
                <a:solidFill>
                  <a:srgbClr val="006600"/>
                </a:solidFill>
              </a:rPr>
              <a:t>Bachelor</a:t>
            </a:r>
            <a:endParaRPr kumimoji="1" lang="zh-CN" altLang="en-US" sz="1400" b="0" dirty="0">
              <a:solidFill>
                <a:srgbClr val="006600"/>
              </a:solidFill>
            </a:endParaRPr>
          </a:p>
          <a:p>
            <a:r>
              <a:rPr kumimoji="1" lang="en-US" altLang="zh-CN" sz="1400" b="0" dirty="0" smtClean="0">
                <a:solidFill>
                  <a:srgbClr val="006600"/>
                </a:solidFill>
                <a:ea typeface="宋体" charset="0"/>
                <a:cs typeface="宋体" charset="0"/>
              </a:rPr>
              <a:t>35</a:t>
            </a:r>
            <a:endParaRPr kumimoji="1" lang="en-US" altLang="zh-CN" sz="1400" b="0" dirty="0">
              <a:solidFill>
                <a:srgbClr val="006600"/>
              </a:solidFill>
              <a:ea typeface="宋体" charset="0"/>
              <a:cs typeface="宋体" charset="0"/>
            </a:endParaRPr>
          </a:p>
        </p:txBody>
      </p:sp>
      <p:sp>
        <p:nvSpPr>
          <p:cNvPr id="24585" name="Rectangle 1055"/>
          <p:cNvSpPr>
            <a:spLocks noChangeArrowheads="1"/>
          </p:cNvSpPr>
          <p:nvPr/>
        </p:nvSpPr>
        <p:spPr bwMode="auto">
          <a:xfrm>
            <a:off x="5700391" y="5333341"/>
            <a:ext cx="2200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400" b="0" dirty="0">
                <a:solidFill>
                  <a:schemeClr val="bg1"/>
                </a:solidFill>
              </a:rPr>
              <a:t>R&amp;D Team</a:t>
            </a:r>
            <a:r>
              <a:rPr kumimoji="1" lang="en-US" altLang="zh-CN" sz="1400" dirty="0" smtClean="0">
                <a:solidFill>
                  <a:schemeClr val="bg1"/>
                </a:solidFill>
              </a:rPr>
              <a:t>:48</a:t>
            </a:r>
            <a:r>
              <a:rPr kumimoji="1" lang="zh-CN" altLang="en-US" sz="1400" b="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1400" b="0" dirty="0">
                <a:solidFill>
                  <a:schemeClr val="bg1"/>
                </a:solidFill>
              </a:rPr>
              <a:t>people</a:t>
            </a:r>
            <a:endParaRPr kumimoji="1" lang="zh-CN" altLang="en-US" sz="1400" b="0" dirty="0">
              <a:solidFill>
                <a:schemeClr val="bg1"/>
              </a:solidFill>
              <a:ea typeface="宋体" charset="0"/>
              <a:cs typeface="宋体" charset="0"/>
            </a:endParaRPr>
          </a:p>
        </p:txBody>
      </p:sp>
      <p:sp>
        <p:nvSpPr>
          <p:cNvPr id="24588" name="Text Box 1071"/>
          <p:cNvSpPr txBox="1">
            <a:spLocks noChangeArrowheads="1"/>
          </p:cNvSpPr>
          <p:nvPr/>
        </p:nvSpPr>
        <p:spPr bwMode="auto">
          <a:xfrm>
            <a:off x="7432378" y="1314993"/>
            <a:ext cx="290274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prstDash val="dash"/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fontAlgn="t" hangingPunct="1"/>
            <a:r>
              <a:rPr kumimoji="1" lang="en-US" altLang="zh-CN" sz="2000" b="0" dirty="0">
                <a:solidFill>
                  <a:srgbClr val="339933"/>
                </a:solidFill>
              </a:rPr>
              <a:t>Lab and Equipments</a:t>
            </a:r>
            <a:endParaRPr kumimoji="1" lang="zh-CN" altLang="en-US" sz="2000" b="0" dirty="0">
              <a:solidFill>
                <a:srgbClr val="339933"/>
              </a:solidFill>
            </a:endParaRPr>
          </a:p>
        </p:txBody>
      </p:sp>
      <p:sp>
        <p:nvSpPr>
          <p:cNvPr id="11277" name="Text Box 1059"/>
          <p:cNvSpPr txBox="1">
            <a:spLocks noChangeArrowheads="1"/>
          </p:cNvSpPr>
          <p:nvPr/>
        </p:nvSpPr>
        <p:spPr bwMode="auto">
          <a:xfrm>
            <a:off x="7422853" y="1807729"/>
            <a:ext cx="3282241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fontAlgn="t" hangingPunct="1"/>
            <a:r>
              <a:rPr kumimoji="1" lang="en-US" altLang="zh-CN" sz="1600" b="0" dirty="0">
                <a:solidFill>
                  <a:srgbClr val="404040"/>
                </a:solidFill>
              </a:rPr>
              <a:t>Enthalpy &amp; AC performance lab</a:t>
            </a:r>
            <a:endParaRPr kumimoji="1" lang="zh-CN" altLang="en-US" sz="1600" b="0" dirty="0">
              <a:solidFill>
                <a:srgbClr val="404040"/>
              </a:solidFill>
            </a:endParaRPr>
          </a:p>
          <a:p>
            <a:pPr eaLnBrk="1" fontAlgn="t" hangingPunct="1"/>
            <a:r>
              <a:rPr kumimoji="1" lang="en-US" altLang="zh-CN" sz="1600" b="0" dirty="0">
                <a:solidFill>
                  <a:srgbClr val="404040"/>
                </a:solidFill>
              </a:rPr>
              <a:t>Chiller performance lab.</a:t>
            </a:r>
            <a:endParaRPr kumimoji="1" lang="zh-CN" altLang="en-US" sz="1600" b="0" dirty="0">
              <a:solidFill>
                <a:srgbClr val="404040"/>
              </a:solidFill>
            </a:endParaRPr>
          </a:p>
          <a:p>
            <a:pPr eaLnBrk="1" fontAlgn="t" hangingPunct="1"/>
            <a:r>
              <a:rPr kumimoji="1" lang="en-US" altLang="zh-CN" sz="1600" b="0" dirty="0">
                <a:solidFill>
                  <a:srgbClr val="404040"/>
                </a:solidFill>
              </a:rPr>
              <a:t>Climate </a:t>
            </a:r>
            <a:r>
              <a:rPr kumimoji="1" lang="en-US" altLang="zh-CN" sz="1600" b="0" dirty="0" smtClean="0">
                <a:solidFill>
                  <a:srgbClr val="404040"/>
                </a:solidFill>
              </a:rPr>
              <a:t>Room</a:t>
            </a:r>
          </a:p>
          <a:p>
            <a:pPr eaLnBrk="1" hangingPunct="1"/>
            <a:r>
              <a:rPr kumimoji="1" lang="en-US" altLang="zh-CN" sz="1600" b="0" dirty="0" smtClean="0">
                <a:solidFill>
                  <a:srgbClr val="404040"/>
                </a:solidFill>
              </a:rPr>
              <a:t>Water tight test chamber</a:t>
            </a:r>
          </a:p>
          <a:p>
            <a:pPr eaLnBrk="1" hangingPunct="1"/>
            <a:r>
              <a:rPr kumimoji="1" lang="en-US" altLang="zh-CN" sz="1600" b="0" dirty="0" smtClean="0">
                <a:solidFill>
                  <a:srgbClr val="404040"/>
                </a:solidFill>
              </a:rPr>
              <a:t>Salty fog &amp; anti-corrosion lab</a:t>
            </a:r>
            <a:endParaRPr lang="zh-CN" altLang="en-US" sz="1600" dirty="0" smtClean="0">
              <a:solidFill>
                <a:srgbClr val="404040"/>
              </a:solidFill>
            </a:endParaRPr>
          </a:p>
        </p:txBody>
      </p:sp>
      <p:sp>
        <p:nvSpPr>
          <p:cNvPr id="330770" name="Rectangle 1042"/>
          <p:cNvSpPr>
            <a:spLocks noChangeArrowheads="1"/>
          </p:cNvSpPr>
          <p:nvPr/>
        </p:nvSpPr>
        <p:spPr bwMode="auto">
          <a:xfrm>
            <a:off x="8089900" y="5318636"/>
            <a:ext cx="27114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1600" b="0" dirty="0">
                <a:solidFill>
                  <a:srgbClr val="4D4D4D"/>
                </a:solidFill>
              </a:rPr>
              <a:t>Total Patents</a:t>
            </a:r>
            <a:r>
              <a:rPr kumimoji="1" lang="zh-CN" altLang="en-US" sz="1600" b="0" dirty="0">
                <a:solidFill>
                  <a:srgbClr val="4D4D4D"/>
                </a:solidFill>
              </a:rPr>
              <a:t>：</a:t>
            </a:r>
            <a:r>
              <a:rPr kumimoji="1" lang="en-US" altLang="zh-CN" sz="1600" b="0" dirty="0">
                <a:solidFill>
                  <a:srgbClr val="4D4D4D"/>
                </a:solidFill>
              </a:rPr>
              <a:t>75</a:t>
            </a:r>
            <a:endParaRPr kumimoji="1" lang="zh-CN" altLang="en-US" sz="1600" b="0" dirty="0">
              <a:solidFill>
                <a:srgbClr val="4D4D4D"/>
              </a:solidFill>
            </a:endParaRPr>
          </a:p>
          <a:p>
            <a:pPr>
              <a:lnSpc>
                <a:spcPct val="120000"/>
              </a:lnSpc>
            </a:pPr>
            <a:r>
              <a:rPr kumimoji="1" lang="en-US" altLang="zh-CN" sz="1600" b="0" dirty="0">
                <a:solidFill>
                  <a:srgbClr val="4D4D4D"/>
                </a:solidFill>
              </a:rPr>
              <a:t>Invention Patents</a:t>
            </a:r>
            <a:r>
              <a:rPr kumimoji="1" lang="zh-CN" altLang="en-US" sz="1600" b="0" dirty="0">
                <a:solidFill>
                  <a:srgbClr val="4D4D4D"/>
                </a:solidFill>
              </a:rPr>
              <a:t>：</a:t>
            </a:r>
            <a:r>
              <a:rPr kumimoji="1" lang="en-US" altLang="zh-CN" sz="1600" b="0" dirty="0">
                <a:solidFill>
                  <a:srgbClr val="4D4D4D"/>
                </a:solidFill>
              </a:rPr>
              <a:t>39</a:t>
            </a:r>
            <a:endParaRPr kumimoji="1" lang="zh-CN" altLang="en-US" sz="1600" b="0" dirty="0">
              <a:solidFill>
                <a:srgbClr val="4D4D4D"/>
              </a:solidFill>
            </a:endParaRPr>
          </a:p>
        </p:txBody>
      </p:sp>
      <p:sp>
        <p:nvSpPr>
          <p:cNvPr id="24598" name="矩形 27"/>
          <p:cNvSpPr>
            <a:spLocks noChangeArrowheads="1"/>
          </p:cNvSpPr>
          <p:nvPr/>
        </p:nvSpPr>
        <p:spPr bwMode="auto">
          <a:xfrm>
            <a:off x="5435644" y="3613988"/>
            <a:ext cx="29023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lvl="1" indent="0" fontAlgn="t">
              <a:lnSpc>
                <a:spcPct val="150000"/>
              </a:lnSpc>
            </a:pPr>
            <a:r>
              <a:rPr kumimoji="1" lang="en-US" altLang="zh-CN" sz="2000" b="0" dirty="0">
                <a:solidFill>
                  <a:srgbClr val="339933"/>
                </a:solidFill>
              </a:rPr>
              <a:t>International R&amp;D Team</a:t>
            </a:r>
            <a:endParaRPr kumimoji="1" lang="zh-CN" altLang="en-US" sz="2000" b="0" dirty="0">
              <a:solidFill>
                <a:srgbClr val="339933"/>
              </a:solidFill>
            </a:endParaRPr>
          </a:p>
        </p:txBody>
      </p:sp>
      <p:sp>
        <p:nvSpPr>
          <p:cNvPr id="24599" name="矩形 28"/>
          <p:cNvSpPr>
            <a:spLocks noChangeArrowheads="1"/>
          </p:cNvSpPr>
          <p:nvPr/>
        </p:nvSpPr>
        <p:spPr bwMode="auto">
          <a:xfrm>
            <a:off x="422523" y="3742777"/>
            <a:ext cx="3457998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0" dirty="0" smtClean="0">
                <a:solidFill>
                  <a:srgbClr val="339933"/>
                </a:solidFill>
              </a:rPr>
              <a:t>R&amp;D </a:t>
            </a:r>
            <a:r>
              <a:rPr kumimoji="1" lang="en-US" altLang="zh-CN" sz="2000" b="0" dirty="0" smtClean="0">
                <a:solidFill>
                  <a:srgbClr val="339933"/>
                </a:solidFill>
              </a:rPr>
              <a:t>Tools</a:t>
            </a:r>
          </a:p>
          <a:p>
            <a:pPr marL="0" lvl="1" indent="0" eaLnBrk="1" fontAlgn="t" hangingPunct="1"/>
            <a:endParaRPr kumimoji="1" lang="en-US" altLang="zh-CN" sz="1600" b="0" dirty="0" smtClean="0">
              <a:solidFill>
                <a:srgbClr val="404040"/>
              </a:solidFill>
            </a:endParaRPr>
          </a:p>
          <a:p>
            <a:pPr marL="0" lvl="1" indent="0" eaLnBrk="1" fontAlgn="t" hangingPunct="1"/>
            <a:r>
              <a:rPr kumimoji="1" lang="en-US" altLang="zh-CN" sz="1600" b="0" dirty="0" smtClean="0">
                <a:solidFill>
                  <a:srgbClr val="404040"/>
                </a:solidFill>
              </a:rPr>
              <a:t>Product </a:t>
            </a:r>
            <a:r>
              <a:rPr kumimoji="1" lang="en-US" altLang="zh-CN" sz="1600" b="0" dirty="0" smtClean="0">
                <a:solidFill>
                  <a:srgbClr val="404040"/>
                </a:solidFill>
              </a:rPr>
              <a:t>Lifecycle Management Sys.</a:t>
            </a:r>
            <a:endParaRPr kumimoji="1" lang="zh-CN" altLang="en-US" sz="1600" b="0" dirty="0" smtClean="0">
              <a:solidFill>
                <a:srgbClr val="404040"/>
              </a:solidFill>
            </a:endParaRPr>
          </a:p>
          <a:p>
            <a:pPr marL="0" lvl="1" indent="0" eaLnBrk="1" fontAlgn="t" hangingPunct="1"/>
            <a:r>
              <a:rPr kumimoji="1" lang="en-US" altLang="zh-CN" sz="1600" b="0" dirty="0" smtClean="0">
                <a:solidFill>
                  <a:srgbClr val="404040"/>
                </a:solidFill>
              </a:rPr>
              <a:t>SOLIDWORKS 3D design</a:t>
            </a:r>
            <a:endParaRPr kumimoji="1" lang="zh-CN" altLang="en-US" sz="1600" b="0" dirty="0" smtClean="0">
              <a:solidFill>
                <a:srgbClr val="404040"/>
              </a:solidFill>
            </a:endParaRPr>
          </a:p>
          <a:p>
            <a:pPr marL="0" lvl="1" indent="0" eaLnBrk="1" fontAlgn="t" hangingPunct="1"/>
            <a:r>
              <a:rPr kumimoji="1" lang="en-US" altLang="zh-CN" sz="1600" b="0" dirty="0" smtClean="0">
                <a:solidFill>
                  <a:srgbClr val="404040"/>
                </a:solidFill>
              </a:rPr>
              <a:t>Performance simulation</a:t>
            </a:r>
            <a:endParaRPr kumimoji="1" lang="zh-CN" altLang="en-US" sz="1600" b="0" dirty="0" smtClean="0">
              <a:solidFill>
                <a:srgbClr val="404040"/>
              </a:solidFill>
            </a:endParaRPr>
          </a:p>
          <a:p>
            <a:pPr marL="0" lvl="1" indent="0" eaLnBrk="1" fontAlgn="t" hangingPunct="1"/>
            <a:r>
              <a:rPr kumimoji="1" lang="en-US" altLang="zh-CN" sz="1600" b="0" dirty="0" smtClean="0">
                <a:solidFill>
                  <a:srgbClr val="404040"/>
                </a:solidFill>
              </a:rPr>
              <a:t>CFD simulation</a:t>
            </a:r>
            <a:r>
              <a:rPr kumimoji="1" lang="en-US" altLang="zh-CN" b="0" dirty="0" smtClean="0"/>
              <a:t>  </a:t>
            </a:r>
            <a:endParaRPr lang="en-US" altLang="zh-CN" dirty="0"/>
          </a:p>
        </p:txBody>
      </p:sp>
      <p:sp>
        <p:nvSpPr>
          <p:cNvPr id="24600" name="Rectangle 1057"/>
          <p:cNvSpPr txBox="1">
            <a:spLocks noChangeArrowheads="1"/>
          </p:cNvSpPr>
          <p:nvPr/>
        </p:nvSpPr>
        <p:spPr bwMode="auto">
          <a:xfrm>
            <a:off x="367812" y="214439"/>
            <a:ext cx="9110064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3000" b="0" dirty="0">
                <a:solidFill>
                  <a:srgbClr val="00B050"/>
                </a:solidFill>
                <a:latin typeface="Helvetica-BoldOblique" pitchFamily="2" charset="0"/>
                <a:ea typeface="微软雅黑" charset="0"/>
                <a:cs typeface="Arial" charset="0"/>
              </a:rPr>
              <a:t>About  AIRSYS — R&amp;D and Technology</a:t>
            </a:r>
            <a:endParaRPr lang="zh-CN" altLang="en-US" sz="3000" b="0" dirty="0">
              <a:solidFill>
                <a:srgbClr val="00B050"/>
              </a:solidFill>
              <a:latin typeface="Helvetica-BoldOblique" pitchFamily="2" charset="0"/>
              <a:ea typeface="微软雅黑" charset="0"/>
              <a:cs typeface="Arial" charset="0"/>
            </a:endParaRPr>
          </a:p>
        </p:txBody>
      </p:sp>
      <p:pic>
        <p:nvPicPr>
          <p:cNvPr id="6146" name="Picture 2" descr="E:\PPT\公司简介\2016\厂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710" y="1362254"/>
            <a:ext cx="6897522" cy="16007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0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0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0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AUDIO_DECODED" val="1"/>
  <p:tag name="ART_ENCODE_TYPE" val="0"/>
  <p:tag name="ART_ENCODE_INDEX" val="5"/>
  <p:tag name="PRESENTATION_PLAYLIST_COUNT" val="0"/>
  <p:tag name="PRESENTATION_PRESENTER_SLIDE_LEVEL" val="0"/>
  <p:tag name="LMS_COMPLETION_TITLE" val="Test Your Knowledge"/>
  <p:tag name="LMS_COMPLETION_ID" val="CTX-1632AW_Citrix_XenServer_V4:_Selling_and_Positioning"/>
  <p:tag name="LMS_COMPLETION_VERSION" val="1.0"/>
  <p:tag name="LMS_COMPLETION_DURATION" val="01:00:00"/>
  <p:tag name="LMS_COMPLETION_SCO_TITLE" val="CTX-1632AW Citrix XenServer V4: Selling and Positioning"/>
  <p:tag name="LMS_COMPLETION_SCO_ID" val="Test_Your_Knowledge"/>
  <p:tag name="LMS_COMPLETION_INTERACTION" val="511"/>
  <p:tag name="LMS_COMPLETION_THRESHOLD" val="68"/>
  <p:tag name="LMS_COMPLETION_METHOD" val="QUIZ"/>
  <p:tag name="LMS_COMPLETION_TARGET" val="82"/>
  <p:tag name="LMS_COMPLETION_TARGET_ID" val="511"/>
  <p:tag name="LMS_QUIZ_INSERT" val="1"/>
  <p:tag name="LMS_REPORTING" val="2"/>
  <p:tag name="LMS_DATA_SCORM" val="Yes"/>
  <p:tag name="PUBLISH_TITLE" val="CTX-1632AW Citrix XenServer V4: Selling and Positioning"/>
  <p:tag name="ARTICULATE_PUBLISH_PATH" val="F:\Engineering\Citrix\test"/>
  <p:tag name="ARTICULATE_LOGO" val="(None selected)"/>
  <p:tag name="ARTICULATE_PRESENTER" val="(None selected)"/>
  <p:tag name="ARTICULATE_LMS" val="0"/>
  <p:tag name="ARTICULATE_TEMPLATE" val="Corporate Communications"/>
  <p:tag name="LMS_PUBLISH" val="No"/>
  <p:tag name="LAUNCHINNEWWINDOW" val="0"/>
  <p:tag name="LASTPUBLISHED" val="F:\Engineering\Citrix\test\citrix xenserver training\player.html"/>
</p:tagLst>
</file>

<file path=ppt/theme/theme1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accent1"/>
          </a:solidFill>
          <a:prstDash val="dash"/>
          <a:round/>
          <a:headEnd type="none" w="med" len="med"/>
          <a:tailEnd type="triangle" w="med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accent1"/>
          </a:solidFill>
          <a:prstDash val="dash"/>
          <a:round/>
          <a:headEnd type="none" w="med" len="med"/>
          <a:tailEnd type="triangle" w="med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黑体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21270</TotalTime>
  <Words>728</Words>
  <Application>Microsoft Macintosh PowerPoint</Application>
  <PresentationFormat>自定义</PresentationFormat>
  <Paragraphs>209</Paragraphs>
  <Slides>21</Slides>
  <Notes>6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  <vt:variant>
        <vt:lpstr>自定义放映</vt:lpstr>
      </vt:variant>
      <vt:variant>
        <vt:i4>2</vt:i4>
      </vt:variant>
    </vt:vector>
  </HeadingPairs>
  <TitlesOfParts>
    <vt:vector size="26" baseType="lpstr">
      <vt:lpstr>2_自定义设计方案</vt:lpstr>
      <vt:lpstr>Office 主题</vt:lpstr>
      <vt:lpstr>自定义设计方案</vt:lpstr>
      <vt:lpstr>幻灯片 1</vt:lpstr>
      <vt:lpstr>幻灯片 2</vt:lpstr>
      <vt:lpstr>幻灯片 3</vt:lpstr>
      <vt:lpstr>幻灯片 4</vt:lpstr>
      <vt:lpstr>幻灯片 5</vt:lpstr>
      <vt:lpstr>About  AIRSYS — Footprint</vt:lpstr>
      <vt:lpstr>Culture and Core Value</vt:lpstr>
      <vt:lpstr>幻灯片 8</vt:lpstr>
      <vt:lpstr>幻灯片 9</vt:lpstr>
      <vt:lpstr>QA Management</vt:lpstr>
      <vt:lpstr>幻灯片 11</vt:lpstr>
      <vt:lpstr>BTS Shelter Solution</vt:lpstr>
      <vt:lpstr>Data Center Solution</vt:lpstr>
      <vt:lpstr>Cabinet Solution</vt:lpstr>
      <vt:lpstr>Medical Solution</vt:lpstr>
      <vt:lpstr>Core Technology</vt:lpstr>
      <vt:lpstr>幻灯片 17</vt:lpstr>
      <vt:lpstr>Customers</vt:lpstr>
      <vt:lpstr>Successful Cases</vt:lpstr>
      <vt:lpstr>Successful Cases</vt:lpstr>
      <vt:lpstr>幻灯片 21</vt:lpstr>
      <vt:lpstr>中文版</vt:lpstr>
      <vt:lpstr>English view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ICT空调制冷专家</dc:title>
  <dc:creator>Iris</dc:creator>
  <cp:lastModifiedBy>zhumeijuan</cp:lastModifiedBy>
  <cp:revision>1078</cp:revision>
  <dcterms:created xsi:type="dcterms:W3CDTF">2008-10-12T12:51:03Z</dcterms:created>
  <dcterms:modified xsi:type="dcterms:W3CDTF">2015-12-29T09:45:23Z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citrix xenserver training</vt:lpwstr>
  </property>
</Properties>
</file>