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9" r:id="rId4"/>
    <p:sldId id="262" r:id="rId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E160A"/>
    <a:srgbClr val="C6190C"/>
    <a:srgbClr val="D9211D"/>
    <a:srgbClr val="E63F32"/>
    <a:srgbClr val="E36457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27" autoAdjust="0"/>
    <p:restoredTop sz="94660"/>
  </p:normalViewPr>
  <p:slideViewPr>
    <p:cSldViewPr>
      <p:cViewPr>
        <p:scale>
          <a:sx n="110" d="100"/>
          <a:sy n="110" d="100"/>
        </p:scale>
        <p:origin x="-2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2F3E94-3849-4555-B188-91C360859154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BB6B1B53-942E-4571-8CE2-FAB5B2D8E405}">
      <dgm:prSet phldrT="[Text]" custT="1"/>
      <dgm:spPr>
        <a:solidFill>
          <a:srgbClr val="AE160A"/>
        </a:solidFill>
      </dgm:spPr>
      <dgm:t>
        <a:bodyPr/>
        <a:lstStyle/>
        <a:p>
          <a:r>
            <a:rPr lang="en-C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Every style imaginable, Everyday</a:t>
          </a:r>
          <a:endParaRPr lang="en-C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9D5C76-9867-4EF0-A13A-AD1886E250AE}" type="parTrans" cxnId="{22784D00-52B6-4C40-8467-47D9AABF5ED7}">
      <dgm:prSet/>
      <dgm:spPr/>
      <dgm:t>
        <a:bodyPr/>
        <a:lstStyle/>
        <a:p>
          <a:endParaRPr lang="en-CA"/>
        </a:p>
      </dgm:t>
    </dgm:pt>
    <dgm:pt modelId="{EA052385-77A2-40B7-9C01-BA8E4B6C5C4F}" type="sibTrans" cxnId="{22784D00-52B6-4C40-8467-47D9AABF5ED7}">
      <dgm:prSet/>
      <dgm:spPr/>
      <dgm:t>
        <a:bodyPr/>
        <a:lstStyle/>
        <a:p>
          <a:endParaRPr lang="en-CA"/>
        </a:p>
      </dgm:t>
    </dgm:pt>
    <dgm:pt modelId="{8B31C6E1-C47A-40EF-B9B1-0349811725EA}">
      <dgm:prSet phldrT="[Text]" custT="1"/>
      <dgm:spPr>
        <a:solidFill>
          <a:srgbClr val="C6190C"/>
        </a:solidFill>
      </dgm:spPr>
      <dgm:t>
        <a:bodyPr/>
        <a:lstStyle/>
        <a:p>
          <a:r>
            <a:rPr lang="en-CA" sz="1600" dirty="0" smtClean="0"/>
            <a:t>Reliable, Genuine, Approachable, Fun</a:t>
          </a:r>
          <a:endParaRPr lang="en-CA" sz="1600" dirty="0"/>
        </a:p>
      </dgm:t>
    </dgm:pt>
    <dgm:pt modelId="{25656DA0-360D-4C4F-8D82-7EE6490CCE98}" type="parTrans" cxnId="{F285B965-58CA-4517-891F-CC61E74AECD5}">
      <dgm:prSet/>
      <dgm:spPr/>
      <dgm:t>
        <a:bodyPr/>
        <a:lstStyle/>
        <a:p>
          <a:endParaRPr lang="en-CA"/>
        </a:p>
      </dgm:t>
    </dgm:pt>
    <dgm:pt modelId="{3C058DBD-3AEC-43B7-94BE-D4BBA9D568A1}" type="sibTrans" cxnId="{F285B965-58CA-4517-891F-CC61E74AECD5}">
      <dgm:prSet/>
      <dgm:spPr/>
      <dgm:t>
        <a:bodyPr/>
        <a:lstStyle/>
        <a:p>
          <a:endParaRPr lang="en-CA"/>
        </a:p>
      </dgm:t>
    </dgm:pt>
    <dgm:pt modelId="{610FB33A-9284-4D82-8195-320B0A9D37C0}">
      <dgm:prSet phldrT="[Text]"/>
      <dgm:spPr>
        <a:solidFill>
          <a:srgbClr val="D9211D"/>
        </a:solidFill>
      </dgm:spPr>
      <dgm:t>
        <a:bodyPr/>
        <a:lstStyle/>
        <a:p>
          <a:r>
            <a:rPr lang="en-CA" dirty="0" smtClean="0"/>
            <a:t>Pride – you chose a brand everyone will use, Assured – you know it works, it’s tried, tested, true</a:t>
          </a:r>
          <a:endParaRPr lang="en-CA" dirty="0"/>
        </a:p>
      </dgm:t>
    </dgm:pt>
    <dgm:pt modelId="{3249BE97-82DE-4BD0-8574-709904E66273}" type="parTrans" cxnId="{1A2F8282-151F-4A1B-86A4-522413DFCEE8}">
      <dgm:prSet/>
      <dgm:spPr/>
      <dgm:t>
        <a:bodyPr/>
        <a:lstStyle/>
        <a:p>
          <a:endParaRPr lang="en-CA"/>
        </a:p>
      </dgm:t>
    </dgm:pt>
    <dgm:pt modelId="{C90D27A8-B365-42F3-80A2-73FE09C38F58}" type="sibTrans" cxnId="{1A2F8282-151F-4A1B-86A4-522413DFCEE8}">
      <dgm:prSet/>
      <dgm:spPr/>
      <dgm:t>
        <a:bodyPr/>
        <a:lstStyle/>
        <a:p>
          <a:endParaRPr lang="en-CA"/>
        </a:p>
      </dgm:t>
    </dgm:pt>
    <dgm:pt modelId="{06655A81-CE3F-4435-85AE-F3017F03AC1B}">
      <dgm:prSet phldrT="[Text]"/>
      <dgm:spPr>
        <a:solidFill>
          <a:srgbClr val="E63F32"/>
        </a:solidFill>
      </dgm:spPr>
      <dgm:t>
        <a:bodyPr/>
        <a:lstStyle/>
        <a:p>
          <a:r>
            <a:rPr lang="en-CA" dirty="0" smtClean="0"/>
            <a:t>Hold for every style and hair type</a:t>
          </a:r>
          <a:endParaRPr lang="en-CA" dirty="0"/>
        </a:p>
      </dgm:t>
    </dgm:pt>
    <dgm:pt modelId="{72FA716B-43EF-4F95-AD98-F4ABDC80494C}" type="parTrans" cxnId="{A59ABB6B-F7DB-4CC1-BF2C-25163FDAF898}">
      <dgm:prSet/>
      <dgm:spPr/>
      <dgm:t>
        <a:bodyPr/>
        <a:lstStyle/>
        <a:p>
          <a:endParaRPr lang="en-CA"/>
        </a:p>
      </dgm:t>
    </dgm:pt>
    <dgm:pt modelId="{BA80AFD7-F1A5-4AB2-8E7E-EF730AB09BF4}" type="sibTrans" cxnId="{A59ABB6B-F7DB-4CC1-BF2C-25163FDAF898}">
      <dgm:prSet/>
      <dgm:spPr/>
      <dgm:t>
        <a:bodyPr/>
        <a:lstStyle/>
        <a:p>
          <a:endParaRPr lang="en-CA"/>
        </a:p>
      </dgm:t>
    </dgm:pt>
    <dgm:pt modelId="{C47089FD-A904-496C-8D28-615D244F2482}">
      <dgm:prSet phldrT="[Text]"/>
      <dgm:spPr>
        <a:solidFill>
          <a:srgbClr val="E36457"/>
        </a:solidFill>
      </dgm:spPr>
      <dgm:t>
        <a:bodyPr/>
        <a:lstStyle/>
        <a:p>
          <a:r>
            <a:rPr lang="en-CA" dirty="0" smtClean="0"/>
            <a:t>Broad range, #1 gel brand, heritage, alcohol and residue free, vitamin enhanced, VALUE</a:t>
          </a:r>
          <a:endParaRPr lang="en-CA" dirty="0"/>
        </a:p>
      </dgm:t>
    </dgm:pt>
    <dgm:pt modelId="{AEDCBFC2-046E-4044-B5FB-B51C0C7AFEFC}" type="parTrans" cxnId="{EB9A304E-79AF-4164-AEE7-33E2BC4CAA94}">
      <dgm:prSet/>
      <dgm:spPr/>
      <dgm:t>
        <a:bodyPr/>
        <a:lstStyle/>
        <a:p>
          <a:endParaRPr lang="en-CA"/>
        </a:p>
      </dgm:t>
    </dgm:pt>
    <dgm:pt modelId="{423F8009-50A7-41CD-8211-6A1422DB04C2}" type="sibTrans" cxnId="{EB9A304E-79AF-4164-AEE7-33E2BC4CAA94}">
      <dgm:prSet/>
      <dgm:spPr/>
      <dgm:t>
        <a:bodyPr/>
        <a:lstStyle/>
        <a:p>
          <a:endParaRPr lang="en-CA"/>
        </a:p>
      </dgm:t>
    </dgm:pt>
    <dgm:pt modelId="{F896A208-6C1A-48FF-AD51-ED972F1CDD8A}" type="pres">
      <dgm:prSet presAssocID="{F72F3E94-3849-4555-B188-91C360859154}" presName="Name0" presStyleCnt="0">
        <dgm:presLayoutVars>
          <dgm:dir/>
          <dgm:animLvl val="lvl"/>
          <dgm:resizeHandles val="exact"/>
        </dgm:presLayoutVars>
      </dgm:prSet>
      <dgm:spPr/>
    </dgm:pt>
    <dgm:pt modelId="{BC54B9DB-869F-4AA7-8748-204FC6F28057}" type="pres">
      <dgm:prSet presAssocID="{BB6B1B53-942E-4571-8CE2-FAB5B2D8E405}" presName="Name8" presStyleCnt="0"/>
      <dgm:spPr/>
    </dgm:pt>
    <dgm:pt modelId="{5439B0C0-2F4C-45B7-8987-CA8502713114}" type="pres">
      <dgm:prSet presAssocID="{BB6B1B53-942E-4571-8CE2-FAB5B2D8E405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E1B2420-40DD-4F44-B1AB-776314AFC638}" type="pres">
      <dgm:prSet presAssocID="{BB6B1B53-942E-4571-8CE2-FAB5B2D8E40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4569FCC-A8BA-487F-859D-6B0CA9DE5162}" type="pres">
      <dgm:prSet presAssocID="{8B31C6E1-C47A-40EF-B9B1-0349811725EA}" presName="Name8" presStyleCnt="0"/>
      <dgm:spPr/>
    </dgm:pt>
    <dgm:pt modelId="{3A397A0B-543A-4621-80B6-64F129E9B2BB}" type="pres">
      <dgm:prSet presAssocID="{8B31C6E1-C47A-40EF-B9B1-0349811725EA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B39FC5F-D0CC-485D-818D-58767C1D27C6}" type="pres">
      <dgm:prSet presAssocID="{8B31C6E1-C47A-40EF-B9B1-0349811725E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118D713-2FBC-495D-94B8-87C787BC5FF2}" type="pres">
      <dgm:prSet presAssocID="{610FB33A-9284-4D82-8195-320B0A9D37C0}" presName="Name8" presStyleCnt="0"/>
      <dgm:spPr/>
    </dgm:pt>
    <dgm:pt modelId="{2C80451C-2A0A-4031-A21B-5F535C3B749C}" type="pres">
      <dgm:prSet presAssocID="{610FB33A-9284-4D82-8195-320B0A9D37C0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D76CAF4-6C3D-41F6-AB09-A7A4E875EA79}" type="pres">
      <dgm:prSet presAssocID="{610FB33A-9284-4D82-8195-320B0A9D37C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5143CAB-0210-487A-A434-164517E5875E}" type="pres">
      <dgm:prSet presAssocID="{06655A81-CE3F-4435-85AE-F3017F03AC1B}" presName="Name8" presStyleCnt="0"/>
      <dgm:spPr/>
    </dgm:pt>
    <dgm:pt modelId="{56659202-1755-45AA-9DE7-1233D05E9AF1}" type="pres">
      <dgm:prSet presAssocID="{06655A81-CE3F-4435-85AE-F3017F03AC1B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A18841D-3E30-4A64-B16D-A37DC9881938}" type="pres">
      <dgm:prSet presAssocID="{06655A81-CE3F-4435-85AE-F3017F03AC1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8391447-A910-450B-A016-0D9D483E322F}" type="pres">
      <dgm:prSet presAssocID="{C47089FD-A904-496C-8D28-615D244F2482}" presName="Name8" presStyleCnt="0"/>
      <dgm:spPr/>
    </dgm:pt>
    <dgm:pt modelId="{6D334FE4-CE91-41EC-9147-00733560B2D9}" type="pres">
      <dgm:prSet presAssocID="{C47089FD-A904-496C-8D28-615D244F2482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5F030D2-B5E6-4148-8A05-5DFB85F5656C}" type="pres">
      <dgm:prSet presAssocID="{C47089FD-A904-496C-8D28-615D244F248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8A6024BC-1943-40FC-8D4F-9BD165A78584}" type="presOf" srcId="{C47089FD-A904-496C-8D28-615D244F2482}" destId="{6D334FE4-CE91-41EC-9147-00733560B2D9}" srcOrd="0" destOrd="0" presId="urn:microsoft.com/office/officeart/2005/8/layout/pyramid1"/>
    <dgm:cxn modelId="{A59ABB6B-F7DB-4CC1-BF2C-25163FDAF898}" srcId="{F72F3E94-3849-4555-B188-91C360859154}" destId="{06655A81-CE3F-4435-85AE-F3017F03AC1B}" srcOrd="3" destOrd="0" parTransId="{72FA716B-43EF-4F95-AD98-F4ABDC80494C}" sibTransId="{BA80AFD7-F1A5-4AB2-8E7E-EF730AB09BF4}"/>
    <dgm:cxn modelId="{44B983D0-1364-4278-8FD3-A3E1F51EA665}" type="presOf" srcId="{8B31C6E1-C47A-40EF-B9B1-0349811725EA}" destId="{3A397A0B-543A-4621-80B6-64F129E9B2BB}" srcOrd="0" destOrd="0" presId="urn:microsoft.com/office/officeart/2005/8/layout/pyramid1"/>
    <dgm:cxn modelId="{F285B965-58CA-4517-891F-CC61E74AECD5}" srcId="{F72F3E94-3849-4555-B188-91C360859154}" destId="{8B31C6E1-C47A-40EF-B9B1-0349811725EA}" srcOrd="1" destOrd="0" parTransId="{25656DA0-360D-4C4F-8D82-7EE6490CCE98}" sibTransId="{3C058DBD-3AEC-43B7-94BE-D4BBA9D568A1}"/>
    <dgm:cxn modelId="{E94EF4AA-BA46-4B3E-9BC6-9DBF7BFCEB39}" type="presOf" srcId="{BB6B1B53-942E-4571-8CE2-FAB5B2D8E405}" destId="{1E1B2420-40DD-4F44-B1AB-776314AFC638}" srcOrd="1" destOrd="0" presId="urn:microsoft.com/office/officeart/2005/8/layout/pyramid1"/>
    <dgm:cxn modelId="{36DFB4FE-6EE9-4924-8A68-CEC05D523F9D}" type="presOf" srcId="{8B31C6E1-C47A-40EF-B9B1-0349811725EA}" destId="{6B39FC5F-D0CC-485D-818D-58767C1D27C6}" srcOrd="1" destOrd="0" presId="urn:microsoft.com/office/officeart/2005/8/layout/pyramid1"/>
    <dgm:cxn modelId="{EB9A304E-79AF-4164-AEE7-33E2BC4CAA94}" srcId="{F72F3E94-3849-4555-B188-91C360859154}" destId="{C47089FD-A904-496C-8D28-615D244F2482}" srcOrd="4" destOrd="0" parTransId="{AEDCBFC2-046E-4044-B5FB-B51C0C7AFEFC}" sibTransId="{423F8009-50A7-41CD-8211-6A1422DB04C2}"/>
    <dgm:cxn modelId="{12E075B9-77F0-40A7-BD85-1F83D97CE085}" type="presOf" srcId="{06655A81-CE3F-4435-85AE-F3017F03AC1B}" destId="{BA18841D-3E30-4A64-B16D-A37DC9881938}" srcOrd="1" destOrd="0" presId="urn:microsoft.com/office/officeart/2005/8/layout/pyramid1"/>
    <dgm:cxn modelId="{247334F7-0887-41C6-83A7-670EEEBE0868}" type="presOf" srcId="{610FB33A-9284-4D82-8195-320B0A9D37C0}" destId="{2D76CAF4-6C3D-41F6-AB09-A7A4E875EA79}" srcOrd="1" destOrd="0" presId="urn:microsoft.com/office/officeart/2005/8/layout/pyramid1"/>
    <dgm:cxn modelId="{1A2F8282-151F-4A1B-86A4-522413DFCEE8}" srcId="{F72F3E94-3849-4555-B188-91C360859154}" destId="{610FB33A-9284-4D82-8195-320B0A9D37C0}" srcOrd="2" destOrd="0" parTransId="{3249BE97-82DE-4BD0-8574-709904E66273}" sibTransId="{C90D27A8-B365-42F3-80A2-73FE09C38F58}"/>
    <dgm:cxn modelId="{22784D00-52B6-4C40-8467-47D9AABF5ED7}" srcId="{F72F3E94-3849-4555-B188-91C360859154}" destId="{BB6B1B53-942E-4571-8CE2-FAB5B2D8E405}" srcOrd="0" destOrd="0" parTransId="{399D5C76-9867-4EF0-A13A-AD1886E250AE}" sibTransId="{EA052385-77A2-40B7-9C01-BA8E4B6C5C4F}"/>
    <dgm:cxn modelId="{D0B92C4F-4F4B-4B9D-8CFE-A5A3E949B7E6}" type="presOf" srcId="{610FB33A-9284-4D82-8195-320B0A9D37C0}" destId="{2C80451C-2A0A-4031-A21B-5F535C3B749C}" srcOrd="0" destOrd="0" presId="urn:microsoft.com/office/officeart/2005/8/layout/pyramid1"/>
    <dgm:cxn modelId="{0255138A-9CF9-45A5-96F9-1E046CBE0A75}" type="presOf" srcId="{06655A81-CE3F-4435-85AE-F3017F03AC1B}" destId="{56659202-1755-45AA-9DE7-1233D05E9AF1}" srcOrd="0" destOrd="0" presId="urn:microsoft.com/office/officeart/2005/8/layout/pyramid1"/>
    <dgm:cxn modelId="{239C3B31-AAE9-4D2A-B66D-B7DE8911B8C0}" type="presOf" srcId="{F72F3E94-3849-4555-B188-91C360859154}" destId="{F896A208-6C1A-48FF-AD51-ED972F1CDD8A}" srcOrd="0" destOrd="0" presId="urn:microsoft.com/office/officeart/2005/8/layout/pyramid1"/>
    <dgm:cxn modelId="{FFC9EC77-8BB8-4A1A-8611-22BB2785F1A7}" type="presOf" srcId="{BB6B1B53-942E-4571-8CE2-FAB5B2D8E405}" destId="{5439B0C0-2F4C-45B7-8987-CA8502713114}" srcOrd="0" destOrd="0" presId="urn:microsoft.com/office/officeart/2005/8/layout/pyramid1"/>
    <dgm:cxn modelId="{FD5F6599-61C4-4AB4-B76F-BB15AD9672FA}" type="presOf" srcId="{C47089FD-A904-496C-8D28-615D244F2482}" destId="{F5F030D2-B5E6-4148-8A05-5DFB85F5656C}" srcOrd="1" destOrd="0" presId="urn:microsoft.com/office/officeart/2005/8/layout/pyramid1"/>
    <dgm:cxn modelId="{478ADBB2-432F-47C5-9A85-0DF6E50959E3}" type="presParOf" srcId="{F896A208-6C1A-48FF-AD51-ED972F1CDD8A}" destId="{BC54B9DB-869F-4AA7-8748-204FC6F28057}" srcOrd="0" destOrd="0" presId="urn:microsoft.com/office/officeart/2005/8/layout/pyramid1"/>
    <dgm:cxn modelId="{B5438797-16E7-475A-A026-DF5A1C0CC299}" type="presParOf" srcId="{BC54B9DB-869F-4AA7-8748-204FC6F28057}" destId="{5439B0C0-2F4C-45B7-8987-CA8502713114}" srcOrd="0" destOrd="0" presId="urn:microsoft.com/office/officeart/2005/8/layout/pyramid1"/>
    <dgm:cxn modelId="{DC6E91E3-B7F2-47EF-B910-2A03F931F8C1}" type="presParOf" srcId="{BC54B9DB-869F-4AA7-8748-204FC6F28057}" destId="{1E1B2420-40DD-4F44-B1AB-776314AFC638}" srcOrd="1" destOrd="0" presId="urn:microsoft.com/office/officeart/2005/8/layout/pyramid1"/>
    <dgm:cxn modelId="{2AF44708-A5A0-4FE7-8C00-9B2983BEC076}" type="presParOf" srcId="{F896A208-6C1A-48FF-AD51-ED972F1CDD8A}" destId="{D4569FCC-A8BA-487F-859D-6B0CA9DE5162}" srcOrd="1" destOrd="0" presId="urn:microsoft.com/office/officeart/2005/8/layout/pyramid1"/>
    <dgm:cxn modelId="{3C61B391-F0A9-4D81-9AF7-4DF80AAC8CDC}" type="presParOf" srcId="{D4569FCC-A8BA-487F-859D-6B0CA9DE5162}" destId="{3A397A0B-543A-4621-80B6-64F129E9B2BB}" srcOrd="0" destOrd="0" presId="urn:microsoft.com/office/officeart/2005/8/layout/pyramid1"/>
    <dgm:cxn modelId="{27214198-8F2B-4C1F-9C63-61A732139D8D}" type="presParOf" srcId="{D4569FCC-A8BA-487F-859D-6B0CA9DE5162}" destId="{6B39FC5F-D0CC-485D-818D-58767C1D27C6}" srcOrd="1" destOrd="0" presId="urn:microsoft.com/office/officeart/2005/8/layout/pyramid1"/>
    <dgm:cxn modelId="{3158F0CE-B744-4C53-B567-C9859614A747}" type="presParOf" srcId="{F896A208-6C1A-48FF-AD51-ED972F1CDD8A}" destId="{6118D713-2FBC-495D-94B8-87C787BC5FF2}" srcOrd="2" destOrd="0" presId="urn:microsoft.com/office/officeart/2005/8/layout/pyramid1"/>
    <dgm:cxn modelId="{41605609-73BB-43A5-B52B-CA5CF0F0D6F9}" type="presParOf" srcId="{6118D713-2FBC-495D-94B8-87C787BC5FF2}" destId="{2C80451C-2A0A-4031-A21B-5F535C3B749C}" srcOrd="0" destOrd="0" presId="urn:microsoft.com/office/officeart/2005/8/layout/pyramid1"/>
    <dgm:cxn modelId="{624757BF-23AB-4694-9B89-26056C25B7B7}" type="presParOf" srcId="{6118D713-2FBC-495D-94B8-87C787BC5FF2}" destId="{2D76CAF4-6C3D-41F6-AB09-A7A4E875EA79}" srcOrd="1" destOrd="0" presId="urn:microsoft.com/office/officeart/2005/8/layout/pyramid1"/>
    <dgm:cxn modelId="{8EEC749E-2ABF-4530-950B-8EED7EDD32C9}" type="presParOf" srcId="{F896A208-6C1A-48FF-AD51-ED972F1CDD8A}" destId="{75143CAB-0210-487A-A434-164517E5875E}" srcOrd="3" destOrd="0" presId="urn:microsoft.com/office/officeart/2005/8/layout/pyramid1"/>
    <dgm:cxn modelId="{5DEBEBFA-16AD-40A0-93E1-6206F238D941}" type="presParOf" srcId="{75143CAB-0210-487A-A434-164517E5875E}" destId="{56659202-1755-45AA-9DE7-1233D05E9AF1}" srcOrd="0" destOrd="0" presId="urn:microsoft.com/office/officeart/2005/8/layout/pyramid1"/>
    <dgm:cxn modelId="{95AFC919-452E-454A-80FB-1290E0112418}" type="presParOf" srcId="{75143CAB-0210-487A-A434-164517E5875E}" destId="{BA18841D-3E30-4A64-B16D-A37DC9881938}" srcOrd="1" destOrd="0" presId="urn:microsoft.com/office/officeart/2005/8/layout/pyramid1"/>
    <dgm:cxn modelId="{D4ECAAE1-C396-44C0-954D-9BBAD687C9F3}" type="presParOf" srcId="{F896A208-6C1A-48FF-AD51-ED972F1CDD8A}" destId="{E8391447-A910-450B-A016-0D9D483E322F}" srcOrd="4" destOrd="0" presId="urn:microsoft.com/office/officeart/2005/8/layout/pyramid1"/>
    <dgm:cxn modelId="{44FE156C-6904-48C1-ABE5-26E62E4185A5}" type="presParOf" srcId="{E8391447-A910-450B-A016-0D9D483E322F}" destId="{6D334FE4-CE91-41EC-9147-00733560B2D9}" srcOrd="0" destOrd="0" presId="urn:microsoft.com/office/officeart/2005/8/layout/pyramid1"/>
    <dgm:cxn modelId="{121CE6C9-6807-4B3D-8663-4092354296B2}" type="presParOf" srcId="{E8391447-A910-450B-A016-0D9D483E322F}" destId="{F5F030D2-B5E6-4148-8A05-5DFB85F5656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39B0C0-2F4C-45B7-8987-CA8502713114}">
      <dsp:nvSpPr>
        <dsp:cNvPr id="0" name=""/>
        <dsp:cNvSpPr/>
      </dsp:nvSpPr>
      <dsp:spPr>
        <a:xfrm>
          <a:off x="3139548" y="0"/>
          <a:ext cx="1569774" cy="861987"/>
        </a:xfrm>
        <a:prstGeom prst="trapezoid">
          <a:avLst>
            <a:gd name="adj" fmla="val 91055"/>
          </a:avLst>
        </a:prstGeom>
        <a:solidFill>
          <a:srgbClr val="AE160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Every style imaginable, Everyday</a:t>
          </a:r>
          <a:endParaRPr lang="en-C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39548" y="0"/>
        <a:ext cx="1569774" cy="861987"/>
      </dsp:txXfrm>
    </dsp:sp>
    <dsp:sp modelId="{3A397A0B-543A-4621-80B6-64F129E9B2BB}">
      <dsp:nvSpPr>
        <dsp:cNvPr id="0" name=""/>
        <dsp:cNvSpPr/>
      </dsp:nvSpPr>
      <dsp:spPr>
        <a:xfrm>
          <a:off x="2354661" y="861987"/>
          <a:ext cx="3139548" cy="861987"/>
        </a:xfrm>
        <a:prstGeom prst="trapezoid">
          <a:avLst>
            <a:gd name="adj" fmla="val 91055"/>
          </a:avLst>
        </a:prstGeom>
        <a:solidFill>
          <a:srgbClr val="C6190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kern="1200" dirty="0" smtClean="0"/>
            <a:t>Reliable, Genuine, Approachable, Fun</a:t>
          </a:r>
          <a:endParaRPr lang="en-CA" sz="1600" kern="1200" dirty="0"/>
        </a:p>
      </dsp:txBody>
      <dsp:txXfrm>
        <a:off x="2904082" y="861987"/>
        <a:ext cx="2040706" cy="861987"/>
      </dsp:txXfrm>
    </dsp:sp>
    <dsp:sp modelId="{2C80451C-2A0A-4031-A21B-5F535C3B749C}">
      <dsp:nvSpPr>
        <dsp:cNvPr id="0" name=""/>
        <dsp:cNvSpPr/>
      </dsp:nvSpPr>
      <dsp:spPr>
        <a:xfrm>
          <a:off x="1569774" y="1723975"/>
          <a:ext cx="4709323" cy="861987"/>
        </a:xfrm>
        <a:prstGeom prst="trapezoid">
          <a:avLst>
            <a:gd name="adj" fmla="val 91055"/>
          </a:avLst>
        </a:prstGeom>
        <a:solidFill>
          <a:srgbClr val="D9211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Pride – you chose a brand everyone will use, Assured – you know it works, it’s tried, tested, true</a:t>
          </a:r>
          <a:endParaRPr lang="en-CA" sz="1500" kern="1200" dirty="0"/>
        </a:p>
      </dsp:txBody>
      <dsp:txXfrm>
        <a:off x="2393905" y="1723975"/>
        <a:ext cx="3061060" cy="861987"/>
      </dsp:txXfrm>
    </dsp:sp>
    <dsp:sp modelId="{56659202-1755-45AA-9DE7-1233D05E9AF1}">
      <dsp:nvSpPr>
        <dsp:cNvPr id="0" name=""/>
        <dsp:cNvSpPr/>
      </dsp:nvSpPr>
      <dsp:spPr>
        <a:xfrm>
          <a:off x="784887" y="2585963"/>
          <a:ext cx="6279097" cy="861987"/>
        </a:xfrm>
        <a:prstGeom prst="trapezoid">
          <a:avLst>
            <a:gd name="adj" fmla="val 91055"/>
          </a:avLst>
        </a:prstGeom>
        <a:solidFill>
          <a:srgbClr val="E63F3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Hold for every style and hair type</a:t>
          </a:r>
          <a:endParaRPr lang="en-CA" sz="1500" kern="1200" dirty="0"/>
        </a:p>
      </dsp:txBody>
      <dsp:txXfrm>
        <a:off x="1883729" y="2585963"/>
        <a:ext cx="4081413" cy="861987"/>
      </dsp:txXfrm>
    </dsp:sp>
    <dsp:sp modelId="{6D334FE4-CE91-41EC-9147-00733560B2D9}">
      <dsp:nvSpPr>
        <dsp:cNvPr id="0" name=""/>
        <dsp:cNvSpPr/>
      </dsp:nvSpPr>
      <dsp:spPr>
        <a:xfrm>
          <a:off x="0" y="3447951"/>
          <a:ext cx="7848872" cy="861987"/>
        </a:xfrm>
        <a:prstGeom prst="trapezoid">
          <a:avLst>
            <a:gd name="adj" fmla="val 91055"/>
          </a:avLst>
        </a:prstGeom>
        <a:solidFill>
          <a:srgbClr val="E3645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Broad range, #1 gel brand, heritage, alcohol and residue free, vitamin enhanced, VALUE</a:t>
          </a:r>
          <a:endParaRPr lang="en-CA" sz="1500" kern="1200" dirty="0"/>
        </a:p>
      </dsp:txBody>
      <dsp:txXfrm>
        <a:off x="1373552" y="3447951"/>
        <a:ext cx="5101766" cy="8619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_M2montgmrkt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37225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109D9-10A9-41AB-9E10-434794871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28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57E99-01DD-4D9E-9034-F1B996C5B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825D2-0846-4BC8-8760-741CCCA85E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56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888" y="0"/>
            <a:ext cx="7427912" cy="908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CA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A5A45-4E61-4B3E-B916-1B901340A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36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888" y="0"/>
            <a:ext cx="7427912" cy="908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DD92B-8053-4F6A-8F5C-BC31C99977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34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258888" y="0"/>
            <a:ext cx="7427912" cy="908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D00E5-E320-4F8D-85CD-A16EE0C9D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29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888" y="0"/>
            <a:ext cx="7427912" cy="908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8C48C-F783-426F-A8AC-B2F1C50B3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64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58F68-3510-402F-831E-C1E4C6B8D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969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888" y="0"/>
            <a:ext cx="7427912" cy="908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6A934-49AB-4BE4-BD06-08CC34D90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4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C5518-F1C2-43AF-A325-9DD9D3736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11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998F1-87E9-49BE-9CA7-EADE3CE9E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573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C80CE-F800-4E65-AC54-13721A50B0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00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45067-9BD6-4DBC-A233-EE80A6F21B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75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DFC26-5814-441C-9AF8-9DEDA3C01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69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63181-C157-43FF-943B-EE181057D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01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84895-ADFE-4388-97FE-AF784CB81E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47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0B979-48B1-4072-B3C9-EFFAD6AF6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5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0"/>
            <a:ext cx="7427912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07BF850-31D4-4799-B6F0-63A5C10A9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logo_M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96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8" r="18526"/>
          <a:stretch/>
        </p:blipFill>
        <p:spPr>
          <a:xfrm>
            <a:off x="3250449" y="3140968"/>
            <a:ext cx="1218035" cy="3111078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5832" y="764704"/>
            <a:ext cx="7772400" cy="1470025"/>
          </a:xfrm>
        </p:spPr>
        <p:txBody>
          <a:bodyPr/>
          <a:lstStyle/>
          <a:p>
            <a:pPr eaLnBrk="1" hangingPunct="1"/>
            <a:r>
              <a:rPr lang="en-US" b="1" i="1" dirty="0" err="1">
                <a:cs typeface="Arial" charset="0"/>
              </a:rPr>
              <a:t>d</a:t>
            </a:r>
            <a:r>
              <a:rPr lang="en-US" b="1" i="1" dirty="0" err="1" smtClean="0">
                <a:cs typeface="Arial" charset="0"/>
              </a:rPr>
              <a:t>ippity</a:t>
            </a:r>
            <a:r>
              <a:rPr lang="en-US" b="1" i="1" dirty="0" smtClean="0">
                <a:cs typeface="Arial" charset="0"/>
              </a:rPr>
              <a:t>-do</a:t>
            </a:r>
            <a:r>
              <a:rPr lang="en-US" dirty="0" smtClean="0">
                <a:cs typeface="Arial" charset="0"/>
              </a:rPr>
              <a:t> Brand Brief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63888" y="1832034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: Design Crowd </a:t>
            </a:r>
            <a:endParaRPr lang="en-CA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09222"/>
            <a:ext cx="2066740" cy="13553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1" r="13605"/>
          <a:stretch/>
        </p:blipFill>
        <p:spPr>
          <a:xfrm>
            <a:off x="611561" y="3055828"/>
            <a:ext cx="1355262" cy="3196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0" r="12709"/>
          <a:stretch/>
        </p:blipFill>
        <p:spPr>
          <a:xfrm>
            <a:off x="1906438" y="3140968"/>
            <a:ext cx="1311215" cy="3111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1" r="9338"/>
          <a:stretch/>
        </p:blipFill>
        <p:spPr>
          <a:xfrm>
            <a:off x="4468484" y="3122715"/>
            <a:ext cx="1449237" cy="31293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668" y="3212977"/>
            <a:ext cx="1657440" cy="30390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217276"/>
            <a:ext cx="1673742" cy="30689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Insights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/>
          <a:lstStyle/>
          <a:p>
            <a:r>
              <a:rPr lang="en-CA" dirty="0" smtClean="0"/>
              <a:t>While hair gel is a staple of the styling category, </a:t>
            </a:r>
            <a:r>
              <a:rPr lang="en-CA" b="1" i="1" dirty="0" err="1"/>
              <a:t>d</a:t>
            </a:r>
            <a:r>
              <a:rPr lang="en-CA" b="1" i="1" dirty="0" err="1" smtClean="0"/>
              <a:t>ippity</a:t>
            </a:r>
            <a:r>
              <a:rPr lang="en-CA" b="1" i="1" dirty="0" smtClean="0"/>
              <a:t>-do</a:t>
            </a:r>
            <a:r>
              <a:rPr lang="en-CA" dirty="0" smtClean="0"/>
              <a:t> is the only brand that focuses here</a:t>
            </a:r>
          </a:p>
          <a:p>
            <a:r>
              <a:rPr lang="en-CA" dirty="0" smtClean="0"/>
              <a:t>The hair styling category is fragmented and noisy – multiple players with strong marketing budgets</a:t>
            </a:r>
          </a:p>
          <a:p>
            <a:r>
              <a:rPr lang="en-CA" b="1" dirty="0" err="1"/>
              <a:t>d</a:t>
            </a:r>
            <a:r>
              <a:rPr lang="en-CA" b="1" dirty="0" err="1" smtClean="0"/>
              <a:t>ippity</a:t>
            </a:r>
            <a:r>
              <a:rPr lang="en-CA" b="1" dirty="0" smtClean="0"/>
              <a:t>-do</a:t>
            </a:r>
            <a:r>
              <a:rPr lang="en-CA" dirty="0" smtClean="0"/>
              <a:t> is a “heritage” brand – the #1 gel in Canada with a strong latent awareness amongst 35+ consumers</a:t>
            </a:r>
          </a:p>
          <a:p>
            <a:r>
              <a:rPr lang="en-CA" dirty="0" smtClean="0"/>
              <a:t>The usage is BROAD and diverse</a:t>
            </a:r>
          </a:p>
          <a:p>
            <a:pPr lvl="1"/>
            <a:r>
              <a:rPr lang="en-CA" dirty="0" smtClean="0"/>
              <a:t>HH 3+ account for almost 50% of purchase, and in fact 2 person HH make up ¼ of purchasers as well</a:t>
            </a:r>
          </a:p>
          <a:p>
            <a:pPr lvl="1"/>
            <a:r>
              <a:rPr lang="en-CA" dirty="0" smtClean="0"/>
              <a:t>Despite it’s value proposition, DD is found in HH across the economic scale (45% of user HH are +$70K)</a:t>
            </a:r>
          </a:p>
          <a:p>
            <a:pPr lvl="1"/>
            <a:r>
              <a:rPr lang="en-CA" dirty="0" smtClean="0"/>
              <a:t>35-44 represents almost 50% of purchases, but under 35 is 18%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5229200"/>
            <a:ext cx="3547120" cy="152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38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64"/>
          <a:stretch/>
        </p:blipFill>
        <p:spPr>
          <a:xfrm>
            <a:off x="-88413" y="3461086"/>
            <a:ext cx="1139387" cy="15977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Consumer Target Insights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2460" y="1196752"/>
            <a:ext cx="5826692" cy="4525963"/>
          </a:xfrm>
        </p:spPr>
        <p:txBody>
          <a:bodyPr/>
          <a:lstStyle/>
          <a:p>
            <a:r>
              <a:rPr lang="en-CA" dirty="0" smtClean="0"/>
              <a:t>#1 – Mom</a:t>
            </a:r>
          </a:p>
          <a:p>
            <a:pPr lvl="1"/>
            <a:r>
              <a:rPr lang="en-CA" dirty="0" smtClean="0"/>
              <a:t>Principle grocery shopper/Gatekeeper</a:t>
            </a:r>
          </a:p>
          <a:p>
            <a:pPr lvl="1"/>
            <a:r>
              <a:rPr lang="en-CA" dirty="0" smtClean="0"/>
              <a:t>Grew up with </a:t>
            </a:r>
            <a:r>
              <a:rPr lang="en-CA" b="1" dirty="0" err="1" smtClean="0"/>
              <a:t>dippity</a:t>
            </a:r>
            <a:r>
              <a:rPr lang="en-CA" b="1" dirty="0" smtClean="0"/>
              <a:t>-do</a:t>
            </a:r>
            <a:r>
              <a:rPr lang="en-CA" dirty="0" smtClean="0"/>
              <a:t>, was likely her first </a:t>
            </a:r>
            <a:r>
              <a:rPr lang="en-CA" dirty="0" err="1" smtClean="0"/>
              <a:t>haircare</a:t>
            </a:r>
            <a:r>
              <a:rPr lang="en-CA" dirty="0" smtClean="0"/>
              <a:t> product, watched her mom use it</a:t>
            </a:r>
          </a:p>
          <a:p>
            <a:pPr lvl="1"/>
            <a:r>
              <a:rPr lang="en-CA" dirty="0" smtClean="0"/>
              <a:t>VERY Value conscious but is motivated to please her family</a:t>
            </a:r>
          </a:p>
          <a:p>
            <a:pPr lvl="1"/>
            <a:r>
              <a:rPr lang="en-CA" dirty="0" smtClean="0"/>
              <a:t>Believes her family is a reflection of herself</a:t>
            </a:r>
          </a:p>
          <a:p>
            <a:r>
              <a:rPr lang="en-CA" dirty="0" smtClean="0"/>
              <a:t>#2 – The “Men” in her life</a:t>
            </a:r>
          </a:p>
          <a:p>
            <a:pPr lvl="1"/>
            <a:r>
              <a:rPr lang="en-CA" dirty="0" smtClean="0"/>
              <a:t>Dad as a “guy’s guy”, doesn’t fuss too much with his hair but does use some product to keep it in place</a:t>
            </a:r>
          </a:p>
          <a:p>
            <a:pPr lvl="1"/>
            <a:r>
              <a:rPr lang="en-CA" dirty="0" smtClean="0"/>
              <a:t>Older teenage boys at home – very image conscious and care about their looks and the products they use</a:t>
            </a:r>
          </a:p>
          <a:p>
            <a:r>
              <a:rPr lang="en-CA" dirty="0" smtClean="0"/>
              <a:t>#3 – Her teens/tweens</a:t>
            </a:r>
          </a:p>
          <a:p>
            <a:pPr lvl="1"/>
            <a:r>
              <a:rPr lang="en-CA" dirty="0" smtClean="0"/>
              <a:t>Female skewed, like to try new things with their hair, driven by innovation and what celebrities are doing</a:t>
            </a:r>
            <a:endParaRPr lang="en-CA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086" y="764704"/>
            <a:ext cx="1744374" cy="120615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08720"/>
            <a:ext cx="1273271" cy="13681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110" y="4837843"/>
            <a:ext cx="1606013" cy="106752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0"/>
          <a:stretch/>
        </p:blipFill>
        <p:spPr>
          <a:xfrm>
            <a:off x="1496290" y="5269650"/>
            <a:ext cx="1059485" cy="15883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89" y="1758530"/>
            <a:ext cx="1389398" cy="10461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2" t="7613"/>
          <a:stretch/>
        </p:blipFill>
        <p:spPr>
          <a:xfrm>
            <a:off x="1050974" y="2545895"/>
            <a:ext cx="1504801" cy="18303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32"/>
          <a:stretch/>
        </p:blipFill>
        <p:spPr>
          <a:xfrm>
            <a:off x="2169089" y="3587475"/>
            <a:ext cx="773371" cy="15422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2319"/>
          <a:stretch/>
        </p:blipFill>
        <p:spPr>
          <a:xfrm>
            <a:off x="-42110" y="2050989"/>
            <a:ext cx="1207294" cy="14114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64"/>
          <a:stretch/>
        </p:blipFill>
        <p:spPr>
          <a:xfrm>
            <a:off x="-59284" y="5854887"/>
            <a:ext cx="1319250" cy="10031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93" y="4142180"/>
            <a:ext cx="1324574" cy="88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050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7427912" cy="908050"/>
          </a:xfrm>
        </p:spPr>
        <p:txBody>
          <a:bodyPr/>
          <a:lstStyle/>
          <a:p>
            <a:r>
              <a:rPr lang="en-CA" dirty="0" smtClean="0"/>
              <a:t>Base Positioning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2329114"/>
              </p:ext>
            </p:extLst>
          </p:nvPr>
        </p:nvGraphicFramePr>
        <p:xfrm>
          <a:off x="0" y="1268760"/>
          <a:ext cx="7848872" cy="4309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66357" y="4978649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400" dirty="0" smtClean="0"/>
              <a:t>Attributes</a:t>
            </a:r>
            <a:endParaRPr lang="en-CA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7003334" y="4058332"/>
            <a:ext cx="1707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400" dirty="0" smtClean="0"/>
              <a:t>Functional Benefits</a:t>
            </a:r>
            <a:endParaRPr lang="en-CA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136306" y="3197155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400" dirty="0" smtClean="0"/>
              <a:t>Emotional Rewards</a:t>
            </a:r>
            <a:endParaRPr lang="en-CA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436096" y="2347538"/>
            <a:ext cx="1071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400" dirty="0" smtClean="0"/>
              <a:t>Personality</a:t>
            </a:r>
            <a:endParaRPr lang="en-CA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855902" y="1627065"/>
            <a:ext cx="872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400" dirty="0" smtClean="0"/>
              <a:t>Essence</a:t>
            </a:r>
            <a:endParaRPr lang="en-CA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5949280"/>
            <a:ext cx="8728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Positioning:  </a:t>
            </a:r>
            <a:r>
              <a:rPr lang="en-CA" dirty="0" smtClean="0"/>
              <a:t>For Mom’s who want value and versatility, </a:t>
            </a:r>
            <a:r>
              <a:rPr lang="en-CA" b="1" dirty="0" err="1" smtClean="0"/>
              <a:t>dippity</a:t>
            </a:r>
            <a:r>
              <a:rPr lang="en-CA" b="1" dirty="0" smtClean="0"/>
              <a:t>-do</a:t>
            </a:r>
            <a:r>
              <a:rPr lang="en-CA" dirty="0" smtClean="0"/>
              <a:t> is her first choice in styling products because she trusts it and it has something for everyone.</a:t>
            </a:r>
            <a:endParaRPr lang="en-CA" dirty="0"/>
          </a:p>
        </p:txBody>
      </p:sp>
      <p:sp>
        <p:nvSpPr>
          <p:cNvPr id="11" name="Flowchart: Punched Tape 10"/>
          <p:cNvSpPr/>
          <p:nvPr/>
        </p:nvSpPr>
        <p:spPr>
          <a:xfrm>
            <a:off x="323528" y="1412775"/>
            <a:ext cx="1872208" cy="1242539"/>
          </a:xfrm>
          <a:prstGeom prst="flowChartPunchedTap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 smtClean="0">
                <a:solidFill>
                  <a:schemeClr val="tx1"/>
                </a:solidFill>
              </a:rPr>
              <a:t>Icons:</a:t>
            </a:r>
          </a:p>
          <a:p>
            <a:pPr algn="ctr"/>
            <a:r>
              <a:rPr lang="en-CA" sz="1200" dirty="0" smtClean="0">
                <a:solidFill>
                  <a:schemeClr val="tx1"/>
                </a:solidFill>
              </a:rPr>
              <a:t>Red DD logo</a:t>
            </a:r>
          </a:p>
          <a:p>
            <a:pPr algn="ctr"/>
            <a:r>
              <a:rPr lang="en-CA" sz="1200" dirty="0" smtClean="0">
                <a:solidFill>
                  <a:schemeClr val="tx1"/>
                </a:solidFill>
              </a:rPr>
              <a:t>Bright coloured product</a:t>
            </a:r>
          </a:p>
          <a:p>
            <a:pPr algn="ctr"/>
            <a:r>
              <a:rPr lang="en-CA" sz="1200" dirty="0" smtClean="0">
                <a:solidFill>
                  <a:schemeClr val="tx1"/>
                </a:solidFill>
              </a:rPr>
              <a:t>Historic advertising</a:t>
            </a:r>
            <a:endParaRPr lang="en-CA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81992"/>
      </p:ext>
    </p:extLst>
  </p:cSld>
  <p:clrMapOvr>
    <a:masterClrMapping/>
  </p:clrMapOvr>
</p:sld>
</file>

<file path=ppt/theme/theme1.xml><?xml version="1.0" encoding="utf-8"?>
<a:theme xmlns:a="http://schemas.openxmlformats.org/drawingml/2006/main" name="M2">
  <a:themeElements>
    <a:clrScheme name="M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M2</Template>
  <TotalTime>234</TotalTime>
  <Words>365</Words>
  <Application>Microsoft Office PowerPoint</Application>
  <PresentationFormat>On-screen Show (4:3)</PresentationFormat>
  <Paragraphs>37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M2</vt:lpstr>
      <vt:lpstr>dippity-do Brand Brief </vt:lpstr>
      <vt:lpstr>Insights</vt:lpstr>
      <vt:lpstr>Consumer Target Insights</vt:lpstr>
      <vt:lpstr>Base Positioning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Dippity-do Brand Strategy</dc:title>
  <dc:creator>Wendy</dc:creator>
  <cp:lastModifiedBy>Maria Mavrostomos</cp:lastModifiedBy>
  <cp:revision>28</cp:revision>
  <dcterms:created xsi:type="dcterms:W3CDTF">2012-05-23T17:06:57Z</dcterms:created>
  <dcterms:modified xsi:type="dcterms:W3CDTF">2015-12-21T20:30:54Z</dcterms:modified>
</cp:coreProperties>
</file>