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3719" autoAdjust="0"/>
  </p:normalViewPr>
  <p:slideViewPr>
    <p:cSldViewPr>
      <p:cViewPr varScale="1">
        <p:scale>
          <a:sx n="65" d="100"/>
          <a:sy n="65" d="100"/>
        </p:scale>
        <p:origin x="6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5138"/>
          </a:xfrm>
          <a:prstGeom prst="rect">
            <a:avLst/>
          </a:prstGeom>
        </p:spPr>
        <p:txBody>
          <a:bodyPr vert="horz" lIns="91885" tIns="45942" rIns="91885" bIns="459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5138"/>
          </a:xfrm>
          <a:prstGeom prst="rect">
            <a:avLst/>
          </a:prstGeom>
        </p:spPr>
        <p:txBody>
          <a:bodyPr vert="horz" lIns="91885" tIns="45942" rIns="91885" bIns="459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8768E0-4A3D-4297-9B2A-A86DEDB34935}" type="datetimeFigureOut">
              <a:rPr lang="en-US"/>
              <a:pPr>
                <a:defRPr/>
              </a:pPr>
              <a:t>12/17/2015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3037840" cy="465138"/>
          </a:xfrm>
          <a:prstGeom prst="rect">
            <a:avLst/>
          </a:prstGeom>
        </p:spPr>
        <p:txBody>
          <a:bodyPr vert="horz" lIns="91885" tIns="45942" rIns="91885" bIns="459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676"/>
            <a:ext cx="3037840" cy="465138"/>
          </a:xfrm>
          <a:prstGeom prst="rect">
            <a:avLst/>
          </a:prstGeom>
        </p:spPr>
        <p:txBody>
          <a:bodyPr vert="horz" lIns="91885" tIns="45942" rIns="91885" bIns="459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45FB09B-D790-488F-A965-95DFD797F6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270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D6445-A255-4975-BA81-655ABC30001B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F8992-3644-4F93-B620-A8F581AA14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1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505199"/>
          </a:xfrm>
        </p:spPr>
        <p:txBody>
          <a:bodyPr/>
          <a:lstStyle>
            <a:lvl1pPr algn="ctr">
              <a:lnSpc>
                <a:spcPct val="100000"/>
              </a:lnSpc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762000"/>
          </a:xfrm>
        </p:spPr>
        <p:txBody>
          <a:bodyPr/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4983163"/>
          </a:xfrm>
        </p:spPr>
        <p:txBody>
          <a:bodyPr>
            <a:normAutofit/>
          </a:bodyPr>
          <a:lstStyle>
            <a:lvl1pPr marL="342900" indent="-342900">
              <a:buFont typeface="Wingdings 3" pitchFamily="18" charset="2"/>
              <a:buChar char=""/>
              <a:defRPr sz="1600">
                <a:solidFill>
                  <a:schemeClr val="tx1"/>
                </a:solidFill>
                <a:latin typeface="+mn-lt"/>
              </a:defRPr>
            </a:lvl1pPr>
            <a:lvl2pPr marL="742950" indent="-285750">
              <a:buFont typeface="Symbol" pitchFamily="18" charset="2"/>
              <a:buChar char="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>
              <a:buFont typeface="Symbol" pitchFamily="18" charset="2"/>
              <a:buChar char="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>
              <a:buFont typeface="Symbol" pitchFamily="18" charset="2"/>
              <a:buChar char="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>
              <a:buFont typeface="Symbol" pitchFamily="18" charset="2"/>
              <a:buChar char=""/>
              <a:defRPr sz="1600">
                <a:solidFill>
                  <a:schemeClr val="tx1"/>
                </a:solidFill>
                <a:latin typeface="+mn-lt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600"/>
            <a:ext cx="82296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152400"/>
            <a:ext cx="15938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3"/>
          <p:cNvSpPr>
            <a:spLocks/>
          </p:cNvSpPr>
          <p:nvPr userDrawn="1"/>
        </p:nvSpPr>
        <p:spPr bwMode="auto">
          <a:xfrm>
            <a:off x="7324724" y="1028700"/>
            <a:ext cx="1593851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 eaLnBrk="0" hangingPunct="0"/>
            <a:r>
              <a:rPr lang="en-US" sz="1400" b="1" i="1" dirty="0" smtClean="0">
                <a:solidFill>
                  <a:schemeClr val="tx2"/>
                </a:solidFill>
                <a:latin typeface="Palatino Linotype" pitchFamily="18" charset="0"/>
                <a:ea typeface="SimHei" pitchFamily="49" charset="-122"/>
              </a:rPr>
              <a:t>2016 </a:t>
            </a:r>
            <a:r>
              <a:rPr lang="en-US" sz="1400" b="1" i="1" baseline="0" dirty="0" smtClean="0">
                <a:solidFill>
                  <a:schemeClr val="tx2"/>
                </a:solidFill>
                <a:latin typeface="Palatino Linotype" pitchFamily="18" charset="0"/>
                <a:ea typeface="SimHei" pitchFamily="49" charset="-122"/>
              </a:rPr>
              <a:t>Budget</a:t>
            </a:r>
            <a:endParaRPr lang="en-US" sz="1400" b="1" i="1" dirty="0">
              <a:solidFill>
                <a:schemeClr val="tx2"/>
              </a:solidFill>
              <a:latin typeface="Palatino Linotype" pitchFamily="18" charset="0"/>
              <a:ea typeface="SimHei" pitchFamily="49" charset="-122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 userDrawn="1"/>
        </p:nvSpPr>
        <p:spPr bwMode="auto">
          <a:xfrm>
            <a:off x="123825" y="6542088"/>
            <a:ext cx="9020175" cy="24606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marL="914400" indent="-9144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ja-JP" sz="1000" i="1" dirty="0" smtClean="0">
                <a:latin typeface="Palatino Linotype" pitchFamily="18" charset="0"/>
                <a:ea typeface="SimSun" pitchFamily="2" charset="-122"/>
              </a:rPr>
              <a:t>Williamson-Dickie Holding Co:  December 11, 2015        				                       Proprietary &amp;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9" r:id="rId2"/>
    <p:sldLayoutId id="2147483761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2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5pPr>
      <a:lvl6pPr marL="457200" algn="l" rtl="0" fontAlgn="base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6pPr>
      <a:lvl7pPr marL="914400" algn="l" rtl="0" fontAlgn="base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7pPr>
      <a:lvl8pPr marL="1371600" algn="l" rtl="0" fontAlgn="base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8pPr>
      <a:lvl9pPr marL="1828800" algn="l" rtl="0" fontAlgn="base">
        <a:lnSpc>
          <a:spcPts val="58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 3" pitchFamily="18" charset="2"/>
        <a:buChar char="}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934200" y="0"/>
            <a:ext cx="2209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ooter Placeholder 2"/>
          <p:cNvSpPr txBox="1">
            <a:spLocks noGrp="1"/>
          </p:cNvSpPr>
          <p:nvPr/>
        </p:nvSpPr>
        <p:spPr bwMode="auto">
          <a:xfrm>
            <a:off x="2959381" y="6350414"/>
            <a:ext cx="3444949" cy="265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kumimoji="0" lang="en-US" altLang="ja-JP" sz="1000" b="0" i="1" dirty="0" smtClean="0">
                <a:ea typeface="MS PGothic" pitchFamily="34" charset="-128"/>
              </a:rPr>
              <a:t>Williamson-Dickie Co. Proprietary &amp; Confidential  	</a:t>
            </a:r>
            <a:endParaRPr kumimoji="0" lang="en-US" altLang="ja-JP" sz="1000" b="0" i="1" dirty="0">
              <a:ea typeface="MS PGothic" pitchFamily="34" charset="-128"/>
            </a:endParaRPr>
          </a:p>
        </p:txBody>
      </p:sp>
      <p:sp>
        <p:nvSpPr>
          <p:cNvPr id="6" name="Title 1"/>
          <p:cNvSpPr>
            <a:spLocks/>
          </p:cNvSpPr>
          <p:nvPr/>
        </p:nvSpPr>
        <p:spPr bwMode="auto">
          <a:xfrm>
            <a:off x="2854325" y="336550"/>
            <a:ext cx="62896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en-US" sz="3200" b="0" i="1" dirty="0">
                <a:latin typeface="Palatino Linotype" pitchFamily="18" charset="0"/>
                <a:ea typeface="SimHei" pitchFamily="49" charset="-122"/>
              </a:rPr>
              <a:t>Williamson-Dickie Holding Co.</a:t>
            </a:r>
            <a:br>
              <a:rPr lang="en-US" sz="3200" b="0" i="1" dirty="0">
                <a:latin typeface="Palatino Linotype" pitchFamily="18" charset="0"/>
                <a:ea typeface="SimHei" pitchFamily="49" charset="-122"/>
              </a:rPr>
            </a:br>
            <a:r>
              <a:rPr lang="en-US" sz="3200" b="0" i="1" dirty="0" smtClean="0">
                <a:latin typeface="Palatino Linotype" pitchFamily="18" charset="0"/>
                <a:ea typeface="SimHei" pitchFamily="49" charset="-122"/>
              </a:rPr>
              <a:t>2016 </a:t>
            </a:r>
            <a:r>
              <a:rPr lang="en-US" sz="3200" b="0" i="1" dirty="0" smtClean="0">
                <a:latin typeface="Palatino Linotype" pitchFamily="18" charset="0"/>
              </a:rPr>
              <a:t>Budget Presentation</a:t>
            </a:r>
            <a:endParaRPr lang="en-US" sz="3200" b="0" i="1" dirty="0">
              <a:latin typeface="Palatino Linotype" pitchFamily="18" charset="0"/>
            </a:endParaRPr>
          </a:p>
          <a:p>
            <a:pPr algn="ctr"/>
            <a:endParaRPr lang="en-US" sz="3200" b="0" i="1" dirty="0">
              <a:latin typeface="Palatino Linotype" pitchFamily="18" charset="0"/>
              <a:ea typeface="SimHei" pitchFamily="49" charset="-122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914400" y="4377187"/>
            <a:ext cx="7315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/>
            <a:r>
              <a:rPr lang="en-US" sz="3600" b="0" i="1" dirty="0" smtClean="0">
                <a:latin typeface="Palatino Linotype" pitchFamily="18" charset="0"/>
                <a:ea typeface="SimHei" pitchFamily="49" charset="-122"/>
              </a:rPr>
              <a:t>Meeting</a:t>
            </a:r>
            <a:endParaRPr lang="en-US" sz="3600" b="0" i="1" dirty="0">
              <a:latin typeface="Palatino Linotype" pitchFamily="18" charset="0"/>
              <a:ea typeface="SimHei" pitchFamily="49" charset="-122"/>
            </a:endParaRPr>
          </a:p>
          <a:p>
            <a:pPr algn="ctr" eaLnBrk="1" hangingPunct="1"/>
            <a:r>
              <a:rPr lang="en-US" b="0" i="1" dirty="0">
                <a:latin typeface="Palatino Linotype" pitchFamily="18" charset="0"/>
                <a:ea typeface="SimHei" pitchFamily="49" charset="-122"/>
              </a:rPr>
              <a:t> </a:t>
            </a:r>
            <a:r>
              <a:rPr lang="en-US" b="0" i="1" dirty="0" smtClean="0">
                <a:latin typeface="Palatino Linotype" pitchFamily="18" charset="0"/>
                <a:ea typeface="SimHei" pitchFamily="49" charset="-122"/>
              </a:rPr>
              <a:t>December 11, 2015</a:t>
            </a:r>
            <a:endParaRPr lang="en-US" sz="3600" b="0" i="1" dirty="0">
              <a:latin typeface="Palatino Linotype" pitchFamily="18" charset="0"/>
              <a:ea typeface="SimHei" pitchFamily="49" charset="-122"/>
            </a:endParaRPr>
          </a:p>
        </p:txBody>
      </p:sp>
      <p:pic>
        <p:nvPicPr>
          <p:cNvPr id="17" name="Picture 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285750"/>
            <a:ext cx="2590800" cy="153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6" descr="C:\Users\rschneider\AppData\Local\Microsoft\Windows\Temporary Internet Files\Content.Outlook\LVABPT81\WD_World_Map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92300"/>
            <a:ext cx="4427538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87" y="5534996"/>
            <a:ext cx="8048244" cy="673608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14389</TotalTime>
  <Words>16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 Unicode MS</vt:lpstr>
      <vt:lpstr>MS PGothic</vt:lpstr>
      <vt:lpstr>SimHei</vt:lpstr>
      <vt:lpstr>SimSun</vt:lpstr>
      <vt:lpstr>Arial</vt:lpstr>
      <vt:lpstr>Calibri</vt:lpstr>
      <vt:lpstr>Courier New</vt:lpstr>
      <vt:lpstr>Palatino Linotype</vt:lpstr>
      <vt:lpstr>Symbol</vt:lpstr>
      <vt:lpstr>Wingdings 3</vt:lpstr>
      <vt:lpstr>Executive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Mike's</dc:creator>
  <cp:lastModifiedBy>Allen H. Ramsay</cp:lastModifiedBy>
  <cp:revision>748</cp:revision>
  <cp:lastPrinted>2015-12-02T21:48:02Z</cp:lastPrinted>
  <dcterms:created xsi:type="dcterms:W3CDTF">2010-10-13T04:21:28Z</dcterms:created>
  <dcterms:modified xsi:type="dcterms:W3CDTF">2015-12-17T13:15:39Z</dcterms:modified>
</cp:coreProperties>
</file>