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9" r:id="rId2"/>
    <p:sldId id="257" r:id="rId3"/>
    <p:sldId id="284" r:id="rId4"/>
    <p:sldId id="286" r:id="rId5"/>
    <p:sldId id="275" r:id="rId6"/>
    <p:sldId id="273" r:id="rId7"/>
    <p:sldId id="276" r:id="rId8"/>
    <p:sldId id="280" r:id="rId9"/>
    <p:sldId id="287" r:id="rId10"/>
    <p:sldId id="277" r:id="rId11"/>
    <p:sldId id="281" r:id="rId12"/>
    <p:sldId id="288" r:id="rId13"/>
    <p:sldId id="282"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70" d="100"/>
          <a:sy n="70" d="100"/>
        </p:scale>
        <p:origin x="8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EFF06-3F06-4E83-916A-2A3357D556EB}" type="datetimeFigureOut">
              <a:rPr lang="en-GB" smtClean="0"/>
              <a:t>14/12/2015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457E9-2A09-420A-864A-05F57D5C87DC}" type="slidenum">
              <a:rPr lang="en-GB" smtClean="0"/>
              <a:t>‹#›</a:t>
            </a:fld>
            <a:endParaRPr lang="en-GB"/>
          </a:p>
        </p:txBody>
      </p:sp>
    </p:spTree>
    <p:extLst>
      <p:ext uri="{BB962C8B-B14F-4D97-AF65-F5344CB8AC3E}">
        <p14:creationId xmlns:p14="http://schemas.microsoft.com/office/powerpoint/2010/main" val="87019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5" name="Footer Placeholder 4"/>
          <p:cNvSpPr>
            <a:spLocks noGrp="1"/>
          </p:cNvSpPr>
          <p:nvPr>
            <p:ph type="ftr" sz="quarter" idx="11"/>
          </p:nvPr>
        </p:nvSpPr>
        <p:spPr>
          <a:xfrm>
            <a:off x="838199" y="6356350"/>
            <a:ext cx="4114800" cy="365125"/>
          </a:xfrm>
        </p:spPr>
        <p:txBody>
          <a:bodyPr/>
          <a:lstStyle/>
          <a:p>
            <a:endParaRPr lang="en-GB" dirty="0"/>
          </a:p>
        </p:txBody>
      </p:sp>
      <p:sp>
        <p:nvSpPr>
          <p:cNvPr id="6" name="Slide Number Placeholder 5"/>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428745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371829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145591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146405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237129"/>
            <a:ext cx="5181600" cy="49398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237129"/>
            <a:ext cx="5181600" cy="49398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177886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8374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264306"/>
            <a:ext cx="5157787" cy="403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1882871"/>
            <a:ext cx="5157787" cy="43067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264306"/>
            <a:ext cx="5183188" cy="403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1882871"/>
            <a:ext cx="5183188" cy="43067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396822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153868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217615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113211" cy="1398494"/>
          </a:xfrm>
        </p:spPr>
        <p:txBody>
          <a:bodyPr anchor="b"/>
          <a:lstStyle>
            <a:lvl1pPr>
              <a:defRPr sz="3200"/>
            </a:lvl1pPr>
          </a:lstStyle>
          <a:p>
            <a:r>
              <a:rPr lang="en-US" smtClean="0"/>
              <a:t>Click to edit Master title style</a:t>
            </a:r>
            <a:endParaRPr lang="en-GB" dirty="0"/>
          </a:p>
        </p:txBody>
      </p:sp>
      <p:sp>
        <p:nvSpPr>
          <p:cNvPr id="3" name="Picture Placeholder 2"/>
          <p:cNvSpPr>
            <a:spLocks noGrp="1"/>
          </p:cNvSpPr>
          <p:nvPr>
            <p:ph type="pic" idx="1"/>
          </p:nvPr>
        </p:nvSpPr>
        <p:spPr>
          <a:xfrm>
            <a:off x="5183188" y="457200"/>
            <a:ext cx="6172200" cy="57418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4113211" cy="4141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379802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B215DC-7F54-41D6-8D16-EF5D17F20E45}" type="slidenum">
              <a:rPr lang="en-GB" smtClean="0"/>
              <a:t>‹#›</a:t>
            </a:fld>
            <a:endParaRPr lang="en-GB"/>
          </a:p>
        </p:txBody>
      </p:sp>
    </p:spTree>
    <p:extLst>
      <p:ext uri="{BB962C8B-B14F-4D97-AF65-F5344CB8AC3E}">
        <p14:creationId xmlns:p14="http://schemas.microsoft.com/office/powerpoint/2010/main" val="239106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1064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250576"/>
            <a:ext cx="10515600" cy="492638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838199" y="6356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3B215DC-7F54-41D6-8D16-EF5D17F20E45}" type="slidenum">
              <a:rPr lang="en-GB" smtClean="0"/>
              <a:pPr/>
              <a:t>‹#›</a:t>
            </a:fld>
            <a:endParaRPr lang="en-GB"/>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978773" y="6119066"/>
            <a:ext cx="2234453" cy="950201"/>
          </a:xfrm>
          <a:prstGeom prst="rect">
            <a:avLst/>
          </a:prstGeom>
        </p:spPr>
      </p:pic>
    </p:spTree>
    <p:extLst>
      <p:ext uri="{BB962C8B-B14F-4D97-AF65-F5344CB8AC3E}">
        <p14:creationId xmlns:p14="http://schemas.microsoft.com/office/powerpoint/2010/main" val="214502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pando.org/2011/08/02/packaging-schepps-dairy/"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the company/products</a:t>
            </a:r>
            <a:endParaRPr lang="en-GB" dirty="0"/>
          </a:p>
        </p:txBody>
      </p:sp>
      <p:sp>
        <p:nvSpPr>
          <p:cNvPr id="3" name="Content Placeholder 2"/>
          <p:cNvSpPr>
            <a:spLocks noGrp="1"/>
          </p:cNvSpPr>
          <p:nvPr>
            <p:ph idx="1"/>
          </p:nvPr>
        </p:nvSpPr>
        <p:spPr/>
        <p:txBody>
          <a:bodyPr>
            <a:normAutofit/>
          </a:bodyPr>
          <a:lstStyle/>
          <a:p>
            <a:r>
              <a:rPr lang="en-GB" sz="1600" dirty="0" smtClean="0"/>
              <a:t>We are an online retailer of food products made in Italy</a:t>
            </a:r>
          </a:p>
          <a:p>
            <a:r>
              <a:rPr lang="en-GB" sz="1600" dirty="0" smtClean="0"/>
              <a:t>Our products are artisanal, produced in small batches and high end.  They include Coffee, Liquor, Olive Oil</a:t>
            </a:r>
          </a:p>
          <a:p>
            <a:r>
              <a:rPr lang="en-GB" sz="1600" dirty="0" smtClean="0"/>
              <a:t>Our brand name is </a:t>
            </a:r>
            <a:r>
              <a:rPr lang="en-GB" sz="1600" dirty="0" smtClean="0"/>
              <a:t>“for </a:t>
            </a:r>
            <a:r>
              <a:rPr lang="en-GB" sz="1600" dirty="0" smtClean="0"/>
              <a:t>my friends” and our positioning is luxury</a:t>
            </a:r>
            <a:endParaRPr lang="en-GB" sz="1600" dirty="0"/>
          </a:p>
        </p:txBody>
      </p:sp>
    </p:spTree>
    <p:extLst>
      <p:ext uri="{BB962C8B-B14F-4D97-AF65-F5344CB8AC3E}">
        <p14:creationId xmlns:p14="http://schemas.microsoft.com/office/powerpoint/2010/main" val="233942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1 – Product Description </a:t>
            </a:r>
            <a:endParaRPr lang="en-GB" dirty="0"/>
          </a:p>
        </p:txBody>
      </p:sp>
      <p:sp>
        <p:nvSpPr>
          <p:cNvPr id="3" name="Content Placeholder 2"/>
          <p:cNvSpPr>
            <a:spLocks noGrp="1"/>
          </p:cNvSpPr>
          <p:nvPr>
            <p:ph sz="half" idx="1"/>
          </p:nvPr>
        </p:nvSpPr>
        <p:spPr/>
        <p:txBody>
          <a:bodyPr>
            <a:normAutofit/>
          </a:bodyPr>
          <a:lstStyle/>
          <a:p>
            <a:r>
              <a:rPr lang="en-GB" sz="1600" dirty="0"/>
              <a:t>The instructions are for the design of the product </a:t>
            </a:r>
            <a:r>
              <a:rPr lang="en-GB" sz="1600" dirty="0" smtClean="0"/>
              <a:t>description </a:t>
            </a:r>
            <a:r>
              <a:rPr lang="en-GB" sz="1600" dirty="0"/>
              <a:t>within </a:t>
            </a:r>
            <a:r>
              <a:rPr lang="en-GB" sz="1600" dirty="0" smtClean="0"/>
              <a:t>the box </a:t>
            </a:r>
            <a:r>
              <a:rPr lang="en-GB" sz="1600" dirty="0"/>
              <a:t>label</a:t>
            </a:r>
          </a:p>
          <a:p>
            <a:r>
              <a:rPr lang="en-GB" sz="1600" dirty="0" smtClean="0"/>
              <a:t>TEXT</a:t>
            </a:r>
            <a:r>
              <a:rPr lang="en-GB" sz="1600" dirty="0"/>
              <a:t>: </a:t>
            </a:r>
            <a:r>
              <a:rPr lang="en-GB" sz="1600" dirty="0" smtClean="0"/>
              <a:t>“A Blend </a:t>
            </a:r>
            <a:r>
              <a:rPr lang="en-GB" sz="1600" dirty="0"/>
              <a:t>of Arabica </a:t>
            </a:r>
            <a:r>
              <a:rPr lang="en-GB" sz="1600" dirty="0" smtClean="0"/>
              <a:t>and Robusta, Luca is the </a:t>
            </a:r>
            <a:r>
              <a:rPr lang="en-GB" sz="1600" dirty="0"/>
              <a:t>perfect expression of the </a:t>
            </a:r>
            <a:r>
              <a:rPr lang="en-GB" sz="1600" dirty="0" smtClean="0"/>
              <a:t>Neapolitan Espresso tradition in single roasted </a:t>
            </a:r>
            <a:r>
              <a:rPr lang="en-GB" sz="1600" dirty="0"/>
              <a:t>coffee portions individually packaged </a:t>
            </a:r>
            <a:r>
              <a:rPr lang="en-GB" sz="1600" dirty="0" smtClean="0"/>
              <a:t>for perfect delivery for </a:t>
            </a:r>
            <a:r>
              <a:rPr lang="en-GB" sz="1600" dirty="0"/>
              <a:t>use with ESE espresso machines</a:t>
            </a:r>
            <a:r>
              <a:rPr lang="en-GB" sz="1600" dirty="0" smtClean="0"/>
              <a:t>.”</a:t>
            </a:r>
          </a:p>
          <a:p>
            <a:r>
              <a:rPr lang="en-GB" sz="1600" dirty="0"/>
              <a:t>Personalisation – Below the Product description a space is left to write by hand to personalise the </a:t>
            </a:r>
            <a:r>
              <a:rPr lang="en-GB" sz="1600" dirty="0" smtClean="0"/>
              <a:t>product.  The caption for the personalisation space says “Made in Italy for”</a:t>
            </a:r>
            <a:endParaRPr lang="en-GB" sz="1600" dirty="0"/>
          </a:p>
          <a:p>
            <a:endParaRPr lang="en-GB" sz="1600" dirty="0"/>
          </a:p>
          <a:p>
            <a:endParaRPr lang="en-GB" sz="1600" dirty="0"/>
          </a:p>
        </p:txBody>
      </p:sp>
      <p:sp>
        <p:nvSpPr>
          <p:cNvPr id="4" name="Content Placeholder 3"/>
          <p:cNvSpPr>
            <a:spLocks noGrp="1"/>
          </p:cNvSpPr>
          <p:nvPr>
            <p:ph sz="half" idx="2"/>
          </p:nvPr>
        </p:nvSpPr>
        <p:spPr/>
        <p:txBody>
          <a:bodyPr>
            <a:normAutofit/>
          </a:bodyPr>
          <a:lstStyle/>
          <a:p>
            <a:r>
              <a:rPr lang="en-GB" sz="1600" dirty="0" smtClean="0"/>
              <a:t>Examples of product description strategy</a:t>
            </a:r>
            <a:endParaRPr lang="en-GB"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211" y="1747156"/>
            <a:ext cx="1931435" cy="2299326"/>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647" t="45000" r="12766" b="42484"/>
          <a:stretch/>
        </p:blipFill>
        <p:spPr>
          <a:xfrm>
            <a:off x="8923418" y="1747156"/>
            <a:ext cx="2912982" cy="2628489"/>
          </a:xfrm>
          <a:prstGeom prst="rect">
            <a:avLst/>
          </a:prstGeom>
        </p:spPr>
      </p:pic>
    </p:spTree>
    <p:extLst>
      <p:ext uri="{BB962C8B-B14F-4D97-AF65-F5344CB8AC3E}">
        <p14:creationId xmlns:p14="http://schemas.microsoft.com/office/powerpoint/2010/main" val="334548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2 – </a:t>
            </a:r>
            <a:r>
              <a:rPr lang="en-GB" dirty="0"/>
              <a:t>Product </a:t>
            </a:r>
            <a:r>
              <a:rPr lang="en-GB" dirty="0" smtClean="0"/>
              <a:t>Description</a:t>
            </a:r>
            <a:endParaRPr lang="en-GB" dirty="0"/>
          </a:p>
        </p:txBody>
      </p:sp>
      <p:sp>
        <p:nvSpPr>
          <p:cNvPr id="3" name="Content Placeholder 2"/>
          <p:cNvSpPr>
            <a:spLocks noGrp="1"/>
          </p:cNvSpPr>
          <p:nvPr>
            <p:ph sz="half" idx="1"/>
          </p:nvPr>
        </p:nvSpPr>
        <p:spPr/>
        <p:txBody>
          <a:bodyPr>
            <a:normAutofit/>
          </a:bodyPr>
          <a:lstStyle/>
          <a:p>
            <a:r>
              <a:rPr lang="en-GB" sz="1600" dirty="0"/>
              <a:t>The instructions are for the design of the product description within </a:t>
            </a:r>
            <a:r>
              <a:rPr lang="en-GB" sz="1600" dirty="0" smtClean="0"/>
              <a:t>the box </a:t>
            </a:r>
            <a:r>
              <a:rPr lang="en-GB" sz="1600" dirty="0"/>
              <a:t>label</a:t>
            </a:r>
          </a:p>
          <a:p>
            <a:r>
              <a:rPr lang="en-GB" sz="1600" dirty="0" smtClean="0"/>
              <a:t>Product </a:t>
            </a:r>
            <a:r>
              <a:rPr lang="en-GB" sz="1600" dirty="0"/>
              <a:t>Description </a:t>
            </a:r>
            <a:r>
              <a:rPr lang="en-GB" sz="1600" dirty="0" smtClean="0"/>
              <a:t>– Together </a:t>
            </a:r>
            <a:r>
              <a:rPr lang="en-GB" sz="1600" dirty="0"/>
              <a:t>with the product name, the space for handwritten personalization they constitute the product identity. </a:t>
            </a:r>
            <a:endParaRPr lang="en-GB" sz="1600" dirty="0" smtClean="0"/>
          </a:p>
          <a:p>
            <a:r>
              <a:rPr lang="en-GB" sz="1600" dirty="0" smtClean="0"/>
              <a:t>TEXT</a:t>
            </a:r>
            <a:r>
              <a:rPr lang="en-GB" sz="1600" dirty="0"/>
              <a:t>:  </a:t>
            </a:r>
            <a:r>
              <a:rPr lang="en-GB" sz="1600" dirty="0" smtClean="0"/>
              <a:t>“A rich and powerful </a:t>
            </a:r>
            <a:r>
              <a:rPr lang="en-GB" sz="1600" dirty="0" err="1"/>
              <a:t>A</a:t>
            </a:r>
            <a:r>
              <a:rPr lang="en-GB" sz="1600" dirty="0" err="1" smtClean="0"/>
              <a:t>maro</a:t>
            </a:r>
            <a:r>
              <a:rPr lang="en-GB" sz="1600" dirty="0" smtClean="0"/>
              <a:t> inspired by an ancient Tuscan recipe. An elixir made from infusion of herbs, caramel, orange and magic. </a:t>
            </a:r>
            <a:br>
              <a:rPr lang="en-GB" sz="1600" dirty="0" smtClean="0"/>
            </a:br>
            <a:r>
              <a:rPr lang="en-GB" sz="1600" dirty="0" smtClean="0"/>
              <a:t>35 </a:t>
            </a:r>
            <a:r>
              <a:rPr lang="en-GB" sz="1600" dirty="0"/>
              <a:t>CL ℮  /   38% </a:t>
            </a:r>
            <a:r>
              <a:rPr lang="en-GB" sz="1600" dirty="0" smtClean="0"/>
              <a:t>Vol.”</a:t>
            </a:r>
          </a:p>
          <a:p>
            <a:r>
              <a:rPr lang="en-GB" sz="1600" dirty="0" smtClean="0"/>
              <a:t>Personalisation </a:t>
            </a:r>
            <a:r>
              <a:rPr lang="en-GB" sz="1600" dirty="0"/>
              <a:t>– Below the Product description a space is left to write by hand to personalise the </a:t>
            </a:r>
            <a:r>
              <a:rPr lang="en-GB" sz="1600" dirty="0" smtClean="0"/>
              <a:t>product. </a:t>
            </a:r>
            <a:r>
              <a:rPr lang="en-GB" sz="1600" dirty="0"/>
              <a:t>.  The Caption for the personalisation space says “Made in Italy for”</a:t>
            </a:r>
          </a:p>
          <a:p>
            <a:pPr marL="0" indent="0">
              <a:buNone/>
            </a:pPr>
            <a:endParaRPr lang="en-GB" sz="1600" dirty="0"/>
          </a:p>
          <a:p>
            <a:endParaRPr lang="en-GB" sz="1600" dirty="0"/>
          </a:p>
          <a:p>
            <a:endParaRPr lang="en-GB" sz="1600" dirty="0"/>
          </a:p>
        </p:txBody>
      </p:sp>
      <p:sp>
        <p:nvSpPr>
          <p:cNvPr id="4" name="Content Placeholder 3"/>
          <p:cNvSpPr>
            <a:spLocks noGrp="1"/>
          </p:cNvSpPr>
          <p:nvPr>
            <p:ph sz="half" idx="2"/>
          </p:nvPr>
        </p:nvSpPr>
        <p:spPr/>
        <p:txBody>
          <a:bodyPr>
            <a:normAutofit/>
          </a:bodyPr>
          <a:lstStyle/>
          <a:p>
            <a:r>
              <a:rPr lang="en-GB" sz="1600" dirty="0" smtClean="0"/>
              <a:t>Examples of product description Strategy</a:t>
            </a:r>
            <a:endParaRPr lang="en-GB" sz="1600"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51576" t="37684" r="20535" b="38199"/>
          <a:stretch/>
        </p:blipFill>
        <p:spPr>
          <a:xfrm>
            <a:off x="6908800" y="2057400"/>
            <a:ext cx="2514600" cy="3479104"/>
          </a:xfrm>
          <a:prstGeom prst="rect">
            <a:avLst/>
          </a:prstGeom>
        </p:spPr>
      </p:pic>
    </p:spTree>
    <p:extLst>
      <p:ext uri="{BB962C8B-B14F-4D97-AF65-F5344CB8AC3E}">
        <p14:creationId xmlns:p14="http://schemas.microsoft.com/office/powerpoint/2010/main" val="264452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3 – Product </a:t>
            </a:r>
            <a:r>
              <a:rPr lang="en-GB" dirty="0" smtClean="0"/>
              <a:t>Description</a:t>
            </a:r>
            <a:endParaRPr lang="en-GB" dirty="0"/>
          </a:p>
        </p:txBody>
      </p:sp>
      <p:sp>
        <p:nvSpPr>
          <p:cNvPr id="3" name="Content Placeholder 2"/>
          <p:cNvSpPr>
            <a:spLocks noGrp="1"/>
          </p:cNvSpPr>
          <p:nvPr>
            <p:ph sz="half" idx="1"/>
          </p:nvPr>
        </p:nvSpPr>
        <p:spPr/>
        <p:txBody>
          <a:bodyPr>
            <a:normAutofit/>
          </a:bodyPr>
          <a:lstStyle/>
          <a:p>
            <a:r>
              <a:rPr lang="en-GB" sz="1600" dirty="0"/>
              <a:t>The instructions are for the design of the product name within the box label</a:t>
            </a:r>
          </a:p>
          <a:p>
            <a:r>
              <a:rPr lang="en-GB" sz="1600" dirty="0" smtClean="0"/>
              <a:t>Product </a:t>
            </a:r>
            <a:r>
              <a:rPr lang="en-GB" sz="1600" dirty="0"/>
              <a:t>Description </a:t>
            </a:r>
            <a:r>
              <a:rPr lang="en-GB" sz="1600" dirty="0" smtClean="0"/>
              <a:t>– Together </a:t>
            </a:r>
            <a:r>
              <a:rPr lang="en-GB" sz="1600" dirty="0"/>
              <a:t>with the product name, the space for handwritten personalization they constitute the product identity. </a:t>
            </a:r>
            <a:endParaRPr lang="en-GB" sz="1600" dirty="0" smtClean="0"/>
          </a:p>
          <a:p>
            <a:r>
              <a:rPr lang="en-GB" sz="1600" dirty="0" smtClean="0"/>
              <a:t>TEXT</a:t>
            </a:r>
            <a:r>
              <a:rPr lang="en-GB" sz="1600" dirty="0"/>
              <a:t>:  </a:t>
            </a:r>
            <a:r>
              <a:rPr lang="en-GB" sz="1600" dirty="0" smtClean="0"/>
              <a:t>“Cold Extracted oil from organically farmed olives so lush you can drink” </a:t>
            </a:r>
            <a:br>
              <a:rPr lang="en-GB" sz="1600" dirty="0" smtClean="0"/>
            </a:br>
            <a:r>
              <a:rPr lang="en-GB" sz="1600" dirty="0" smtClean="0"/>
              <a:t>35 CL </a:t>
            </a:r>
            <a:r>
              <a:rPr lang="en-GB" sz="1600" dirty="0"/>
              <a:t>℮  </a:t>
            </a:r>
            <a:r>
              <a:rPr lang="en-GB" sz="1600" dirty="0" smtClean="0"/>
              <a:t>”</a:t>
            </a:r>
          </a:p>
          <a:p>
            <a:r>
              <a:rPr lang="en-GB" sz="1600" dirty="0" smtClean="0"/>
              <a:t>Personalisation </a:t>
            </a:r>
            <a:r>
              <a:rPr lang="en-GB" sz="1600" dirty="0"/>
              <a:t>– Below the Product description a space is left to write by hand to personalise the </a:t>
            </a:r>
            <a:r>
              <a:rPr lang="en-GB" sz="1600" dirty="0" smtClean="0"/>
              <a:t>product.  </a:t>
            </a:r>
            <a:r>
              <a:rPr lang="en-GB" sz="1600" dirty="0"/>
              <a:t>The Caption for the personalisation space says “Made in Italy for”</a:t>
            </a:r>
          </a:p>
          <a:p>
            <a:pPr marL="0" indent="0">
              <a:buNone/>
            </a:pPr>
            <a:endParaRPr lang="en-GB" sz="1600" dirty="0"/>
          </a:p>
          <a:p>
            <a:endParaRPr lang="en-GB" sz="1600" dirty="0"/>
          </a:p>
          <a:p>
            <a:endParaRPr lang="en-GB" sz="1600" dirty="0"/>
          </a:p>
        </p:txBody>
      </p:sp>
      <p:sp>
        <p:nvSpPr>
          <p:cNvPr id="4" name="Content Placeholder 3"/>
          <p:cNvSpPr>
            <a:spLocks noGrp="1"/>
          </p:cNvSpPr>
          <p:nvPr>
            <p:ph sz="half" idx="2"/>
          </p:nvPr>
        </p:nvSpPr>
        <p:spPr/>
        <p:txBody>
          <a:bodyPr>
            <a:normAutofit/>
          </a:bodyPr>
          <a:lstStyle/>
          <a:p>
            <a:r>
              <a:rPr lang="en-GB" sz="1600" dirty="0" smtClean="0"/>
              <a:t>Examples of product description Strategy</a:t>
            </a:r>
            <a:endParaRPr lang="en-GB" sz="16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500" t="43088" r="54167" b="27655"/>
          <a:stretch/>
        </p:blipFill>
        <p:spPr>
          <a:xfrm>
            <a:off x="6540500" y="1866900"/>
            <a:ext cx="2260600" cy="2406970"/>
          </a:xfrm>
          <a:prstGeom prst="rect">
            <a:avLst/>
          </a:prstGeom>
        </p:spPr>
      </p:pic>
    </p:spTree>
    <p:extLst>
      <p:ext uri="{BB962C8B-B14F-4D97-AF65-F5344CB8AC3E}">
        <p14:creationId xmlns:p14="http://schemas.microsoft.com/office/powerpoint/2010/main" val="296925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2 Bottle Label</a:t>
            </a:r>
            <a:endParaRPr lang="en-GB" dirty="0"/>
          </a:p>
        </p:txBody>
      </p:sp>
      <p:sp>
        <p:nvSpPr>
          <p:cNvPr id="3" name="Content Placeholder 2"/>
          <p:cNvSpPr>
            <a:spLocks noGrp="1"/>
          </p:cNvSpPr>
          <p:nvPr>
            <p:ph sz="half" idx="1"/>
          </p:nvPr>
        </p:nvSpPr>
        <p:spPr/>
        <p:txBody>
          <a:bodyPr>
            <a:noAutofit/>
          </a:bodyPr>
          <a:lstStyle/>
          <a:p>
            <a:r>
              <a:rPr lang="en-GB" sz="1600" dirty="0"/>
              <a:t>The instructions are for the design of the product description within the </a:t>
            </a:r>
            <a:r>
              <a:rPr lang="en-GB" sz="1600" dirty="0" smtClean="0"/>
              <a:t>bottle </a:t>
            </a:r>
            <a:r>
              <a:rPr lang="en-GB" sz="1600" dirty="0"/>
              <a:t>label</a:t>
            </a:r>
          </a:p>
          <a:p>
            <a:r>
              <a:rPr lang="en-GB" sz="1600" dirty="0" smtClean="0"/>
              <a:t>Product </a:t>
            </a:r>
            <a:r>
              <a:rPr lang="en-GB" sz="1600" dirty="0" smtClean="0"/>
              <a:t>2 will also have an additional label that will be blued onto the bottle</a:t>
            </a:r>
          </a:p>
          <a:p>
            <a:r>
              <a:rPr lang="en-GB" sz="1600" dirty="0" smtClean="0"/>
              <a:t>There </a:t>
            </a:r>
            <a:r>
              <a:rPr lang="en-GB" sz="1600" dirty="0"/>
              <a:t>will be only 1 label for the bottle.  The Label will include the brand information and legal mentions and </a:t>
            </a:r>
            <a:r>
              <a:rPr lang="en-GB" sz="1600" dirty="0" smtClean="0"/>
              <a:t>the same </a:t>
            </a:r>
            <a:r>
              <a:rPr lang="en-GB" sz="1600" dirty="0"/>
              <a:t>graphic </a:t>
            </a:r>
            <a:r>
              <a:rPr lang="en-GB" sz="1600" dirty="0" smtClean="0"/>
              <a:t>pattern as for the box of the product</a:t>
            </a:r>
          </a:p>
          <a:p>
            <a:r>
              <a:rPr lang="en-GB" sz="1600" dirty="0" smtClean="0"/>
              <a:t>The product name </a:t>
            </a:r>
            <a:r>
              <a:rPr lang="en-GB" sz="1600" dirty="0" err="1" smtClean="0"/>
              <a:t>Marilou</a:t>
            </a:r>
            <a:r>
              <a:rPr lang="en-GB" sz="1600" dirty="0" smtClean="0"/>
              <a:t> </a:t>
            </a:r>
            <a:r>
              <a:rPr lang="en-GB" sz="1600" dirty="0" err="1" smtClean="0"/>
              <a:t>Amaro</a:t>
            </a:r>
            <a:r>
              <a:rPr lang="en-GB" sz="1600" dirty="0" smtClean="0"/>
              <a:t> Elixir </a:t>
            </a:r>
            <a:r>
              <a:rPr lang="en-GB" sz="1600" dirty="0"/>
              <a:t>should be emphasized. </a:t>
            </a:r>
          </a:p>
          <a:p>
            <a:r>
              <a:rPr lang="en-GB" sz="1600" dirty="0" smtClean="0"/>
              <a:t>Product Content </a:t>
            </a:r>
            <a:r>
              <a:rPr lang="en-GB" sz="1600" dirty="0" smtClean="0"/>
              <a:t>Description  </a:t>
            </a:r>
            <a:r>
              <a:rPr lang="en-GB" sz="1600" dirty="0"/>
              <a:t>– Following content should be </a:t>
            </a:r>
            <a:r>
              <a:rPr lang="en-GB" sz="1600" dirty="0" smtClean="0"/>
              <a:t>included on the label</a:t>
            </a:r>
            <a:r>
              <a:rPr lang="en-GB" sz="1600" dirty="0"/>
              <a:t>: </a:t>
            </a:r>
            <a:endParaRPr lang="it-IT" sz="1600" dirty="0"/>
          </a:p>
          <a:p>
            <a:pPr marL="457200" lvl="1" indent="0">
              <a:buNone/>
            </a:pPr>
            <a:r>
              <a:rPr lang="it-IT" sz="1200" dirty="0" smtClean="0"/>
              <a:t>alcool</a:t>
            </a:r>
            <a:r>
              <a:rPr lang="it-IT" sz="1200" dirty="0"/>
              <a:t>, zucchero, aromi naturali, acqua</a:t>
            </a:r>
          </a:p>
          <a:p>
            <a:pPr marL="457200" lvl="1" indent="0">
              <a:buNone/>
            </a:pPr>
            <a:r>
              <a:rPr lang="it-IT" sz="1200" dirty="0" smtClean="0"/>
              <a:t>35</a:t>
            </a:r>
            <a:r>
              <a:rPr lang="it-IT" sz="1200" dirty="0" smtClean="0"/>
              <a:t> </a:t>
            </a:r>
            <a:r>
              <a:rPr lang="it-IT" sz="1200" dirty="0"/>
              <a:t>CL ℮  /   38% </a:t>
            </a:r>
            <a:r>
              <a:rPr lang="it-IT" sz="1200" dirty="0" err="1"/>
              <a:t>Vol</a:t>
            </a:r>
            <a:endParaRPr lang="it-IT" sz="1200" dirty="0"/>
          </a:p>
          <a:p>
            <a:pPr marL="457200" lvl="1" indent="0">
              <a:buNone/>
            </a:pPr>
            <a:r>
              <a:rPr lang="it-IT" sz="1200" dirty="0"/>
              <a:t>Codice Ditta: GRX00001R</a:t>
            </a:r>
          </a:p>
          <a:p>
            <a:pPr marL="457200" lvl="1" indent="0">
              <a:buNone/>
            </a:pPr>
            <a:r>
              <a:rPr lang="it-IT" sz="1200" dirty="0"/>
              <a:t>L’ESPRESSO SRLS</a:t>
            </a:r>
          </a:p>
          <a:p>
            <a:pPr marL="0" indent="0">
              <a:buNone/>
            </a:pPr>
            <a:endParaRPr lang="en-GB" sz="1600" dirty="0"/>
          </a:p>
          <a:p>
            <a:endParaRPr lang="en-GB" sz="1600" dirty="0"/>
          </a:p>
        </p:txBody>
      </p:sp>
      <p:sp>
        <p:nvSpPr>
          <p:cNvPr id="4" name="Content Placeholder 3"/>
          <p:cNvSpPr>
            <a:spLocks noGrp="1"/>
          </p:cNvSpPr>
          <p:nvPr>
            <p:ph sz="half" idx="2"/>
          </p:nvPr>
        </p:nvSpPr>
        <p:spPr/>
        <p:txBody>
          <a:bodyPr>
            <a:normAutofit/>
          </a:bodyPr>
          <a:lstStyle/>
          <a:p>
            <a:r>
              <a:rPr lang="en-GB" sz="1600" dirty="0" smtClean="0"/>
              <a:t>Product Label Example</a:t>
            </a:r>
            <a:endParaRPr lang="en-GB" sz="1600" dirty="0"/>
          </a:p>
        </p:txBody>
      </p:sp>
      <p:pic>
        <p:nvPicPr>
          <p:cNvPr id="2052" name="Picture 4" descr="http://photos1.blogger.com/blogger/7511/785/400/cor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0" y="1802046"/>
            <a:ext cx="3124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4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a:t>
            </a:r>
            <a:r>
              <a:rPr lang="en-GB" dirty="0" smtClean="0"/>
              <a:t>3 Bottle </a:t>
            </a:r>
            <a:r>
              <a:rPr lang="en-GB" dirty="0" smtClean="0"/>
              <a:t>Label</a:t>
            </a:r>
            <a:endParaRPr lang="en-GB" dirty="0"/>
          </a:p>
        </p:txBody>
      </p:sp>
      <p:sp>
        <p:nvSpPr>
          <p:cNvPr id="3" name="Content Placeholder 2"/>
          <p:cNvSpPr>
            <a:spLocks noGrp="1"/>
          </p:cNvSpPr>
          <p:nvPr>
            <p:ph sz="half" idx="1"/>
          </p:nvPr>
        </p:nvSpPr>
        <p:spPr/>
        <p:txBody>
          <a:bodyPr>
            <a:noAutofit/>
          </a:bodyPr>
          <a:lstStyle/>
          <a:p>
            <a:r>
              <a:rPr lang="en-GB" sz="1600" dirty="0"/>
              <a:t>The instructions are for the design of the product description within the </a:t>
            </a:r>
            <a:r>
              <a:rPr lang="en-GB" sz="1600" dirty="0" smtClean="0"/>
              <a:t>bottle </a:t>
            </a:r>
            <a:r>
              <a:rPr lang="en-GB" sz="1600" dirty="0"/>
              <a:t>label</a:t>
            </a:r>
          </a:p>
          <a:p>
            <a:r>
              <a:rPr lang="en-GB" sz="1600" dirty="0" smtClean="0"/>
              <a:t>Product 3 </a:t>
            </a:r>
            <a:r>
              <a:rPr lang="en-GB" sz="1600" dirty="0" smtClean="0"/>
              <a:t>will also have an additional label that will be </a:t>
            </a:r>
            <a:r>
              <a:rPr lang="en-GB" sz="1600" dirty="0" smtClean="0"/>
              <a:t>glued </a:t>
            </a:r>
            <a:r>
              <a:rPr lang="en-GB" sz="1600" dirty="0" smtClean="0"/>
              <a:t>onto the bottle</a:t>
            </a:r>
          </a:p>
          <a:p>
            <a:r>
              <a:rPr lang="en-GB" sz="1600" dirty="0" smtClean="0"/>
              <a:t>There </a:t>
            </a:r>
            <a:r>
              <a:rPr lang="en-GB" sz="1600" dirty="0"/>
              <a:t>will be only 1 label for the bottle.  The Label will include the brand information and legal mentions and </a:t>
            </a:r>
            <a:r>
              <a:rPr lang="en-GB" sz="1600" dirty="0" smtClean="0"/>
              <a:t>the same </a:t>
            </a:r>
            <a:r>
              <a:rPr lang="en-GB" sz="1600" dirty="0"/>
              <a:t>graphic </a:t>
            </a:r>
            <a:r>
              <a:rPr lang="en-GB" sz="1600" dirty="0" smtClean="0"/>
              <a:t>pattern as for the box of the product</a:t>
            </a:r>
          </a:p>
          <a:p>
            <a:r>
              <a:rPr lang="en-GB" sz="1600" dirty="0" smtClean="0"/>
              <a:t>The product name </a:t>
            </a:r>
            <a:r>
              <a:rPr lang="en-GB" sz="1600" dirty="0"/>
              <a:t>Oro Extra Virgin Olive </a:t>
            </a:r>
            <a:r>
              <a:rPr lang="en-GB" sz="1600" dirty="0" smtClean="0"/>
              <a:t>Oil</a:t>
            </a:r>
            <a:r>
              <a:rPr lang="en-GB" sz="1600" dirty="0" smtClean="0"/>
              <a:t> </a:t>
            </a:r>
            <a:r>
              <a:rPr lang="en-GB" sz="1600" dirty="0"/>
              <a:t>should be emphasized. </a:t>
            </a:r>
          </a:p>
          <a:p>
            <a:r>
              <a:rPr lang="en-GB" sz="1600" dirty="0" smtClean="0"/>
              <a:t>Product Content </a:t>
            </a:r>
            <a:r>
              <a:rPr lang="en-GB" sz="1600" dirty="0" smtClean="0"/>
              <a:t>Description  </a:t>
            </a:r>
            <a:r>
              <a:rPr lang="en-GB" sz="1600" dirty="0"/>
              <a:t>– Following content should be </a:t>
            </a:r>
            <a:r>
              <a:rPr lang="en-GB" sz="1600" dirty="0" smtClean="0"/>
              <a:t>included on the label</a:t>
            </a:r>
            <a:r>
              <a:rPr lang="en-GB" sz="1600" dirty="0"/>
              <a:t>: </a:t>
            </a:r>
            <a:r>
              <a:rPr lang="en-GB" sz="1600" dirty="0" smtClean="0"/>
              <a:t> </a:t>
            </a:r>
            <a:r>
              <a:rPr lang="it-IT" sz="1200" dirty="0" smtClean="0"/>
              <a:t>35 </a:t>
            </a:r>
            <a:r>
              <a:rPr lang="it-IT" sz="1200" dirty="0"/>
              <a:t>CL ℮ </a:t>
            </a:r>
          </a:p>
          <a:p>
            <a:pPr marL="0" indent="0">
              <a:buNone/>
            </a:pPr>
            <a:endParaRPr lang="en-GB" sz="1600" dirty="0"/>
          </a:p>
          <a:p>
            <a:endParaRPr lang="en-GB" sz="1600" dirty="0"/>
          </a:p>
        </p:txBody>
      </p:sp>
    </p:spTree>
    <p:extLst>
      <p:ext uri="{BB962C8B-B14F-4D97-AF65-F5344CB8AC3E}">
        <p14:creationId xmlns:p14="http://schemas.microsoft.com/office/powerpoint/2010/main" val="312537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Label Design instructions</a:t>
            </a:r>
            <a:endParaRPr lang="en-GB" b="1" dirty="0"/>
          </a:p>
        </p:txBody>
      </p:sp>
      <p:sp>
        <p:nvSpPr>
          <p:cNvPr id="3" name="Content Placeholder 2"/>
          <p:cNvSpPr>
            <a:spLocks noGrp="1"/>
          </p:cNvSpPr>
          <p:nvPr>
            <p:ph idx="1"/>
          </p:nvPr>
        </p:nvSpPr>
        <p:spPr/>
        <p:txBody>
          <a:bodyPr>
            <a:normAutofit/>
          </a:bodyPr>
          <a:lstStyle/>
          <a:p>
            <a:r>
              <a:rPr lang="en-GB" sz="1600" dirty="0" smtClean="0"/>
              <a:t>We need to produce a series of labels for our growing family of products.  The labels need to show clearly the products constitute are part of the same collection of products.  They will vary whilst but are to be based on the same template, as the </a:t>
            </a:r>
            <a:r>
              <a:rPr lang="en-GB" sz="1600" dirty="0"/>
              <a:t>range </a:t>
            </a:r>
            <a:r>
              <a:rPr lang="en-GB" sz="1600" dirty="0" smtClean="0"/>
              <a:t>expands we will use the same template for new products</a:t>
            </a:r>
            <a:endParaRPr lang="en-GB" sz="1600" dirty="0"/>
          </a:p>
          <a:p>
            <a:r>
              <a:rPr lang="en-GB" sz="1600" dirty="0" smtClean="0"/>
              <a:t>We </a:t>
            </a:r>
            <a:r>
              <a:rPr lang="en-GB" sz="1600" dirty="0" smtClean="0"/>
              <a:t>require </a:t>
            </a:r>
            <a:r>
              <a:rPr lang="en-GB" sz="1600" dirty="0" smtClean="0"/>
              <a:t>labels for boxes </a:t>
            </a:r>
            <a:r>
              <a:rPr lang="en-GB" sz="1600" dirty="0" smtClean="0"/>
              <a:t>(3 box </a:t>
            </a:r>
            <a:r>
              <a:rPr lang="en-GB" sz="1600" dirty="0" smtClean="0"/>
              <a:t>labels) that contain our product range AND </a:t>
            </a:r>
            <a:r>
              <a:rPr lang="en-GB" sz="1600" dirty="0"/>
              <a:t>a</a:t>
            </a:r>
            <a:r>
              <a:rPr lang="en-GB" sz="1600" dirty="0" smtClean="0"/>
              <a:t> </a:t>
            </a:r>
            <a:r>
              <a:rPr lang="en-GB" sz="1600" dirty="0" smtClean="0"/>
              <a:t>labels for </a:t>
            </a:r>
            <a:r>
              <a:rPr lang="en-GB" sz="1600" dirty="0" smtClean="0"/>
              <a:t>a </a:t>
            </a:r>
            <a:r>
              <a:rPr lang="en-GB" sz="1600" dirty="0" smtClean="0"/>
              <a:t>liquor bottle and for and an olive oil </a:t>
            </a:r>
            <a:r>
              <a:rPr lang="en-GB" sz="1600" dirty="0"/>
              <a:t>bottle </a:t>
            </a:r>
            <a:r>
              <a:rPr lang="en-GB" sz="1600" dirty="0" smtClean="0"/>
              <a:t>(2 bottle labels</a:t>
            </a:r>
            <a:r>
              <a:rPr lang="en-GB" sz="1600" dirty="0" smtClean="0"/>
              <a:t>).</a:t>
            </a:r>
          </a:p>
          <a:p>
            <a:r>
              <a:rPr lang="en-GB" sz="1600" dirty="0" smtClean="0"/>
              <a:t>Each box label  will be constructed with four design elements:</a:t>
            </a:r>
          </a:p>
          <a:p>
            <a:pPr lvl="1"/>
            <a:r>
              <a:rPr lang="en-GB" sz="1200" dirty="0" smtClean="0"/>
              <a:t>The Company Logo – the Logo is the same across all labels</a:t>
            </a:r>
          </a:p>
          <a:p>
            <a:pPr lvl="1"/>
            <a:r>
              <a:rPr lang="en-GB" sz="1200" dirty="0" smtClean="0"/>
              <a:t> A graphic pattern – the pattern varies for each product</a:t>
            </a:r>
          </a:p>
          <a:p>
            <a:pPr lvl="1"/>
            <a:r>
              <a:rPr lang="en-GB" sz="1200" dirty="0" smtClean="0"/>
              <a:t>The product name – Each product name is made of a first name followed by a generic name (Espresso, Olive Oil….)</a:t>
            </a:r>
          </a:p>
          <a:p>
            <a:pPr lvl="1"/>
            <a:r>
              <a:rPr lang="en-GB" sz="1200" dirty="0" smtClean="0"/>
              <a:t>The product description – each product description varies</a:t>
            </a:r>
          </a:p>
          <a:p>
            <a:pPr lvl="1"/>
            <a:r>
              <a:rPr lang="en-GB" sz="1200" dirty="0" smtClean="0"/>
              <a:t>An empty space for personalisation</a:t>
            </a:r>
          </a:p>
          <a:p>
            <a:r>
              <a:rPr lang="en-GB" sz="1600" dirty="0" smtClean="0"/>
              <a:t>Each bottles label will include, Logo, Pattern, Product Name, Product </a:t>
            </a:r>
            <a:r>
              <a:rPr lang="en-GB" sz="1600" dirty="0" smtClean="0"/>
              <a:t>description</a:t>
            </a:r>
          </a:p>
          <a:p>
            <a:r>
              <a:rPr lang="en-GB" sz="1600" dirty="0" smtClean="0"/>
              <a:t>We require executable files that can be used by the printer</a:t>
            </a:r>
            <a:endParaRPr lang="en-GB" sz="1600" dirty="0" smtClean="0"/>
          </a:p>
          <a:p>
            <a:r>
              <a:rPr lang="en-GB" sz="1600" dirty="0" smtClean="0"/>
              <a:t>The size of the </a:t>
            </a:r>
            <a:r>
              <a:rPr lang="en-GB" sz="1600" dirty="0" smtClean="0"/>
              <a:t>box labels are </a:t>
            </a:r>
            <a:r>
              <a:rPr lang="en-GB" sz="1600" dirty="0" smtClean="0"/>
              <a:t>27cm in length  x 10cm and in height.  It wraps in part the box that is to be used to contain the products</a:t>
            </a:r>
            <a:r>
              <a:rPr lang="en-GB" sz="1600" dirty="0" smtClean="0"/>
              <a:t>.  The size of bottle labels are 7cm in length and 10cm in height</a:t>
            </a:r>
            <a:endParaRPr lang="en-GB" sz="1600" dirty="0" smtClean="0"/>
          </a:p>
          <a:p>
            <a:pPr marL="0" indent="0">
              <a:buNone/>
            </a:pPr>
            <a:endParaRPr lang="en-GB" sz="1600" dirty="0"/>
          </a:p>
          <a:p>
            <a:pPr marL="0" indent="0">
              <a:buNone/>
            </a:pPr>
            <a:endParaRPr lang="en-GB" sz="1600" dirty="0"/>
          </a:p>
          <a:p>
            <a:endParaRPr lang="en-GB" sz="1600" dirty="0"/>
          </a:p>
        </p:txBody>
      </p:sp>
      <p:grpSp>
        <p:nvGrpSpPr>
          <p:cNvPr id="7" name="Group 6"/>
          <p:cNvGrpSpPr/>
          <p:nvPr/>
        </p:nvGrpSpPr>
        <p:grpSpPr>
          <a:xfrm>
            <a:off x="1079500" y="5331176"/>
            <a:ext cx="3806399" cy="823967"/>
            <a:chOff x="1431605" y="4749421"/>
            <a:chExt cx="5705331" cy="1110974"/>
          </a:xfrm>
        </p:grpSpPr>
        <p:sp>
          <p:nvSpPr>
            <p:cNvPr id="4" name="Rectangle 3"/>
            <p:cNvSpPr/>
            <p:nvPr/>
          </p:nvSpPr>
          <p:spPr>
            <a:xfrm>
              <a:off x="1431605" y="4749421"/>
              <a:ext cx="4790364" cy="11109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1486196" y="5636527"/>
              <a:ext cx="468118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84630" y="4749421"/>
              <a:ext cx="2522" cy="11109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93811" y="5068826"/>
              <a:ext cx="643125" cy="338554"/>
            </a:xfrm>
            <a:prstGeom prst="rect">
              <a:avLst/>
            </a:prstGeom>
            <a:noFill/>
          </p:spPr>
          <p:txBody>
            <a:bodyPr wrap="none" rtlCol="0">
              <a:spAutoFit/>
            </a:bodyPr>
            <a:lstStyle/>
            <a:p>
              <a:r>
                <a:rPr lang="en-GB" sz="1600" dirty="0" smtClean="0"/>
                <a:t>10cm</a:t>
              </a:r>
              <a:endParaRPr lang="en-GB" sz="1600" dirty="0"/>
            </a:p>
          </p:txBody>
        </p:sp>
        <p:sp>
          <p:nvSpPr>
            <p:cNvPr id="10" name="TextBox 9"/>
            <p:cNvSpPr txBox="1"/>
            <p:nvPr/>
          </p:nvSpPr>
          <p:spPr>
            <a:xfrm>
              <a:off x="3352848" y="5240631"/>
              <a:ext cx="643125" cy="338554"/>
            </a:xfrm>
            <a:prstGeom prst="rect">
              <a:avLst/>
            </a:prstGeom>
            <a:noFill/>
          </p:spPr>
          <p:txBody>
            <a:bodyPr wrap="none" rtlCol="0">
              <a:spAutoFit/>
            </a:bodyPr>
            <a:lstStyle/>
            <a:p>
              <a:r>
                <a:rPr lang="en-GB" sz="1600" dirty="0" smtClean="0"/>
                <a:t>27cm</a:t>
              </a:r>
              <a:endParaRPr lang="en-GB" sz="1600" dirty="0"/>
            </a:p>
          </p:txBody>
        </p:sp>
      </p:grpSp>
      <p:sp>
        <p:nvSpPr>
          <p:cNvPr id="12" name="Rectangle 11"/>
          <p:cNvSpPr/>
          <p:nvPr/>
        </p:nvSpPr>
        <p:spPr>
          <a:xfrm>
            <a:off x="9171297" y="5331176"/>
            <a:ext cx="1222748" cy="12606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9376012" y="6305266"/>
            <a:ext cx="8734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490364" y="5331176"/>
            <a:ext cx="435" cy="12606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40972" y="5693625"/>
            <a:ext cx="111023" cy="384179"/>
          </a:xfrm>
          <a:prstGeom prst="rect">
            <a:avLst/>
          </a:prstGeom>
          <a:noFill/>
        </p:spPr>
        <p:txBody>
          <a:bodyPr wrap="none" rtlCol="0">
            <a:spAutoFit/>
          </a:bodyPr>
          <a:lstStyle/>
          <a:p>
            <a:r>
              <a:rPr lang="en-GB" sz="1600" dirty="0" smtClean="0"/>
              <a:t>10cm</a:t>
            </a:r>
            <a:endParaRPr lang="en-GB" sz="1600" dirty="0"/>
          </a:p>
        </p:txBody>
      </p:sp>
      <p:sp>
        <p:nvSpPr>
          <p:cNvPr id="16" name="TextBox 15"/>
          <p:cNvSpPr txBox="1"/>
          <p:nvPr/>
        </p:nvSpPr>
        <p:spPr>
          <a:xfrm>
            <a:off x="9546518" y="5885714"/>
            <a:ext cx="585417" cy="338554"/>
          </a:xfrm>
          <a:prstGeom prst="rect">
            <a:avLst/>
          </a:prstGeom>
          <a:noFill/>
        </p:spPr>
        <p:txBody>
          <a:bodyPr wrap="none" rtlCol="0">
            <a:spAutoFit/>
          </a:bodyPr>
          <a:lstStyle/>
          <a:p>
            <a:r>
              <a:rPr lang="en-GB" sz="1600" dirty="0"/>
              <a:t>7</a:t>
            </a:r>
            <a:r>
              <a:rPr lang="en-GB" sz="1600" dirty="0" smtClean="0"/>
              <a:t> </a:t>
            </a:r>
            <a:r>
              <a:rPr lang="en-GB" sz="1600" dirty="0" smtClean="0"/>
              <a:t>cm</a:t>
            </a:r>
            <a:endParaRPr lang="en-GB" sz="1600" dirty="0"/>
          </a:p>
        </p:txBody>
      </p:sp>
    </p:spTree>
    <p:extLst>
      <p:ext uri="{BB962C8B-B14F-4D97-AF65-F5344CB8AC3E}">
        <p14:creationId xmlns:p14="http://schemas.microsoft.com/office/powerpoint/2010/main" val="9474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Description</a:t>
            </a:r>
            <a:endParaRPr lang="en-GB" dirty="0"/>
          </a:p>
        </p:txBody>
      </p:sp>
      <p:sp>
        <p:nvSpPr>
          <p:cNvPr id="3" name="Content Placeholder 2"/>
          <p:cNvSpPr>
            <a:spLocks noGrp="1"/>
          </p:cNvSpPr>
          <p:nvPr>
            <p:ph sz="half" idx="1"/>
          </p:nvPr>
        </p:nvSpPr>
        <p:spPr/>
        <p:txBody>
          <a:bodyPr>
            <a:normAutofit/>
          </a:bodyPr>
          <a:lstStyle/>
          <a:p>
            <a:r>
              <a:rPr lang="en-GB" sz="1600" dirty="0" smtClean="0"/>
              <a:t>The technical description of the box serves to give a clear indication of the box that the label shall be used for</a:t>
            </a:r>
          </a:p>
          <a:p>
            <a:r>
              <a:rPr lang="en-GB" sz="1600" dirty="0" smtClean="0"/>
              <a:t>The box is made of two components.  A base and a sleeve  FEFCO reference number </a:t>
            </a:r>
            <a:r>
              <a:rPr lang="en-GB" sz="1600" dirty="0"/>
              <a:t>501 </a:t>
            </a:r>
            <a:r>
              <a:rPr lang="en-GB" sz="1600" dirty="0" smtClean="0"/>
              <a:t>and 503</a:t>
            </a:r>
            <a:endParaRPr lang="en-GB" sz="1600" dirty="0"/>
          </a:p>
          <a:p>
            <a:endParaRPr lang="en-GB" sz="1600" dirty="0"/>
          </a:p>
        </p:txBody>
      </p:sp>
      <p:sp>
        <p:nvSpPr>
          <p:cNvPr id="4" name="Content Placeholder 3"/>
          <p:cNvSpPr>
            <a:spLocks noGrp="1"/>
          </p:cNvSpPr>
          <p:nvPr>
            <p:ph sz="half" idx="2"/>
          </p:nvPr>
        </p:nvSpPr>
        <p:spPr/>
        <p:txBody>
          <a:bodyPr>
            <a:normAutofit/>
          </a:bodyPr>
          <a:lstStyle/>
          <a:p>
            <a:r>
              <a:rPr lang="en-GB" sz="1600" dirty="0" smtClean="0"/>
              <a:t>Example of similar box</a:t>
            </a:r>
            <a:endParaRPr lang="en-GB" sz="1600" dirty="0"/>
          </a:p>
        </p:txBody>
      </p:sp>
      <p:pic>
        <p:nvPicPr>
          <p:cNvPr id="6" name="Picture 5"/>
          <p:cNvPicPr>
            <a:picLocks noChangeAspect="1"/>
          </p:cNvPicPr>
          <p:nvPr/>
        </p:nvPicPr>
        <p:blipFill>
          <a:blip r:embed="rId2" cstate="print"/>
          <a:stretch>
            <a:fillRect/>
          </a:stretch>
        </p:blipFill>
        <p:spPr>
          <a:xfrm>
            <a:off x="1136852" y="3978091"/>
            <a:ext cx="2771775" cy="1076325"/>
          </a:xfrm>
          <a:prstGeom prst="rect">
            <a:avLst/>
          </a:prstGeom>
        </p:spPr>
      </p:pic>
      <p:pic>
        <p:nvPicPr>
          <p:cNvPr id="7" name="Picture 6"/>
          <p:cNvPicPr>
            <a:picLocks noChangeAspect="1"/>
          </p:cNvPicPr>
          <p:nvPr/>
        </p:nvPicPr>
        <p:blipFill>
          <a:blip r:embed="rId3" cstate="print"/>
          <a:stretch>
            <a:fillRect/>
          </a:stretch>
        </p:blipFill>
        <p:spPr>
          <a:xfrm>
            <a:off x="1155902" y="5271526"/>
            <a:ext cx="2752725" cy="10668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208152906"/>
              </p:ext>
            </p:extLst>
          </p:nvPr>
        </p:nvGraphicFramePr>
        <p:xfrm>
          <a:off x="1136852" y="2523392"/>
          <a:ext cx="4743248" cy="1327785"/>
        </p:xfrm>
        <a:graphic>
          <a:graphicData uri="http://schemas.openxmlformats.org/drawingml/2006/table">
            <a:tbl>
              <a:tblPr/>
              <a:tblGrid>
                <a:gridCol w="2289192">
                  <a:extLst>
                    <a:ext uri="{9D8B030D-6E8A-4147-A177-3AD203B41FA5}">
                      <a16:colId xmlns:a16="http://schemas.microsoft.com/office/drawing/2014/main" val="2175428848"/>
                    </a:ext>
                  </a:extLst>
                </a:gridCol>
                <a:gridCol w="2454056">
                  <a:extLst>
                    <a:ext uri="{9D8B030D-6E8A-4147-A177-3AD203B41FA5}">
                      <a16:colId xmlns:a16="http://schemas.microsoft.com/office/drawing/2014/main" val="1762917086"/>
                    </a:ext>
                  </a:extLst>
                </a:gridCol>
              </a:tblGrid>
              <a:tr h="207878">
                <a:tc>
                  <a:txBody>
                    <a:bodyPr/>
                    <a:lstStyle/>
                    <a:p>
                      <a:pPr algn="l" fontAlgn="b"/>
                      <a:r>
                        <a:rPr lang="en-GB" sz="1400" b="1" dirty="0"/>
                        <a:t>Info</a:t>
                      </a:r>
                    </a:p>
                  </a:txBody>
                  <a:tcPr marL="9525" marR="9525" marT="9525" marB="0" anchor="b">
                    <a:solidFill>
                      <a:schemeClr val="accent3">
                        <a:lumMod val="60000"/>
                        <a:lumOff val="40000"/>
                      </a:schemeClr>
                    </a:solidFill>
                  </a:tcPr>
                </a:tc>
                <a:tc>
                  <a:txBody>
                    <a:bodyPr/>
                    <a:lstStyle/>
                    <a:p>
                      <a:pPr algn="l" fontAlgn="b"/>
                      <a:endParaRPr lang="en-GB" sz="1400" b="1" dirty="0"/>
                    </a:p>
                  </a:txBody>
                  <a:tcPr marL="9525" marR="9525" marT="9525" marB="0" anchor="b">
                    <a:solidFill>
                      <a:schemeClr val="accent3">
                        <a:lumMod val="60000"/>
                        <a:lumOff val="40000"/>
                      </a:schemeClr>
                    </a:solidFill>
                  </a:tcPr>
                </a:tc>
                <a:extLst>
                  <a:ext uri="{0D108BD9-81ED-4DB2-BD59-A6C34878D82A}">
                    <a16:rowId xmlns:a16="http://schemas.microsoft.com/office/drawing/2014/main" val="1918117432"/>
                  </a:ext>
                </a:extLst>
              </a:tr>
              <a:tr h="207878">
                <a:tc>
                  <a:txBody>
                    <a:bodyPr/>
                    <a:lstStyle/>
                    <a:p>
                      <a:pPr algn="l" fontAlgn="ctr"/>
                      <a:r>
                        <a:rPr lang="en-GB" sz="1400" dirty="0" smtClean="0"/>
                        <a:t>Size</a:t>
                      </a:r>
                      <a:endParaRPr lang="en-GB" sz="1400" dirty="0"/>
                    </a:p>
                  </a:txBody>
                  <a:tcPr marL="9525" marR="9525" marT="9525" marB="0"/>
                </a:tc>
                <a:tc>
                  <a:txBody>
                    <a:bodyPr/>
                    <a:lstStyle/>
                    <a:p>
                      <a:pPr algn="l" fontAlgn="b"/>
                      <a:r>
                        <a:rPr lang="en-GB" sz="1400" dirty="0"/>
                        <a:t>9x9x30 </a:t>
                      </a:r>
                      <a:r>
                        <a:rPr lang="en-GB" sz="1400" dirty="0" smtClean="0"/>
                        <a:t>cm</a:t>
                      </a:r>
                      <a:endParaRPr lang="en-GB" sz="1400" dirty="0"/>
                    </a:p>
                  </a:txBody>
                  <a:tcPr marL="9525" marR="9525" marT="9525" marB="0"/>
                </a:tc>
                <a:extLst>
                  <a:ext uri="{0D108BD9-81ED-4DB2-BD59-A6C34878D82A}">
                    <a16:rowId xmlns:a16="http://schemas.microsoft.com/office/drawing/2014/main" val="2880214025"/>
                  </a:ext>
                </a:extLst>
              </a:tr>
              <a:tr h="218272">
                <a:tc>
                  <a:txBody>
                    <a:bodyPr/>
                    <a:lstStyle/>
                    <a:p>
                      <a:pPr algn="l" fontAlgn="ctr"/>
                      <a:r>
                        <a:rPr lang="en-GB" sz="1400" dirty="0" smtClean="0"/>
                        <a:t>Material</a:t>
                      </a:r>
                      <a:endParaRPr lang="en-GB" sz="1400" dirty="0"/>
                    </a:p>
                  </a:txBody>
                  <a:tcPr marL="9525" marR="9525" marT="9525" marB="0"/>
                </a:tc>
                <a:tc>
                  <a:txBody>
                    <a:bodyPr/>
                    <a:lstStyle/>
                    <a:p>
                      <a:pPr algn="l" fontAlgn="b"/>
                      <a:r>
                        <a:rPr lang="en-GB" sz="1400" dirty="0" smtClean="0"/>
                        <a:t>Cardboard 300g</a:t>
                      </a:r>
                      <a:endParaRPr lang="en-GB" sz="1400" dirty="0"/>
                    </a:p>
                  </a:txBody>
                  <a:tcPr marL="9525" marR="9525" marT="9525" marB="0"/>
                </a:tc>
                <a:extLst>
                  <a:ext uri="{0D108BD9-81ED-4DB2-BD59-A6C34878D82A}">
                    <a16:rowId xmlns:a16="http://schemas.microsoft.com/office/drawing/2014/main" val="3788517455"/>
                  </a:ext>
                </a:extLst>
              </a:tr>
              <a:tr h="218272">
                <a:tc>
                  <a:txBody>
                    <a:bodyPr/>
                    <a:lstStyle/>
                    <a:p>
                      <a:pPr algn="l" fontAlgn="ctr"/>
                      <a:r>
                        <a:rPr lang="en-GB" sz="1400" dirty="0" smtClean="0"/>
                        <a:t>Colour</a:t>
                      </a:r>
                      <a:endParaRPr lang="en-GB" sz="1400" dirty="0"/>
                    </a:p>
                  </a:txBody>
                  <a:tcPr marL="9525" marR="9525" marT="9525" marB="0"/>
                </a:tc>
                <a:tc>
                  <a:txBody>
                    <a:bodyPr/>
                    <a:lstStyle/>
                    <a:p>
                      <a:pPr algn="l" fontAlgn="b"/>
                      <a:r>
                        <a:rPr lang="en-GB" sz="1400" dirty="0" err="1" smtClean="0"/>
                        <a:t>Crome</a:t>
                      </a:r>
                      <a:endParaRPr lang="en-GB" sz="1400" dirty="0"/>
                    </a:p>
                  </a:txBody>
                  <a:tcPr marL="9525" marR="9525" marT="9525" marB="0"/>
                </a:tc>
                <a:extLst>
                  <a:ext uri="{0D108BD9-81ED-4DB2-BD59-A6C34878D82A}">
                    <a16:rowId xmlns:a16="http://schemas.microsoft.com/office/drawing/2014/main" val="1217125038"/>
                  </a:ext>
                </a:extLst>
              </a:tr>
              <a:tr h="218272">
                <a:tc>
                  <a:txBody>
                    <a:bodyPr/>
                    <a:lstStyle/>
                    <a:p>
                      <a:pPr algn="l" fontAlgn="ctr"/>
                      <a:r>
                        <a:rPr lang="en-GB" sz="1400" dirty="0" smtClean="0"/>
                        <a:t>Type</a:t>
                      </a:r>
                      <a:r>
                        <a:rPr lang="en-GB" sz="1400" baseline="0" dirty="0" smtClean="0"/>
                        <a:t> of paint</a:t>
                      </a:r>
                      <a:endParaRPr lang="en-GB" sz="1400" dirty="0"/>
                    </a:p>
                  </a:txBody>
                  <a:tcPr marL="9525" marR="9525" marT="9525" marB="0"/>
                </a:tc>
                <a:tc>
                  <a:txBody>
                    <a:bodyPr/>
                    <a:lstStyle/>
                    <a:p>
                      <a:pPr algn="l" fontAlgn="b"/>
                      <a:r>
                        <a:rPr lang="en-GB" sz="1400" dirty="0" smtClean="0"/>
                        <a:t>Base Neutral</a:t>
                      </a:r>
                      <a:r>
                        <a:rPr lang="en-GB" sz="1400" baseline="0" dirty="0" smtClean="0"/>
                        <a:t> and Sleeve covered </a:t>
                      </a:r>
                      <a:r>
                        <a:rPr lang="en-GB" sz="1400" baseline="0" dirty="0" err="1" smtClean="0"/>
                        <a:t>wwith</a:t>
                      </a:r>
                      <a:r>
                        <a:rPr lang="en-GB" sz="1400" baseline="0" dirty="0" smtClean="0"/>
                        <a:t> a silver polyester </a:t>
                      </a:r>
                      <a:r>
                        <a:rPr lang="en-GB" sz="1400" baseline="0" dirty="0" err="1" smtClean="0"/>
                        <a:t>sheeet</a:t>
                      </a:r>
                      <a:endParaRPr lang="en-GB" sz="1400" dirty="0"/>
                    </a:p>
                  </a:txBody>
                  <a:tcPr marL="9525" marR="9525" marT="9525" marB="0"/>
                </a:tc>
                <a:extLst>
                  <a:ext uri="{0D108BD9-81ED-4DB2-BD59-A6C34878D82A}">
                    <a16:rowId xmlns:a16="http://schemas.microsoft.com/office/drawing/2014/main" val="3557852008"/>
                  </a:ext>
                </a:extLst>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007" y="1712814"/>
            <a:ext cx="5004119" cy="3130282"/>
          </a:xfrm>
          <a:prstGeom prst="rect">
            <a:avLst/>
          </a:prstGeom>
        </p:spPr>
      </p:pic>
    </p:spTree>
    <p:extLst>
      <p:ext uri="{BB962C8B-B14F-4D97-AF65-F5344CB8AC3E}">
        <p14:creationId xmlns:p14="http://schemas.microsoft.com/office/powerpoint/2010/main" val="347247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Bottle Description</a:t>
            </a:r>
            <a:endParaRPr lang="en-GB" dirty="0"/>
          </a:p>
        </p:txBody>
      </p:sp>
      <p:sp>
        <p:nvSpPr>
          <p:cNvPr id="3" name="Content Placeholder 2"/>
          <p:cNvSpPr>
            <a:spLocks noGrp="1"/>
          </p:cNvSpPr>
          <p:nvPr>
            <p:ph sz="half" idx="1"/>
          </p:nvPr>
        </p:nvSpPr>
        <p:spPr/>
        <p:txBody>
          <a:bodyPr>
            <a:normAutofit/>
          </a:bodyPr>
          <a:lstStyle/>
          <a:p>
            <a:r>
              <a:rPr lang="en-GB" sz="1600" dirty="0"/>
              <a:t>The technical description of the </a:t>
            </a:r>
            <a:r>
              <a:rPr lang="en-GB" sz="1600" dirty="0" smtClean="0"/>
              <a:t>bottle </a:t>
            </a:r>
            <a:r>
              <a:rPr lang="en-GB" sz="1600" dirty="0"/>
              <a:t>serves </a:t>
            </a:r>
            <a:r>
              <a:rPr lang="en-GB" sz="1600" dirty="0" smtClean="0"/>
              <a:t>to </a:t>
            </a:r>
            <a:r>
              <a:rPr lang="en-GB" sz="1600" dirty="0"/>
              <a:t>give a clear indication of what the box label shall be set on against.</a:t>
            </a:r>
          </a:p>
          <a:p>
            <a:endParaRPr lang="en-GB" sz="1600" dirty="0"/>
          </a:p>
        </p:txBody>
      </p:sp>
      <p:sp>
        <p:nvSpPr>
          <p:cNvPr id="4" name="Content Placeholder 3"/>
          <p:cNvSpPr>
            <a:spLocks noGrp="1"/>
          </p:cNvSpPr>
          <p:nvPr>
            <p:ph sz="half" idx="2"/>
          </p:nvPr>
        </p:nvSpPr>
        <p:spPr/>
        <p:txBody>
          <a:bodyPr>
            <a:normAutofit/>
          </a:bodyPr>
          <a:lstStyle/>
          <a:p>
            <a:r>
              <a:rPr lang="en-GB" sz="1600" dirty="0" smtClean="0"/>
              <a:t>Exact Bottle 500ml/ 350ml bottle that will be used</a:t>
            </a:r>
            <a:endParaRPr lang="en-GB" sz="1600"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838279"/>
            <a:ext cx="2495243" cy="373753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49752510"/>
              </p:ext>
            </p:extLst>
          </p:nvPr>
        </p:nvGraphicFramePr>
        <p:xfrm>
          <a:off x="927798" y="2213347"/>
          <a:ext cx="4743249" cy="891540"/>
        </p:xfrm>
        <a:graphic>
          <a:graphicData uri="http://schemas.openxmlformats.org/drawingml/2006/table">
            <a:tbl>
              <a:tblPr/>
              <a:tblGrid>
                <a:gridCol w="1508649">
                  <a:extLst>
                    <a:ext uri="{9D8B030D-6E8A-4147-A177-3AD203B41FA5}">
                      <a16:colId xmlns:a16="http://schemas.microsoft.com/office/drawing/2014/main" val="2175428848"/>
                    </a:ext>
                  </a:extLst>
                </a:gridCol>
                <a:gridCol w="1617300">
                  <a:extLst>
                    <a:ext uri="{9D8B030D-6E8A-4147-A177-3AD203B41FA5}">
                      <a16:colId xmlns:a16="http://schemas.microsoft.com/office/drawing/2014/main" val="1762917086"/>
                    </a:ext>
                  </a:extLst>
                </a:gridCol>
                <a:gridCol w="1617300">
                  <a:extLst>
                    <a:ext uri="{9D8B030D-6E8A-4147-A177-3AD203B41FA5}">
                      <a16:colId xmlns:a16="http://schemas.microsoft.com/office/drawing/2014/main" val="765707508"/>
                    </a:ext>
                  </a:extLst>
                </a:gridCol>
              </a:tblGrid>
              <a:tr h="207878">
                <a:tc>
                  <a:txBody>
                    <a:bodyPr/>
                    <a:lstStyle/>
                    <a:p>
                      <a:pPr algn="l" fontAlgn="b"/>
                      <a:r>
                        <a:rPr lang="en-GB" sz="1400" b="1" dirty="0"/>
                        <a:t>Info</a:t>
                      </a:r>
                    </a:p>
                  </a:txBody>
                  <a:tcPr marL="9525" marR="9525" marT="9525" marB="0" anchor="b">
                    <a:solidFill>
                      <a:schemeClr val="accent3">
                        <a:lumMod val="60000"/>
                        <a:lumOff val="40000"/>
                      </a:schemeClr>
                    </a:solidFill>
                  </a:tcPr>
                </a:tc>
                <a:tc>
                  <a:txBody>
                    <a:bodyPr/>
                    <a:lstStyle/>
                    <a:p>
                      <a:pPr algn="l" fontAlgn="b"/>
                      <a:r>
                        <a:rPr lang="en-GB" sz="1400" b="1" dirty="0" smtClean="0"/>
                        <a:t>500ml</a:t>
                      </a:r>
                      <a:endParaRPr lang="en-GB" sz="1400" b="1" dirty="0"/>
                    </a:p>
                  </a:txBody>
                  <a:tcPr marL="9525" marR="9525" marT="9525" marB="0" anchor="b">
                    <a:solidFill>
                      <a:schemeClr val="accent3">
                        <a:lumMod val="60000"/>
                        <a:lumOff val="40000"/>
                      </a:schemeClr>
                    </a:solidFill>
                  </a:tcPr>
                </a:tc>
                <a:tc>
                  <a:txBody>
                    <a:bodyPr/>
                    <a:lstStyle/>
                    <a:p>
                      <a:pPr algn="l" fontAlgn="b"/>
                      <a:r>
                        <a:rPr lang="en-GB" sz="1400" b="1" dirty="0" smtClean="0"/>
                        <a:t>350ml</a:t>
                      </a:r>
                      <a:endParaRPr lang="en-GB" sz="1400" b="1" dirty="0"/>
                    </a:p>
                  </a:txBody>
                  <a:tcPr marL="9525" marR="9525" marT="9525" marB="0" anchor="b">
                    <a:solidFill>
                      <a:schemeClr val="accent3">
                        <a:lumMod val="60000"/>
                        <a:lumOff val="40000"/>
                      </a:schemeClr>
                    </a:solidFill>
                  </a:tcPr>
                </a:tc>
                <a:extLst>
                  <a:ext uri="{0D108BD9-81ED-4DB2-BD59-A6C34878D82A}">
                    <a16:rowId xmlns:a16="http://schemas.microsoft.com/office/drawing/2014/main" val="1918117432"/>
                  </a:ext>
                </a:extLst>
              </a:tr>
              <a:tr h="207878">
                <a:tc>
                  <a:txBody>
                    <a:bodyPr/>
                    <a:lstStyle/>
                    <a:p>
                      <a:pPr algn="l" fontAlgn="ctr"/>
                      <a:r>
                        <a:rPr lang="en-GB" sz="1400" dirty="0" smtClean="0"/>
                        <a:t>Height</a:t>
                      </a:r>
                      <a:endParaRPr lang="en-GB" sz="1400" dirty="0"/>
                    </a:p>
                  </a:txBody>
                  <a:tcPr marL="9525" marR="9525" marT="9525" marB="0"/>
                </a:tc>
                <a:tc>
                  <a:txBody>
                    <a:bodyPr/>
                    <a:lstStyle/>
                    <a:p>
                      <a:pPr algn="l" fontAlgn="b"/>
                      <a:r>
                        <a:rPr lang="en-GB" sz="1400" dirty="0" smtClean="0"/>
                        <a:t>282mm</a:t>
                      </a:r>
                      <a:endParaRPr lang="en-GB" sz="1400" dirty="0"/>
                    </a:p>
                  </a:txBody>
                  <a:tcPr marL="9525" marR="9525" marT="9525" marB="0"/>
                </a:tc>
                <a:tc>
                  <a:txBody>
                    <a:bodyPr/>
                    <a:lstStyle/>
                    <a:p>
                      <a:pPr algn="l" fontAlgn="b"/>
                      <a:r>
                        <a:rPr lang="en-GB" sz="1400" dirty="0" smtClean="0"/>
                        <a:t>244 mm</a:t>
                      </a:r>
                      <a:endParaRPr lang="en-GB" sz="1400" dirty="0"/>
                    </a:p>
                  </a:txBody>
                  <a:tcPr marL="9525" marR="9525" marT="9525" marB="0"/>
                </a:tc>
                <a:extLst>
                  <a:ext uri="{0D108BD9-81ED-4DB2-BD59-A6C34878D82A}">
                    <a16:rowId xmlns:a16="http://schemas.microsoft.com/office/drawing/2014/main" val="2880214025"/>
                  </a:ext>
                </a:extLst>
              </a:tr>
              <a:tr h="218272">
                <a:tc>
                  <a:txBody>
                    <a:bodyPr/>
                    <a:lstStyle/>
                    <a:p>
                      <a:pPr algn="l" fontAlgn="ctr"/>
                      <a:r>
                        <a:rPr lang="en-GB" sz="1400" dirty="0" smtClean="0"/>
                        <a:t>Diameter</a:t>
                      </a:r>
                      <a:endParaRPr lang="en-GB" sz="1400" dirty="0"/>
                    </a:p>
                  </a:txBody>
                  <a:tcPr marL="9525" marR="9525" marT="9525" marB="0"/>
                </a:tc>
                <a:tc>
                  <a:txBody>
                    <a:bodyPr/>
                    <a:lstStyle/>
                    <a:p>
                      <a:pPr algn="l" fontAlgn="b"/>
                      <a:r>
                        <a:rPr lang="en-GB" sz="1400" dirty="0" smtClean="0"/>
                        <a:t>637mm</a:t>
                      </a:r>
                      <a:endParaRPr lang="en-GB" sz="1400" dirty="0"/>
                    </a:p>
                  </a:txBody>
                  <a:tcPr marL="9525" marR="9525" marT="9525" marB="0"/>
                </a:tc>
                <a:tc>
                  <a:txBody>
                    <a:bodyPr/>
                    <a:lstStyle/>
                    <a:p>
                      <a:pPr algn="l" fontAlgn="b"/>
                      <a:r>
                        <a:rPr lang="en-GB" sz="1400" dirty="0" smtClean="0"/>
                        <a:t>600mm</a:t>
                      </a:r>
                      <a:endParaRPr lang="en-GB" sz="1400" dirty="0"/>
                    </a:p>
                  </a:txBody>
                  <a:tcPr marL="9525" marR="9525" marT="9525" marB="0"/>
                </a:tc>
                <a:extLst>
                  <a:ext uri="{0D108BD9-81ED-4DB2-BD59-A6C34878D82A}">
                    <a16:rowId xmlns:a16="http://schemas.microsoft.com/office/drawing/2014/main" val="3788517455"/>
                  </a:ext>
                </a:extLst>
              </a:tr>
              <a:tr h="218272">
                <a:tc>
                  <a:txBody>
                    <a:bodyPr/>
                    <a:lstStyle/>
                    <a:p>
                      <a:pPr algn="l" fontAlgn="ctr"/>
                      <a:r>
                        <a:rPr lang="en-GB" sz="1400" dirty="0" smtClean="0"/>
                        <a:t>Colour</a:t>
                      </a:r>
                      <a:endParaRPr lang="en-GB" sz="1400" dirty="0"/>
                    </a:p>
                  </a:txBody>
                  <a:tcPr marL="9525" marR="9525" marT="9525" marB="0"/>
                </a:tc>
                <a:tc>
                  <a:txBody>
                    <a:bodyPr/>
                    <a:lstStyle/>
                    <a:p>
                      <a:pPr algn="l" fontAlgn="b"/>
                      <a:r>
                        <a:rPr lang="en-GB" sz="1400" dirty="0" smtClean="0"/>
                        <a:t>Clear</a:t>
                      </a:r>
                      <a:endParaRPr lang="en-GB" sz="1400" dirty="0"/>
                    </a:p>
                  </a:txBody>
                  <a:tcPr marL="9525" marR="9525" marT="9525" marB="0"/>
                </a:tc>
                <a:tc>
                  <a:txBody>
                    <a:bodyPr/>
                    <a:lstStyle/>
                    <a:p>
                      <a:pPr algn="l" fontAlgn="b"/>
                      <a:r>
                        <a:rPr lang="en-GB" sz="1400" dirty="0" smtClean="0"/>
                        <a:t>Clear</a:t>
                      </a:r>
                      <a:endParaRPr lang="en-GB" sz="1400" dirty="0"/>
                    </a:p>
                  </a:txBody>
                  <a:tcPr marL="9525" marR="9525" marT="9525" marB="0"/>
                </a:tc>
                <a:extLst>
                  <a:ext uri="{0D108BD9-81ED-4DB2-BD59-A6C34878D82A}">
                    <a16:rowId xmlns:a16="http://schemas.microsoft.com/office/drawing/2014/main" val="1217125038"/>
                  </a:ext>
                </a:extLst>
              </a:tr>
            </a:tbl>
          </a:graphicData>
        </a:graphic>
      </p:graphicFrame>
    </p:spTree>
    <p:extLst>
      <p:ext uri="{BB962C8B-B14F-4D97-AF65-F5344CB8AC3E}">
        <p14:creationId xmlns:p14="http://schemas.microsoft.com/office/powerpoint/2010/main" val="210417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Logo Design</a:t>
            </a:r>
            <a:endParaRPr lang="en-GB" b="1" dirty="0"/>
          </a:p>
        </p:txBody>
      </p:sp>
      <p:sp>
        <p:nvSpPr>
          <p:cNvPr id="3" name="Text Placeholder 2"/>
          <p:cNvSpPr>
            <a:spLocks noGrp="1"/>
          </p:cNvSpPr>
          <p:nvPr>
            <p:ph type="body" idx="1"/>
          </p:nvPr>
        </p:nvSpPr>
        <p:spPr/>
        <p:txBody>
          <a:bodyPr>
            <a:normAutofit/>
          </a:bodyPr>
          <a:lstStyle/>
          <a:p>
            <a:r>
              <a:rPr lang="en-GB" sz="2000" dirty="0" smtClean="0"/>
              <a:t>Current Logo</a:t>
            </a:r>
            <a:endParaRPr lang="en-GB" sz="2000" dirty="0"/>
          </a:p>
        </p:txBody>
      </p:sp>
      <p:sp>
        <p:nvSpPr>
          <p:cNvPr id="4" name="Content Placeholder 3"/>
          <p:cNvSpPr>
            <a:spLocks noGrp="1"/>
          </p:cNvSpPr>
          <p:nvPr>
            <p:ph sz="half" idx="2"/>
          </p:nvPr>
        </p:nvSpPr>
        <p:spPr/>
        <p:txBody>
          <a:bodyPr>
            <a:normAutofit/>
          </a:bodyPr>
          <a:lstStyle/>
          <a:p>
            <a:r>
              <a:rPr lang="en-GB" sz="1600" dirty="0"/>
              <a:t>We aim to modify the </a:t>
            </a:r>
            <a:r>
              <a:rPr lang="en-GB" sz="1600" dirty="0" smtClean="0"/>
              <a:t>current logo </a:t>
            </a:r>
            <a:r>
              <a:rPr lang="en-GB" sz="1600" dirty="0"/>
              <a:t>to be more consonant </a:t>
            </a:r>
            <a:r>
              <a:rPr lang="en-GB" sz="1600" dirty="0" smtClean="0"/>
              <a:t>with the brand identity</a:t>
            </a:r>
            <a:endParaRPr lang="en-GB" sz="1600" dirty="0"/>
          </a:p>
        </p:txBody>
      </p:sp>
      <p:sp>
        <p:nvSpPr>
          <p:cNvPr id="5" name="Text Placeholder 4"/>
          <p:cNvSpPr>
            <a:spLocks noGrp="1"/>
          </p:cNvSpPr>
          <p:nvPr>
            <p:ph type="body" sz="quarter" idx="3"/>
          </p:nvPr>
        </p:nvSpPr>
        <p:spPr/>
        <p:txBody>
          <a:bodyPr>
            <a:normAutofit/>
          </a:bodyPr>
          <a:lstStyle/>
          <a:p>
            <a:r>
              <a:rPr lang="en-GB" sz="2000" dirty="0" smtClean="0"/>
              <a:t>Instructions for new Logo</a:t>
            </a:r>
            <a:endParaRPr lang="en-GB" sz="2000" dirty="0"/>
          </a:p>
        </p:txBody>
      </p:sp>
      <p:sp>
        <p:nvSpPr>
          <p:cNvPr id="6" name="Content Placeholder 5"/>
          <p:cNvSpPr>
            <a:spLocks noGrp="1"/>
          </p:cNvSpPr>
          <p:nvPr>
            <p:ph sz="quarter" idx="4"/>
          </p:nvPr>
        </p:nvSpPr>
        <p:spPr/>
        <p:txBody>
          <a:bodyPr>
            <a:normAutofit/>
          </a:bodyPr>
          <a:lstStyle/>
          <a:p>
            <a:r>
              <a:rPr lang="en-GB" sz="1600" dirty="0" smtClean="0"/>
              <a:t>Font </a:t>
            </a:r>
            <a:r>
              <a:rPr lang="en-GB" sz="1600" dirty="0"/>
              <a:t>should be very graphic to eliminate the need of further graphic </a:t>
            </a:r>
            <a:r>
              <a:rPr lang="en-GB" sz="1600" dirty="0" smtClean="0"/>
              <a:t>elements. The </a:t>
            </a:r>
            <a:r>
              <a:rPr lang="en-GB" sz="1600" dirty="0"/>
              <a:t>logo needs to be balanced </a:t>
            </a:r>
            <a:r>
              <a:rPr lang="en-GB" sz="1600" dirty="0" smtClean="0"/>
              <a:t>with the other elements of the label: the pattern the product name fonts, the product descriptions </a:t>
            </a:r>
            <a:r>
              <a:rPr lang="en-GB" sz="1600" dirty="0" err="1" smtClean="0"/>
              <a:t>etc</a:t>
            </a:r>
            <a:r>
              <a:rPr lang="en-GB" sz="1600" dirty="0" smtClean="0"/>
              <a:t>…</a:t>
            </a:r>
          </a:p>
          <a:p>
            <a:r>
              <a:rPr lang="en-GB" sz="1600" dirty="0" smtClean="0"/>
              <a:t>Example </a:t>
            </a:r>
            <a:r>
              <a:rPr lang="en-GB" sz="1600" dirty="0"/>
              <a:t>for inspiration </a:t>
            </a:r>
            <a:r>
              <a:rPr lang="en-GB" sz="1600" dirty="0" smtClean="0"/>
              <a:t>below.  Also check out </a:t>
            </a:r>
            <a:r>
              <a:rPr lang="en-GB" sz="1600" dirty="0" err="1" smtClean="0"/>
              <a:t>typfaces</a:t>
            </a:r>
            <a:r>
              <a:rPr lang="en-GB" sz="1600" dirty="0" smtClean="0"/>
              <a:t> for luxury and others such as </a:t>
            </a:r>
            <a:r>
              <a:rPr lang="en-GB" sz="1600" dirty="0" err="1" smtClean="0"/>
              <a:t>Schepps</a:t>
            </a:r>
            <a:r>
              <a:rPr lang="en-GB" sz="1600" dirty="0" smtClean="0"/>
              <a:t> Dairy: </a:t>
            </a:r>
            <a:r>
              <a:rPr lang="en-GB" sz="1600" dirty="0" smtClean="0">
                <a:hlinkClick r:id="rId2"/>
              </a:rPr>
              <a:t>http</a:t>
            </a:r>
            <a:r>
              <a:rPr lang="en-GB" sz="1600" dirty="0">
                <a:hlinkClick r:id="rId2"/>
              </a:rPr>
              <a:t>://</a:t>
            </a:r>
            <a:r>
              <a:rPr lang="en-GB" sz="1600" dirty="0" smtClean="0">
                <a:hlinkClick r:id="rId2"/>
              </a:rPr>
              <a:t>bpando.org/2011/08/02/packaging-schepps-dairy/</a:t>
            </a:r>
            <a:r>
              <a:rPr lang="en-GB" sz="1600" dirty="0"/>
              <a:t> </a:t>
            </a:r>
            <a:r>
              <a:rPr lang="en-GB" sz="1600" dirty="0" smtClean="0"/>
              <a:t>and White </a:t>
            </a:r>
            <a:r>
              <a:rPr lang="en-GB" sz="1600" dirty="0"/>
              <a:t>Pike </a:t>
            </a:r>
            <a:r>
              <a:rPr lang="en-GB" sz="1600" dirty="0" smtClean="0"/>
              <a:t>Whiskey: </a:t>
            </a:r>
            <a:r>
              <a:rPr lang="en-GB" sz="1600" dirty="0"/>
              <a:t>http://whitepike.com/</a:t>
            </a:r>
          </a:p>
          <a:p>
            <a:endParaRPr lang="en-GB" sz="1600" dirty="0"/>
          </a:p>
          <a:p>
            <a:endParaRPr lang="en-GB" sz="1600" dirty="0"/>
          </a:p>
          <a:p>
            <a:endParaRPr lang="en-GB"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925" y="2639580"/>
            <a:ext cx="1448002" cy="164805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236" y="3689319"/>
            <a:ext cx="2833048" cy="2833048"/>
          </a:xfrm>
          <a:prstGeom prst="rect">
            <a:avLst/>
          </a:prstGeom>
        </p:spPr>
      </p:pic>
    </p:spTree>
    <p:extLst>
      <p:ext uri="{BB962C8B-B14F-4D97-AF65-F5344CB8AC3E}">
        <p14:creationId xmlns:p14="http://schemas.microsoft.com/office/powerpoint/2010/main" val="291072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Graphic </a:t>
            </a:r>
            <a:r>
              <a:rPr lang="en-GB" b="1" dirty="0" smtClean="0"/>
              <a:t>pattern</a:t>
            </a:r>
            <a:endParaRPr lang="en-GB" b="1" dirty="0"/>
          </a:p>
        </p:txBody>
      </p:sp>
      <p:sp>
        <p:nvSpPr>
          <p:cNvPr id="3" name="Content Placeholder 2"/>
          <p:cNvSpPr>
            <a:spLocks noGrp="1"/>
          </p:cNvSpPr>
          <p:nvPr>
            <p:ph idx="1"/>
          </p:nvPr>
        </p:nvSpPr>
        <p:spPr/>
        <p:txBody>
          <a:bodyPr>
            <a:normAutofit/>
          </a:bodyPr>
          <a:lstStyle/>
          <a:p>
            <a:r>
              <a:rPr lang="en-GB" sz="1600" dirty="0" smtClean="0"/>
              <a:t>Each label will have a different pattern.  Each pattern should be a translation of one of the symbols taken from the drawing below.  Each Pattern will be set against a white paper label. The colour of the patterns should be the same.  We have a preference for silver.</a:t>
            </a:r>
          </a:p>
          <a:p>
            <a:endParaRPr lang="en-GB" sz="1600" dirty="0"/>
          </a:p>
          <a:p>
            <a:endParaRPr lang="en-GB" sz="1600" dirty="0" smtClean="0"/>
          </a:p>
          <a:p>
            <a:endParaRPr lang="en-GB" sz="1600" dirty="0"/>
          </a:p>
          <a:p>
            <a:r>
              <a:rPr lang="en-GB" sz="1600" dirty="0" smtClean="0"/>
              <a:t>The Graphic pattern  covers most of the label.  Below are some examples.</a:t>
            </a:r>
          </a:p>
          <a:p>
            <a:endParaRPr lang="en-GB" sz="1600" dirty="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43" y="2071760"/>
            <a:ext cx="10690733" cy="83521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013" t="11144" r="28706" b="8059"/>
          <a:stretch/>
        </p:blipFill>
        <p:spPr>
          <a:xfrm>
            <a:off x="7952157" y="3509790"/>
            <a:ext cx="2057554" cy="268894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8955" t="17291" r="22165" b="19140"/>
          <a:stretch/>
        </p:blipFill>
        <p:spPr>
          <a:xfrm>
            <a:off x="3875965" y="3509789"/>
            <a:ext cx="3741762" cy="268894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44" y="3509790"/>
            <a:ext cx="2667174" cy="2667174"/>
          </a:xfrm>
          <a:prstGeom prst="rect">
            <a:avLst/>
          </a:prstGeom>
        </p:spPr>
      </p:pic>
    </p:spTree>
    <p:extLst>
      <p:ext uri="{BB962C8B-B14F-4D97-AF65-F5344CB8AC3E}">
        <p14:creationId xmlns:p14="http://schemas.microsoft.com/office/powerpoint/2010/main" val="34513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1 – Product Name Instructions</a:t>
            </a:r>
            <a:endParaRPr lang="en-GB" dirty="0"/>
          </a:p>
        </p:txBody>
      </p:sp>
      <p:sp>
        <p:nvSpPr>
          <p:cNvPr id="3" name="Content Placeholder 2"/>
          <p:cNvSpPr>
            <a:spLocks noGrp="1"/>
          </p:cNvSpPr>
          <p:nvPr>
            <p:ph sz="half" idx="1"/>
          </p:nvPr>
        </p:nvSpPr>
        <p:spPr/>
        <p:txBody>
          <a:bodyPr>
            <a:normAutofit/>
          </a:bodyPr>
          <a:lstStyle/>
          <a:p>
            <a:r>
              <a:rPr lang="en-GB" sz="1600" dirty="0" smtClean="0"/>
              <a:t>The instructions are for </a:t>
            </a:r>
            <a:r>
              <a:rPr lang="en-GB" sz="1600" dirty="0" smtClean="0"/>
              <a:t>the design of the product name within the box label</a:t>
            </a:r>
          </a:p>
          <a:p>
            <a:r>
              <a:rPr lang="en-GB" sz="1600" dirty="0" smtClean="0"/>
              <a:t>Product </a:t>
            </a:r>
            <a:r>
              <a:rPr lang="en-GB" sz="1600" dirty="0" smtClean="0"/>
              <a:t>Name: Luca Espresso</a:t>
            </a:r>
          </a:p>
          <a:p>
            <a:r>
              <a:rPr lang="en-GB" sz="1600" dirty="0" smtClean="0"/>
              <a:t>The name </a:t>
            </a:r>
            <a:r>
              <a:rPr lang="en-GB" sz="1600" dirty="0" smtClean="0"/>
              <a:t>“Luca”</a:t>
            </a:r>
            <a:r>
              <a:rPr lang="en-GB" sz="1600" dirty="0" smtClean="0"/>
              <a:t> </a:t>
            </a:r>
            <a:r>
              <a:rPr lang="en-GB" sz="1600" dirty="0" smtClean="0"/>
              <a:t>should </a:t>
            </a:r>
            <a:r>
              <a:rPr lang="en-GB" sz="1600" dirty="0"/>
              <a:t>be </a:t>
            </a:r>
            <a:r>
              <a:rPr lang="en-GB" sz="1600" dirty="0" smtClean="0"/>
              <a:t>emphasized whilst </a:t>
            </a:r>
            <a:r>
              <a:rPr lang="en-GB" sz="1600" dirty="0" smtClean="0"/>
              <a:t>“Espresso</a:t>
            </a:r>
            <a:r>
              <a:rPr lang="en-GB" sz="1600" dirty="0" smtClean="0"/>
              <a:t>” should be de-emphasized. </a:t>
            </a:r>
          </a:p>
          <a:p>
            <a:r>
              <a:rPr lang="en-GB" sz="1600" dirty="0" smtClean="0"/>
              <a:t>We </a:t>
            </a:r>
            <a:r>
              <a:rPr lang="en-GB" sz="1600" dirty="0"/>
              <a:t>like two strategies where the font is sufficiently strong and graphic to be set directly against the </a:t>
            </a:r>
            <a:r>
              <a:rPr lang="en-GB" sz="1600" dirty="0" smtClean="0"/>
              <a:t>patterns  like for the bibelot or </a:t>
            </a:r>
            <a:r>
              <a:rPr lang="en-GB" sz="1600" dirty="0"/>
              <a:t> </a:t>
            </a:r>
            <a:r>
              <a:rPr lang="en-GB" sz="1600" dirty="0" smtClean="0"/>
              <a:t>p#1 espresso OR </a:t>
            </a:r>
            <a:r>
              <a:rPr lang="en-GB" sz="1600" dirty="0"/>
              <a:t>where the product name is set in a </a:t>
            </a:r>
            <a:r>
              <a:rPr lang="en-GB" sz="1600" dirty="0" smtClean="0"/>
              <a:t>clear space that complements </a:t>
            </a:r>
            <a:r>
              <a:rPr lang="en-GB" sz="1600" dirty="0"/>
              <a:t>the symmetry of the pattern like for the </a:t>
            </a:r>
            <a:r>
              <a:rPr lang="en-GB" sz="1600" dirty="0" smtClean="0"/>
              <a:t>Arizona or Soa</a:t>
            </a:r>
            <a:r>
              <a:rPr lang="en-GB" sz="1600" dirty="0"/>
              <a:t>p</a:t>
            </a:r>
            <a:r>
              <a:rPr lang="en-GB" sz="1600" dirty="0" smtClean="0"/>
              <a:t> product.</a:t>
            </a:r>
            <a:endParaRPr lang="en-GB" sz="1600" dirty="0"/>
          </a:p>
          <a:p>
            <a:pPr marL="0" indent="0">
              <a:buNone/>
            </a:pPr>
            <a:endParaRPr lang="en-GB" sz="1600" dirty="0"/>
          </a:p>
        </p:txBody>
      </p:sp>
      <p:sp>
        <p:nvSpPr>
          <p:cNvPr id="4" name="Content Placeholder 3"/>
          <p:cNvSpPr>
            <a:spLocks noGrp="1"/>
          </p:cNvSpPr>
          <p:nvPr>
            <p:ph sz="half" idx="2"/>
          </p:nvPr>
        </p:nvSpPr>
        <p:spPr/>
        <p:txBody>
          <a:bodyPr>
            <a:normAutofit/>
          </a:bodyPr>
          <a:lstStyle/>
          <a:p>
            <a:r>
              <a:rPr lang="en-GB" sz="1600" dirty="0" smtClean="0"/>
              <a:t>Examples of product names set against a pattern</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r>
              <a:rPr lang="en-GB" sz="1600" dirty="0" smtClean="0"/>
              <a:t>Examples of product name set in a space that complement the symmetry of pattern</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pic>
        <p:nvPicPr>
          <p:cNvPr id="5" name="Picture 4"/>
          <p:cNvPicPr>
            <a:picLocks noChangeAspect="1"/>
          </p:cNvPicPr>
          <p:nvPr/>
        </p:nvPicPr>
        <p:blipFill>
          <a:blip r:embed="rId2" cstate="print"/>
          <a:stretch>
            <a:fillRect/>
          </a:stretch>
        </p:blipFill>
        <p:spPr>
          <a:xfrm>
            <a:off x="6576761" y="1706457"/>
            <a:ext cx="1448518" cy="982740"/>
          </a:xfrm>
          <a:prstGeom prst="rect">
            <a:avLst/>
          </a:prstGeom>
        </p:spPr>
      </p:pic>
      <p:pic>
        <p:nvPicPr>
          <p:cNvPr id="6" name="Picture 5"/>
          <p:cNvPicPr>
            <a:picLocks noChangeAspect="1"/>
          </p:cNvPicPr>
          <p:nvPr/>
        </p:nvPicPr>
        <p:blipFill>
          <a:blip r:embed="rId3" cstate="print"/>
          <a:stretch>
            <a:fillRect/>
          </a:stretch>
        </p:blipFill>
        <p:spPr>
          <a:xfrm>
            <a:off x="4694050" y="4536425"/>
            <a:ext cx="3903850" cy="1340717"/>
          </a:xfrm>
          <a:prstGeom prst="rect">
            <a:avLst/>
          </a:prstGeom>
        </p:spPr>
      </p:pic>
      <p:pic>
        <p:nvPicPr>
          <p:cNvPr id="3074" name="Picture 2" descr="Bibelot is a Melbourne based, luxury, European-inspired dessert boutique by A Friend Of Mine: "/>
          <p:cNvPicPr>
            <a:picLocks noChangeAspect="1" noChangeArrowheads="1"/>
          </p:cNvPicPr>
          <p:nvPr/>
        </p:nvPicPr>
        <p:blipFill rotWithShape="1">
          <a:blip r:embed="rId4">
            <a:extLst>
              <a:ext uri="{28A0092B-C50C-407E-A947-70E740481C1C}">
                <a14:useLocalDpi xmlns:a14="http://schemas.microsoft.com/office/drawing/2010/main" val="0"/>
              </a:ext>
            </a:extLst>
          </a:blip>
          <a:srcRect t="72610" b="15584"/>
          <a:stretch/>
        </p:blipFill>
        <p:spPr bwMode="auto">
          <a:xfrm>
            <a:off x="8353641" y="1706458"/>
            <a:ext cx="2796960" cy="18211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gency: One Darnley Road Designer: Roisin McAvinney Client: London Fields Soap Company Type Of Work: Commercial Work Country: United Kingdom: "/>
          <p:cNvPicPr>
            <a:picLocks noChangeAspect="1" noChangeArrowheads="1"/>
          </p:cNvPicPr>
          <p:nvPr/>
        </p:nvPicPr>
        <p:blipFill rotWithShape="1">
          <a:blip r:embed="rId5">
            <a:extLst>
              <a:ext uri="{28A0092B-C50C-407E-A947-70E740481C1C}">
                <a14:useLocalDpi xmlns:a14="http://schemas.microsoft.com/office/drawing/2010/main" val="0"/>
              </a:ext>
            </a:extLst>
          </a:blip>
          <a:srcRect t="37519" b="41621"/>
          <a:stretch/>
        </p:blipFill>
        <p:spPr bwMode="auto">
          <a:xfrm>
            <a:off x="8794751" y="4536425"/>
            <a:ext cx="2755900" cy="206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0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2 - </a:t>
            </a:r>
            <a:r>
              <a:rPr lang="en-GB" dirty="0"/>
              <a:t>Product Name Instructions</a:t>
            </a:r>
            <a:endParaRPr lang="en-GB" dirty="0"/>
          </a:p>
        </p:txBody>
      </p:sp>
      <p:sp>
        <p:nvSpPr>
          <p:cNvPr id="3" name="Content Placeholder 2"/>
          <p:cNvSpPr>
            <a:spLocks noGrp="1"/>
          </p:cNvSpPr>
          <p:nvPr>
            <p:ph sz="half" idx="1"/>
          </p:nvPr>
        </p:nvSpPr>
        <p:spPr/>
        <p:txBody>
          <a:bodyPr>
            <a:normAutofit/>
          </a:bodyPr>
          <a:lstStyle/>
          <a:p>
            <a:r>
              <a:rPr lang="en-GB" sz="1600" dirty="0"/>
              <a:t>The instructions are for the design of the product name within the </a:t>
            </a:r>
            <a:r>
              <a:rPr lang="en-GB" sz="1600" dirty="0" smtClean="0"/>
              <a:t>box label</a:t>
            </a:r>
            <a:endParaRPr lang="en-GB" sz="1600" dirty="0"/>
          </a:p>
          <a:p>
            <a:r>
              <a:rPr lang="en-GB" sz="1600" dirty="0" smtClean="0"/>
              <a:t>Product </a:t>
            </a:r>
            <a:r>
              <a:rPr lang="en-GB" sz="1600" dirty="0" smtClean="0"/>
              <a:t>Name: </a:t>
            </a:r>
            <a:r>
              <a:rPr lang="en-GB" sz="1600" dirty="0" err="1" smtClean="0"/>
              <a:t>Marilou</a:t>
            </a:r>
            <a:r>
              <a:rPr lang="en-GB" sz="1600" dirty="0" smtClean="0"/>
              <a:t> </a:t>
            </a:r>
            <a:r>
              <a:rPr lang="en-GB" sz="1600" dirty="0" err="1" smtClean="0"/>
              <a:t>Amaro</a:t>
            </a:r>
            <a:r>
              <a:rPr lang="en-GB" sz="1600" dirty="0" smtClean="0"/>
              <a:t> Elixir</a:t>
            </a:r>
          </a:p>
          <a:p>
            <a:r>
              <a:rPr lang="en-GB" sz="1600" dirty="0"/>
              <a:t>The name </a:t>
            </a:r>
            <a:r>
              <a:rPr lang="en-GB" sz="1600" dirty="0" err="1" smtClean="0"/>
              <a:t>Marilou</a:t>
            </a:r>
            <a:r>
              <a:rPr lang="en-GB" sz="1600" dirty="0" smtClean="0"/>
              <a:t> </a:t>
            </a:r>
            <a:r>
              <a:rPr lang="en-GB" sz="1600" dirty="0"/>
              <a:t>should be emphasized whilst </a:t>
            </a:r>
            <a:r>
              <a:rPr lang="en-GB" sz="1600" dirty="0" smtClean="0"/>
              <a:t>“</a:t>
            </a:r>
            <a:r>
              <a:rPr lang="en-GB" sz="1600" dirty="0" err="1" smtClean="0"/>
              <a:t>Amaro</a:t>
            </a:r>
            <a:r>
              <a:rPr lang="en-GB" sz="1600" dirty="0" smtClean="0"/>
              <a:t> Elixir” </a:t>
            </a:r>
            <a:r>
              <a:rPr lang="en-GB" sz="1600" dirty="0"/>
              <a:t>should be </a:t>
            </a:r>
            <a:r>
              <a:rPr lang="en-GB" sz="1600" dirty="0" smtClean="0"/>
              <a:t>de-emphasized.</a:t>
            </a:r>
          </a:p>
          <a:p>
            <a:r>
              <a:rPr lang="en-GB" sz="1600" dirty="0" smtClean="0"/>
              <a:t>We </a:t>
            </a:r>
            <a:r>
              <a:rPr lang="en-GB" sz="1600" dirty="0"/>
              <a:t>like two strategies where the font is sufficiently strong and graphic to be set directly against the patterns OR where the product name is set in a clear space that complements the symmetry of the </a:t>
            </a:r>
            <a:r>
              <a:rPr lang="en-GB" sz="1600" dirty="0" smtClean="0"/>
              <a:t>pattern</a:t>
            </a:r>
            <a:endParaRPr lang="en-GB" sz="1600" dirty="0"/>
          </a:p>
          <a:p>
            <a:endParaRPr lang="en-GB" sz="1600" dirty="0"/>
          </a:p>
        </p:txBody>
      </p:sp>
      <p:sp>
        <p:nvSpPr>
          <p:cNvPr id="4" name="Content Placeholder 3"/>
          <p:cNvSpPr>
            <a:spLocks noGrp="1"/>
          </p:cNvSpPr>
          <p:nvPr>
            <p:ph sz="half" idx="2"/>
          </p:nvPr>
        </p:nvSpPr>
        <p:spPr/>
        <p:txBody>
          <a:bodyPr>
            <a:normAutofit/>
          </a:bodyPr>
          <a:lstStyle/>
          <a:p>
            <a:r>
              <a:rPr lang="en-GB" sz="1600" dirty="0" smtClean="0"/>
              <a:t>This exact font should be used for the </a:t>
            </a:r>
            <a:r>
              <a:rPr lang="en-GB" sz="1600" dirty="0" err="1"/>
              <a:t>M</a:t>
            </a:r>
            <a:r>
              <a:rPr lang="en-GB" sz="1600" dirty="0" err="1" smtClean="0"/>
              <a:t>arilou</a:t>
            </a:r>
            <a:r>
              <a:rPr lang="en-GB" sz="1600" dirty="0" smtClean="0"/>
              <a:t> product name.  We have the source file to be used </a:t>
            </a:r>
            <a:endParaRPr lang="en-GB"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0043" y="1704075"/>
            <a:ext cx="3210363" cy="2104571"/>
          </a:xfrm>
          <a:prstGeom prst="rect">
            <a:avLst/>
          </a:prstGeom>
        </p:spPr>
      </p:pic>
    </p:spTree>
    <p:extLst>
      <p:ext uri="{BB962C8B-B14F-4D97-AF65-F5344CB8AC3E}">
        <p14:creationId xmlns:p14="http://schemas.microsoft.com/office/powerpoint/2010/main" val="235774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3 – Product </a:t>
            </a:r>
            <a:r>
              <a:rPr lang="en-GB" dirty="0" smtClean="0"/>
              <a:t>Name Instructions</a:t>
            </a:r>
            <a:endParaRPr lang="en-GB" dirty="0"/>
          </a:p>
        </p:txBody>
      </p:sp>
      <p:sp>
        <p:nvSpPr>
          <p:cNvPr id="3" name="Content Placeholder 2"/>
          <p:cNvSpPr>
            <a:spLocks noGrp="1"/>
          </p:cNvSpPr>
          <p:nvPr>
            <p:ph sz="half" idx="1"/>
          </p:nvPr>
        </p:nvSpPr>
        <p:spPr/>
        <p:txBody>
          <a:bodyPr>
            <a:normAutofit/>
          </a:bodyPr>
          <a:lstStyle/>
          <a:p>
            <a:r>
              <a:rPr lang="en-GB" sz="1600" dirty="0"/>
              <a:t>The instructions are for the design of the product name within the box label</a:t>
            </a:r>
          </a:p>
          <a:p>
            <a:r>
              <a:rPr lang="en-GB" sz="1600" dirty="0" smtClean="0"/>
              <a:t>Product </a:t>
            </a:r>
            <a:r>
              <a:rPr lang="en-GB" sz="1600" dirty="0" smtClean="0"/>
              <a:t>Name: </a:t>
            </a:r>
            <a:r>
              <a:rPr lang="en-GB" sz="1600" dirty="0" smtClean="0"/>
              <a:t>Oro Extra </a:t>
            </a:r>
            <a:r>
              <a:rPr lang="en-GB" sz="1600" dirty="0" smtClean="0"/>
              <a:t>Virgin Olive Oil</a:t>
            </a:r>
          </a:p>
          <a:p>
            <a:r>
              <a:rPr lang="en-GB" sz="1600" dirty="0"/>
              <a:t>The name </a:t>
            </a:r>
            <a:r>
              <a:rPr lang="en-GB" sz="1600" dirty="0" smtClean="0"/>
              <a:t>“Oro” </a:t>
            </a:r>
            <a:r>
              <a:rPr lang="en-GB" sz="1600" dirty="0"/>
              <a:t>should be emphasized whilst </a:t>
            </a:r>
            <a:r>
              <a:rPr lang="en-GB" sz="1600" dirty="0" smtClean="0"/>
              <a:t>“Extra Virgin Olive Oil” </a:t>
            </a:r>
            <a:r>
              <a:rPr lang="en-GB" sz="1600" dirty="0"/>
              <a:t>should be </a:t>
            </a:r>
            <a:r>
              <a:rPr lang="en-GB" sz="1600" dirty="0" smtClean="0"/>
              <a:t>de-emphasized.</a:t>
            </a:r>
          </a:p>
          <a:p>
            <a:r>
              <a:rPr lang="en-GB" sz="1600" dirty="0" smtClean="0"/>
              <a:t>We </a:t>
            </a:r>
            <a:r>
              <a:rPr lang="en-GB" sz="1600" dirty="0"/>
              <a:t>like two strategies where the font is sufficiently strong and graphic to be set directly against the patterns OR where the product name is set in a clear space that complements the symmetry of the </a:t>
            </a:r>
            <a:r>
              <a:rPr lang="en-GB" sz="1600" dirty="0" smtClean="0"/>
              <a:t>pattern</a:t>
            </a:r>
            <a:endParaRPr lang="en-GB" sz="1600" dirty="0"/>
          </a:p>
          <a:p>
            <a:endParaRPr lang="en-GB" sz="1600" dirty="0"/>
          </a:p>
        </p:txBody>
      </p:sp>
      <p:sp>
        <p:nvSpPr>
          <p:cNvPr id="5" name="Content Placeholder 4"/>
          <p:cNvSpPr>
            <a:spLocks noGrp="1"/>
          </p:cNvSpPr>
          <p:nvPr>
            <p:ph sz="half" idx="2"/>
          </p:nvPr>
        </p:nvSpPr>
        <p:spPr/>
        <p:txBody>
          <a:bodyPr>
            <a:normAutofit/>
          </a:bodyPr>
          <a:lstStyle/>
          <a:p>
            <a:r>
              <a:rPr lang="en-GB" sz="1600" dirty="0" smtClean="0"/>
              <a:t>The type font to be used for the name of Extra Virgin Olive Oil is not defined</a:t>
            </a:r>
            <a:endParaRPr lang="en-GB" sz="1600" dirty="0"/>
          </a:p>
        </p:txBody>
      </p:sp>
    </p:spTree>
    <p:extLst>
      <p:ext uri="{BB962C8B-B14F-4D97-AF65-F5344CB8AC3E}">
        <p14:creationId xmlns:p14="http://schemas.microsoft.com/office/powerpoint/2010/main" val="273307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567E49F-197C-42FE-B255-F737D69C6607}" vid="{B07356E9-72AE-4DB3-A751-FB528108EB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L'espresso presentation template</Template>
  <TotalTime>891</TotalTime>
  <Words>1318</Words>
  <Application>Microsoft Office PowerPoint</Application>
  <PresentationFormat>Widescreen</PresentationFormat>
  <Paragraphs>136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About the company/products</vt:lpstr>
      <vt:lpstr>Label Design instructions</vt:lpstr>
      <vt:lpstr>Box Description</vt:lpstr>
      <vt:lpstr>Bottle Description</vt:lpstr>
      <vt:lpstr>Logo Design</vt:lpstr>
      <vt:lpstr>Graphic pattern</vt:lpstr>
      <vt:lpstr>Product 1 – Product Name Instructions</vt:lpstr>
      <vt:lpstr>Product 2 - Product Name Instructions</vt:lpstr>
      <vt:lpstr>Product 3 – Product Name Instructions</vt:lpstr>
      <vt:lpstr>Product 1 – Product Description </vt:lpstr>
      <vt:lpstr>Product 2 – Product Description</vt:lpstr>
      <vt:lpstr>Product 3 – Product Description</vt:lpstr>
      <vt:lpstr>Product 2 Bottle Label</vt:lpstr>
      <vt:lpstr>Product 3 Bottle Label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pattern</dc:title>
  <dc:creator>Patrick Landi</dc:creator>
  <cp:lastModifiedBy>Patrick Landi</cp:lastModifiedBy>
  <cp:revision>51</cp:revision>
  <dcterms:created xsi:type="dcterms:W3CDTF">2015-11-10T18:44:55Z</dcterms:created>
  <dcterms:modified xsi:type="dcterms:W3CDTF">2015-12-14T19:48:06Z</dcterms:modified>
</cp:coreProperties>
</file>