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xlsx" ContentType="application/vnd.openxmlformats-officedocument.spreadsheetml.sheet"/>
  <Default Extension="rels" ContentType="application/vnd.openxmlformats-package.relationships+xml"/>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theme/themeOverride1.xml" ContentType="application/vnd.openxmlformats-officedocument.themeOverride+xml"/>
  <Override PartName="/ppt/charts/chart3.xml" ContentType="application/vnd.openxmlformats-officedocument.drawingml.chart+xml"/>
  <Override PartName="/ppt/theme/themeOverride2.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302" r:id="rId2"/>
    <p:sldId id="259" r:id="rId3"/>
    <p:sldId id="299" r:id="rId4"/>
    <p:sldId id="312" r:id="rId5"/>
    <p:sldId id="315" r:id="rId6"/>
    <p:sldId id="306" r:id="rId7"/>
    <p:sldId id="308" r:id="rId8"/>
    <p:sldId id="303" r:id="rId9"/>
    <p:sldId id="300" r:id="rId10"/>
    <p:sldId id="316" r:id="rId11"/>
    <p:sldId id="263" r:id="rId12"/>
    <p:sldId id="281" r:id="rId13"/>
    <p:sldId id="277" r:id="rId14"/>
    <p:sldId id="283" r:id="rId15"/>
    <p:sldId id="304" r:id="rId16"/>
    <p:sldId id="298" r:id="rId17"/>
    <p:sldId id="317" r:id="rId18"/>
    <p:sldId id="318" r:id="rId19"/>
    <p:sldId id="288" r:id="rId20"/>
    <p:sldId id="305" r:id="rId21"/>
    <p:sldId id="265" r:id="rId22"/>
    <p:sldId id="266" r:id="rId23"/>
    <p:sldId id="295" r:id="rId24"/>
    <p:sldId id="296" r:id="rId25"/>
    <p:sldId id="314" r:id="rId26"/>
    <p:sldId id="262" r:id="rId27"/>
    <p:sldId id="264" r:id="rId28"/>
    <p:sldId id="260" r:id="rId29"/>
    <p:sldId id="307" r:id="rId30"/>
    <p:sldId id="269" r:id="rId31"/>
    <p:sldId id="270" r:id="rId32"/>
    <p:sldId id="271" r:id="rId33"/>
    <p:sldId id="273" r:id="rId34"/>
    <p:sldId id="274" r:id="rId35"/>
    <p:sldId id="275" r:id="rId36"/>
    <p:sldId id="276" r:id="rId37"/>
    <p:sldId id="285" r:id="rId38"/>
    <p:sldId id="280" r:id="rId39"/>
    <p:sldId id="286" r:id="rId40"/>
    <p:sldId id="284" r:id="rId41"/>
    <p:sldId id="279" r:id="rId42"/>
    <p:sldId id="287" r:id="rId43"/>
    <p:sldId id="289" r:id="rId44"/>
    <p:sldId id="301" r:id="rId4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992" autoAdjust="0"/>
    <p:restoredTop sz="94674" autoAdjust="0"/>
  </p:normalViewPr>
  <p:slideViewPr>
    <p:cSldViewPr snapToGrid="0" snapToObjects="1" showGuides="1">
      <p:cViewPr>
        <p:scale>
          <a:sx n="100" d="100"/>
          <a:sy n="100" d="100"/>
        </p:scale>
        <p:origin x="920" y="680"/>
      </p:cViewPr>
      <p:guideLst>
        <p:guide orient="horz" pos="2160"/>
        <p:guide pos="2880"/>
      </p:guideLst>
    </p:cSldViewPr>
  </p:slideViewPr>
  <p:outlineViewPr>
    <p:cViewPr>
      <p:scale>
        <a:sx n="33" d="100"/>
        <a:sy n="33" d="100"/>
      </p:scale>
      <p:origin x="0" y="1008"/>
    </p:cViewPr>
  </p:outlineViewPr>
  <p:notesTextViewPr>
    <p:cViewPr>
      <p:scale>
        <a:sx n="100" d="100"/>
        <a:sy n="100" d="100"/>
      </p:scale>
      <p:origin x="0" y="0"/>
    </p:cViewPr>
  </p:notesTextViewPr>
  <p:sorterViewPr>
    <p:cViewPr>
      <p:scale>
        <a:sx n="154" d="100"/>
        <a:sy n="154" d="100"/>
      </p:scale>
      <p:origin x="0" y="0"/>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presProps" Target="presProps.xml"/><Relationship Id="rId47" Type="http://schemas.openxmlformats.org/officeDocument/2006/relationships/viewProps" Target="viewProps.xml"/><Relationship Id="rId48" Type="http://schemas.openxmlformats.org/officeDocument/2006/relationships/theme" Target="theme/theme1.xml"/><Relationship Id="rId49"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user:Documents:IQForecastBudget11.18.15RevADraft.xlsb" TargetMode="External"/><Relationship Id="rId2"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Macintosh%20HD:Users:user:Documents:IQForecastBudget11.18.15RevADraft.xlsb" TargetMode="External"/></Relationships>
</file>

<file path=ppt/charts/_rels/chart3.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800"/>
            </a:pPr>
            <a:r>
              <a:rPr lang="en-US" sz="2000" dirty="0"/>
              <a:t>IQ</a:t>
            </a:r>
            <a:r>
              <a:rPr lang="en-US" sz="2000" baseline="0" dirty="0"/>
              <a:t> </a:t>
            </a:r>
            <a:r>
              <a:rPr lang="en-US" sz="2000" baseline="0" dirty="0" smtClean="0"/>
              <a:t>Total Weekly Program Customers by Month</a:t>
            </a:r>
            <a:endParaRPr lang="en-US" sz="2000" dirty="0"/>
          </a:p>
          <a:p>
            <a:pPr>
              <a:defRPr sz="2800"/>
            </a:pPr>
            <a:endParaRPr lang="en-US" sz="2800" dirty="0"/>
          </a:p>
        </c:rich>
      </c:tx>
      <c:layout>
        <c:manualLayout>
          <c:xMode val="edge"/>
          <c:yMode val="edge"/>
          <c:x val="0.17663244442511"/>
          <c:y val="0.00221332197182506"/>
        </c:manualLayout>
      </c:layout>
      <c:overlay val="0"/>
    </c:title>
    <c:autoTitleDeleted val="0"/>
    <c:plotArea>
      <c:layout>
        <c:manualLayout>
          <c:layoutTarget val="inner"/>
          <c:xMode val="edge"/>
          <c:yMode val="edge"/>
          <c:x val="0.155775615199176"/>
          <c:y val="0.111482864116334"/>
          <c:w val="0.81061059425526"/>
          <c:h val="0.747324900050642"/>
        </c:manualLayout>
      </c:layout>
      <c:barChart>
        <c:barDir val="col"/>
        <c:grouping val="clustered"/>
        <c:varyColors val="0"/>
        <c:ser>
          <c:idx val="2"/>
          <c:order val="0"/>
          <c:tx>
            <c:strRef>
              <c:f>'Quarterly Income Statement'!$A$9</c:f>
              <c:strCache>
                <c:ptCount val="1"/>
                <c:pt idx="0">
                  <c:v>#REF!</c:v>
                </c:pt>
              </c:strCache>
            </c:strRef>
          </c:tx>
          <c:invertIfNegative val="0"/>
          <c:cat>
            <c:numRef>
              <c:f>'Monthly Income Statement'!$C$5:$BJ$5</c:f>
              <c:numCache>
                <c:formatCode>mmm\-yy</c:formatCode>
                <c:ptCount val="30"/>
                <c:pt idx="0">
                  <c:v>42186.0</c:v>
                </c:pt>
                <c:pt idx="1">
                  <c:v>42247.0</c:v>
                </c:pt>
                <c:pt idx="2">
                  <c:v>42277.0</c:v>
                </c:pt>
                <c:pt idx="3">
                  <c:v>42308.0</c:v>
                </c:pt>
                <c:pt idx="4">
                  <c:v>42338.0</c:v>
                </c:pt>
                <c:pt idx="5">
                  <c:v>42369.0</c:v>
                </c:pt>
                <c:pt idx="6">
                  <c:v>42400.0</c:v>
                </c:pt>
                <c:pt idx="7">
                  <c:v>42429.0</c:v>
                </c:pt>
                <c:pt idx="8">
                  <c:v>42460.0</c:v>
                </c:pt>
                <c:pt idx="9">
                  <c:v>42490.0</c:v>
                </c:pt>
                <c:pt idx="10">
                  <c:v>42521.0</c:v>
                </c:pt>
                <c:pt idx="11">
                  <c:v>42551.0</c:v>
                </c:pt>
                <c:pt idx="12">
                  <c:v>42582.0</c:v>
                </c:pt>
                <c:pt idx="13">
                  <c:v>42613.0</c:v>
                </c:pt>
                <c:pt idx="14">
                  <c:v>42643.0</c:v>
                </c:pt>
                <c:pt idx="15">
                  <c:v>42674.0</c:v>
                </c:pt>
                <c:pt idx="16">
                  <c:v>42704.0</c:v>
                </c:pt>
                <c:pt idx="17">
                  <c:v>42735.0</c:v>
                </c:pt>
                <c:pt idx="18">
                  <c:v>42766.0</c:v>
                </c:pt>
                <c:pt idx="19">
                  <c:v>42794.0</c:v>
                </c:pt>
                <c:pt idx="20">
                  <c:v>42825.0</c:v>
                </c:pt>
                <c:pt idx="21">
                  <c:v>42855.0</c:v>
                </c:pt>
                <c:pt idx="22">
                  <c:v>42886.0</c:v>
                </c:pt>
                <c:pt idx="23">
                  <c:v>42916.0</c:v>
                </c:pt>
                <c:pt idx="24">
                  <c:v>42947.0</c:v>
                </c:pt>
                <c:pt idx="25">
                  <c:v>42978.0</c:v>
                </c:pt>
                <c:pt idx="26">
                  <c:v>43008.0</c:v>
                </c:pt>
                <c:pt idx="27">
                  <c:v>43039.0</c:v>
                </c:pt>
                <c:pt idx="28">
                  <c:v>43069.0</c:v>
                </c:pt>
                <c:pt idx="29">
                  <c:v>43100.0</c:v>
                </c:pt>
              </c:numCache>
            </c:numRef>
          </c:cat>
          <c:val>
            <c:numRef>
              <c:f>'Quarterly Income Statement'!$B$9:$U$9</c:f>
            </c:numRef>
          </c:val>
        </c:ser>
        <c:ser>
          <c:idx val="3"/>
          <c:order val="1"/>
          <c:tx>
            <c:strRef>
              <c:f>'Revenue Forecast'!$B$6</c:f>
              <c:strCache>
                <c:ptCount val="1"/>
                <c:pt idx="0">
                  <c:v>Clients</c:v>
                </c:pt>
              </c:strCache>
            </c:strRef>
          </c:tx>
          <c:invertIfNegative val="0"/>
          <c:cat>
            <c:numRef>
              <c:f>'Monthly Income Statement'!$C$5:$BJ$5</c:f>
              <c:numCache>
                <c:formatCode>mmm\-yy</c:formatCode>
                <c:ptCount val="30"/>
                <c:pt idx="0">
                  <c:v>42186.0</c:v>
                </c:pt>
                <c:pt idx="1">
                  <c:v>42247.0</c:v>
                </c:pt>
                <c:pt idx="2">
                  <c:v>42277.0</c:v>
                </c:pt>
                <c:pt idx="3">
                  <c:v>42308.0</c:v>
                </c:pt>
                <c:pt idx="4">
                  <c:v>42338.0</c:v>
                </c:pt>
                <c:pt idx="5">
                  <c:v>42369.0</c:v>
                </c:pt>
                <c:pt idx="6">
                  <c:v>42400.0</c:v>
                </c:pt>
                <c:pt idx="7">
                  <c:v>42429.0</c:v>
                </c:pt>
                <c:pt idx="8">
                  <c:v>42460.0</c:v>
                </c:pt>
                <c:pt idx="9">
                  <c:v>42490.0</c:v>
                </c:pt>
                <c:pt idx="10">
                  <c:v>42521.0</c:v>
                </c:pt>
                <c:pt idx="11">
                  <c:v>42551.0</c:v>
                </c:pt>
                <c:pt idx="12">
                  <c:v>42582.0</c:v>
                </c:pt>
                <c:pt idx="13">
                  <c:v>42613.0</c:v>
                </c:pt>
                <c:pt idx="14">
                  <c:v>42643.0</c:v>
                </c:pt>
                <c:pt idx="15">
                  <c:v>42674.0</c:v>
                </c:pt>
                <c:pt idx="16">
                  <c:v>42704.0</c:v>
                </c:pt>
                <c:pt idx="17">
                  <c:v>42735.0</c:v>
                </c:pt>
                <c:pt idx="18">
                  <c:v>42766.0</c:v>
                </c:pt>
                <c:pt idx="19">
                  <c:v>42794.0</c:v>
                </c:pt>
                <c:pt idx="20">
                  <c:v>42825.0</c:v>
                </c:pt>
                <c:pt idx="21">
                  <c:v>42855.0</c:v>
                </c:pt>
                <c:pt idx="22">
                  <c:v>42886.0</c:v>
                </c:pt>
                <c:pt idx="23">
                  <c:v>42916.0</c:v>
                </c:pt>
                <c:pt idx="24">
                  <c:v>42947.0</c:v>
                </c:pt>
                <c:pt idx="25">
                  <c:v>42978.0</c:v>
                </c:pt>
                <c:pt idx="26">
                  <c:v>43008.0</c:v>
                </c:pt>
                <c:pt idx="27">
                  <c:v>43039.0</c:v>
                </c:pt>
                <c:pt idx="28">
                  <c:v>43069.0</c:v>
                </c:pt>
                <c:pt idx="29">
                  <c:v>43100.0</c:v>
                </c:pt>
              </c:numCache>
            </c:numRef>
          </c:cat>
          <c:val>
            <c:numRef>
              <c:f>'Revenue Forecast'!$H$6:$BO$6</c:f>
              <c:numCache>
                <c:formatCode>_(* #,##0_);_(* \(#,##0\);_(* "-"??_);_(@_)</c:formatCode>
                <c:ptCount val="29"/>
                <c:pt idx="0">
                  <c:v>0.0</c:v>
                </c:pt>
                <c:pt idx="1">
                  <c:v>0.0</c:v>
                </c:pt>
                <c:pt idx="2">
                  <c:v>0.0</c:v>
                </c:pt>
                <c:pt idx="3">
                  <c:v>0.0</c:v>
                </c:pt>
                <c:pt idx="4">
                  <c:v>0.0</c:v>
                </c:pt>
                <c:pt idx="5">
                  <c:v>0.0</c:v>
                </c:pt>
                <c:pt idx="6">
                  <c:v>0.0</c:v>
                </c:pt>
                <c:pt idx="7">
                  <c:v>0.0</c:v>
                </c:pt>
                <c:pt idx="8">
                  <c:v>50.0</c:v>
                </c:pt>
                <c:pt idx="9">
                  <c:v>200.0</c:v>
                </c:pt>
                <c:pt idx="10">
                  <c:v>500.0</c:v>
                </c:pt>
                <c:pt idx="11">
                  <c:v>1000.0</c:v>
                </c:pt>
                <c:pt idx="12">
                  <c:v>1400.0</c:v>
                </c:pt>
                <c:pt idx="13">
                  <c:v>1800.0</c:v>
                </c:pt>
                <c:pt idx="14">
                  <c:v>2200.0</c:v>
                </c:pt>
                <c:pt idx="15">
                  <c:v>2680.0</c:v>
                </c:pt>
                <c:pt idx="16">
                  <c:v>3270.0</c:v>
                </c:pt>
                <c:pt idx="17">
                  <c:v>3990.0</c:v>
                </c:pt>
                <c:pt idx="18">
                  <c:v>4870.0</c:v>
                </c:pt>
                <c:pt idx="19">
                  <c:v>5940.0</c:v>
                </c:pt>
                <c:pt idx="20">
                  <c:v>7250.0</c:v>
                </c:pt>
                <c:pt idx="21">
                  <c:v>8850.0</c:v>
                </c:pt>
                <c:pt idx="22">
                  <c:v>10800.0</c:v>
                </c:pt>
                <c:pt idx="23">
                  <c:v>13180.0</c:v>
                </c:pt>
                <c:pt idx="24">
                  <c:v>16080.0</c:v>
                </c:pt>
                <c:pt idx="25">
                  <c:v>19620.0</c:v>
                </c:pt>
                <c:pt idx="26">
                  <c:v>23940.0</c:v>
                </c:pt>
                <c:pt idx="27">
                  <c:v>29210.0</c:v>
                </c:pt>
                <c:pt idx="28">
                  <c:v>35640.0</c:v>
                </c:pt>
              </c:numCache>
            </c:numRef>
          </c:val>
        </c:ser>
        <c:ser>
          <c:idx val="4"/>
          <c:order val="2"/>
          <c:tx>
            <c:strRef>
              <c:f>'Quarterly Income Statement'!$A$10</c:f>
              <c:strCache>
                <c:ptCount val="1"/>
                <c:pt idx="0">
                  <c:v>#REF!</c:v>
                </c:pt>
              </c:strCache>
            </c:strRef>
          </c:tx>
          <c:invertIfNegative val="0"/>
          <c:cat>
            <c:numRef>
              <c:f>'Monthly Income Statement'!$C$5:$BJ$5</c:f>
              <c:numCache>
                <c:formatCode>mmm\-yy</c:formatCode>
                <c:ptCount val="30"/>
                <c:pt idx="0">
                  <c:v>42186.0</c:v>
                </c:pt>
                <c:pt idx="1">
                  <c:v>42247.0</c:v>
                </c:pt>
                <c:pt idx="2">
                  <c:v>42277.0</c:v>
                </c:pt>
                <c:pt idx="3">
                  <c:v>42308.0</c:v>
                </c:pt>
                <c:pt idx="4">
                  <c:v>42338.0</c:v>
                </c:pt>
                <c:pt idx="5">
                  <c:v>42369.0</c:v>
                </c:pt>
                <c:pt idx="6">
                  <c:v>42400.0</c:v>
                </c:pt>
                <c:pt idx="7">
                  <c:v>42429.0</c:v>
                </c:pt>
                <c:pt idx="8">
                  <c:v>42460.0</c:v>
                </c:pt>
                <c:pt idx="9">
                  <c:v>42490.0</c:v>
                </c:pt>
                <c:pt idx="10">
                  <c:v>42521.0</c:v>
                </c:pt>
                <c:pt idx="11">
                  <c:v>42551.0</c:v>
                </c:pt>
                <c:pt idx="12">
                  <c:v>42582.0</c:v>
                </c:pt>
                <c:pt idx="13">
                  <c:v>42613.0</c:v>
                </c:pt>
                <c:pt idx="14">
                  <c:v>42643.0</c:v>
                </c:pt>
                <c:pt idx="15">
                  <c:v>42674.0</c:v>
                </c:pt>
                <c:pt idx="16">
                  <c:v>42704.0</c:v>
                </c:pt>
                <c:pt idx="17">
                  <c:v>42735.0</c:v>
                </c:pt>
                <c:pt idx="18">
                  <c:v>42766.0</c:v>
                </c:pt>
                <c:pt idx="19">
                  <c:v>42794.0</c:v>
                </c:pt>
                <c:pt idx="20">
                  <c:v>42825.0</c:v>
                </c:pt>
                <c:pt idx="21">
                  <c:v>42855.0</c:v>
                </c:pt>
                <c:pt idx="22">
                  <c:v>42886.0</c:v>
                </c:pt>
                <c:pt idx="23">
                  <c:v>42916.0</c:v>
                </c:pt>
                <c:pt idx="24">
                  <c:v>42947.0</c:v>
                </c:pt>
                <c:pt idx="25">
                  <c:v>42978.0</c:v>
                </c:pt>
                <c:pt idx="26">
                  <c:v>43008.0</c:v>
                </c:pt>
                <c:pt idx="27">
                  <c:v>43039.0</c:v>
                </c:pt>
                <c:pt idx="28">
                  <c:v>43069.0</c:v>
                </c:pt>
                <c:pt idx="29">
                  <c:v>43100.0</c:v>
                </c:pt>
              </c:numCache>
            </c:numRef>
          </c:cat>
          <c:val>
            <c:numRef>
              <c:f>'Quarterly Income Statement'!$B$10:$U$10</c:f>
            </c:numRef>
          </c:val>
        </c:ser>
        <c:ser>
          <c:idx val="7"/>
          <c:order val="3"/>
          <c:tx>
            <c:strRef>
              <c:f>'Quarterly Income Statement'!$A$11</c:f>
              <c:strCache>
                <c:ptCount val="1"/>
                <c:pt idx="0">
                  <c:v>Shipping</c:v>
                </c:pt>
              </c:strCache>
            </c:strRef>
          </c:tx>
          <c:invertIfNegative val="0"/>
          <c:cat>
            <c:numRef>
              <c:f>'Monthly Income Statement'!$C$5:$BJ$5</c:f>
              <c:numCache>
                <c:formatCode>mmm\-yy</c:formatCode>
                <c:ptCount val="30"/>
                <c:pt idx="0">
                  <c:v>42186.0</c:v>
                </c:pt>
                <c:pt idx="1">
                  <c:v>42247.0</c:v>
                </c:pt>
                <c:pt idx="2">
                  <c:v>42277.0</c:v>
                </c:pt>
                <c:pt idx="3">
                  <c:v>42308.0</c:v>
                </c:pt>
                <c:pt idx="4">
                  <c:v>42338.0</c:v>
                </c:pt>
                <c:pt idx="5">
                  <c:v>42369.0</c:v>
                </c:pt>
                <c:pt idx="6">
                  <c:v>42400.0</c:v>
                </c:pt>
                <c:pt idx="7">
                  <c:v>42429.0</c:v>
                </c:pt>
                <c:pt idx="8">
                  <c:v>42460.0</c:v>
                </c:pt>
                <c:pt idx="9">
                  <c:v>42490.0</c:v>
                </c:pt>
                <c:pt idx="10">
                  <c:v>42521.0</c:v>
                </c:pt>
                <c:pt idx="11">
                  <c:v>42551.0</c:v>
                </c:pt>
                <c:pt idx="12">
                  <c:v>42582.0</c:v>
                </c:pt>
                <c:pt idx="13">
                  <c:v>42613.0</c:v>
                </c:pt>
                <c:pt idx="14">
                  <c:v>42643.0</c:v>
                </c:pt>
                <c:pt idx="15">
                  <c:v>42674.0</c:v>
                </c:pt>
                <c:pt idx="16">
                  <c:v>42704.0</c:v>
                </c:pt>
                <c:pt idx="17">
                  <c:v>42735.0</c:v>
                </c:pt>
                <c:pt idx="18">
                  <c:v>42766.0</c:v>
                </c:pt>
                <c:pt idx="19">
                  <c:v>42794.0</c:v>
                </c:pt>
                <c:pt idx="20">
                  <c:v>42825.0</c:v>
                </c:pt>
                <c:pt idx="21">
                  <c:v>42855.0</c:v>
                </c:pt>
                <c:pt idx="22">
                  <c:v>42886.0</c:v>
                </c:pt>
                <c:pt idx="23">
                  <c:v>42916.0</c:v>
                </c:pt>
                <c:pt idx="24">
                  <c:v>42947.0</c:v>
                </c:pt>
                <c:pt idx="25">
                  <c:v>42978.0</c:v>
                </c:pt>
                <c:pt idx="26">
                  <c:v>43008.0</c:v>
                </c:pt>
                <c:pt idx="27">
                  <c:v>43039.0</c:v>
                </c:pt>
                <c:pt idx="28">
                  <c:v>43069.0</c:v>
                </c:pt>
                <c:pt idx="29">
                  <c:v>43100.0</c:v>
                </c:pt>
              </c:numCache>
            </c:numRef>
          </c:cat>
          <c:val>
            <c:numRef>
              <c:f>'Quarterly Income Statement'!$B$11:$U$11</c:f>
            </c:numRef>
          </c:val>
        </c:ser>
        <c:dLbls>
          <c:showLegendKey val="0"/>
          <c:showVal val="0"/>
          <c:showCatName val="0"/>
          <c:showSerName val="0"/>
          <c:showPercent val="0"/>
          <c:showBubbleSize val="0"/>
        </c:dLbls>
        <c:gapWidth val="150"/>
        <c:axId val="2126585024"/>
        <c:axId val="-2143002048"/>
      </c:barChart>
      <c:dateAx>
        <c:axId val="2126585024"/>
        <c:scaling>
          <c:orientation val="minMax"/>
          <c:max val="43070.0"/>
          <c:min val="42309.0"/>
        </c:scaling>
        <c:delete val="0"/>
        <c:axPos val="b"/>
        <c:numFmt formatCode="mmm\-yy" sourceLinked="1"/>
        <c:majorTickMark val="out"/>
        <c:minorTickMark val="none"/>
        <c:tickLblPos val="nextTo"/>
        <c:txPr>
          <a:bodyPr/>
          <a:lstStyle/>
          <a:p>
            <a:pPr>
              <a:defRPr sz="1600" b="1"/>
            </a:pPr>
            <a:endParaRPr lang="en-US"/>
          </a:p>
        </c:txPr>
        <c:crossAx val="-2143002048"/>
        <c:crosses val="autoZero"/>
        <c:auto val="1"/>
        <c:lblOffset val="100"/>
        <c:baseTimeUnit val="months"/>
        <c:majorUnit val="1.0"/>
        <c:majorTimeUnit val="months"/>
      </c:dateAx>
      <c:valAx>
        <c:axId val="-2143002048"/>
        <c:scaling>
          <c:orientation val="minMax"/>
          <c:max val="35000.0"/>
        </c:scaling>
        <c:delete val="0"/>
        <c:axPos val="l"/>
        <c:majorGridlines/>
        <c:numFmt formatCode="#,##0" sourceLinked="0"/>
        <c:majorTickMark val="out"/>
        <c:minorTickMark val="none"/>
        <c:tickLblPos val="nextTo"/>
        <c:txPr>
          <a:bodyPr/>
          <a:lstStyle/>
          <a:p>
            <a:pPr>
              <a:defRPr sz="1400"/>
            </a:pPr>
            <a:endParaRPr lang="en-US"/>
          </a:p>
        </c:txPr>
        <c:crossAx val="2126585024"/>
        <c:crossesAt val="42309.0"/>
        <c:crossBetween val="between"/>
        <c:majorUnit val="5000.0"/>
        <c:minorUnit val="1000.0"/>
      </c:valAx>
    </c:plotArea>
    <c:plotVisOnly val="1"/>
    <c:dispBlanksAs val="gap"/>
    <c:showDLblsOverMax val="0"/>
  </c:chart>
  <c:txPr>
    <a:bodyPr/>
    <a:lstStyle/>
    <a:p>
      <a:pPr>
        <a:defRPr sz="1600"/>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3200"/>
            </a:pPr>
            <a:r>
              <a:rPr lang="en-US" sz="2000" dirty="0"/>
              <a:t>IQ Monthly EBITDA </a:t>
            </a:r>
            <a:r>
              <a:rPr lang="en-US" sz="2000" dirty="0" smtClean="0"/>
              <a:t>Projections </a:t>
            </a:r>
            <a:r>
              <a:rPr lang="en-US" sz="2000" baseline="0" dirty="0" smtClean="0"/>
              <a:t>through 2017</a:t>
            </a:r>
            <a:endParaRPr lang="en-US" sz="2000" dirty="0"/>
          </a:p>
        </c:rich>
      </c:tx>
      <c:layout/>
      <c:overlay val="0"/>
    </c:title>
    <c:autoTitleDeleted val="0"/>
    <c:plotArea>
      <c:layout/>
      <c:barChart>
        <c:barDir val="col"/>
        <c:grouping val="clustered"/>
        <c:varyColors val="0"/>
        <c:ser>
          <c:idx val="0"/>
          <c:order val="0"/>
          <c:tx>
            <c:strRef>
              <c:f>'Monthly Income Statement'!$A$46</c:f>
              <c:strCache>
                <c:ptCount val="1"/>
                <c:pt idx="0">
                  <c:v>EBITDA</c:v>
                </c:pt>
              </c:strCache>
            </c:strRef>
          </c:tx>
          <c:invertIfNegative val="0"/>
          <c:cat>
            <c:numRef>
              <c:f>'Monthly Income Statement'!$C$5:$BJ$5</c:f>
              <c:numCache>
                <c:formatCode>mmm\-yy</c:formatCode>
                <c:ptCount val="30"/>
                <c:pt idx="0">
                  <c:v>42186.0</c:v>
                </c:pt>
                <c:pt idx="1">
                  <c:v>42247.0</c:v>
                </c:pt>
                <c:pt idx="2">
                  <c:v>42277.0</c:v>
                </c:pt>
                <c:pt idx="3">
                  <c:v>42308.0</c:v>
                </c:pt>
                <c:pt idx="4">
                  <c:v>42338.0</c:v>
                </c:pt>
                <c:pt idx="5">
                  <c:v>42369.0</c:v>
                </c:pt>
                <c:pt idx="6">
                  <c:v>42400.0</c:v>
                </c:pt>
                <c:pt idx="7">
                  <c:v>42429.0</c:v>
                </c:pt>
                <c:pt idx="8">
                  <c:v>42460.0</c:v>
                </c:pt>
                <c:pt idx="9">
                  <c:v>42490.0</c:v>
                </c:pt>
                <c:pt idx="10">
                  <c:v>42521.0</c:v>
                </c:pt>
                <c:pt idx="11">
                  <c:v>42551.0</c:v>
                </c:pt>
                <c:pt idx="12">
                  <c:v>42582.0</c:v>
                </c:pt>
                <c:pt idx="13">
                  <c:v>42613.0</c:v>
                </c:pt>
                <c:pt idx="14">
                  <c:v>42643.0</c:v>
                </c:pt>
                <c:pt idx="15">
                  <c:v>42674.0</c:v>
                </c:pt>
                <c:pt idx="16">
                  <c:v>42704.0</c:v>
                </c:pt>
                <c:pt idx="17">
                  <c:v>42735.0</c:v>
                </c:pt>
                <c:pt idx="18">
                  <c:v>42766.0</c:v>
                </c:pt>
                <c:pt idx="19">
                  <c:v>42794.0</c:v>
                </c:pt>
                <c:pt idx="20">
                  <c:v>42825.0</c:v>
                </c:pt>
                <c:pt idx="21">
                  <c:v>42855.0</c:v>
                </c:pt>
                <c:pt idx="22">
                  <c:v>42886.0</c:v>
                </c:pt>
                <c:pt idx="23">
                  <c:v>42916.0</c:v>
                </c:pt>
                <c:pt idx="24">
                  <c:v>42947.0</c:v>
                </c:pt>
                <c:pt idx="25">
                  <c:v>42978.0</c:v>
                </c:pt>
                <c:pt idx="26">
                  <c:v>43008.0</c:v>
                </c:pt>
                <c:pt idx="27">
                  <c:v>43039.0</c:v>
                </c:pt>
                <c:pt idx="28">
                  <c:v>43069.0</c:v>
                </c:pt>
                <c:pt idx="29">
                  <c:v>43100.0</c:v>
                </c:pt>
              </c:numCache>
            </c:numRef>
          </c:cat>
          <c:val>
            <c:numRef>
              <c:f>'Monthly Income Statement'!$C$46:$BJ$46</c:f>
              <c:numCache>
                <c:formatCode>_(* #,##0_);_(* \(#,##0\);_(* "-"_);_(@_)</c:formatCode>
                <c:ptCount val="30"/>
                <c:pt idx="0">
                  <c:v>0.0</c:v>
                </c:pt>
                <c:pt idx="1">
                  <c:v>-174822.6666666667</c:v>
                </c:pt>
                <c:pt idx="2">
                  <c:v>-201314.15</c:v>
                </c:pt>
                <c:pt idx="3">
                  <c:v>-220860.08</c:v>
                </c:pt>
                <c:pt idx="4">
                  <c:v>-250019.68</c:v>
                </c:pt>
                <c:pt idx="5">
                  <c:v>-263292.08</c:v>
                </c:pt>
                <c:pt idx="6">
                  <c:v>-303521.88</c:v>
                </c:pt>
                <c:pt idx="7">
                  <c:v>-321281.48</c:v>
                </c:pt>
                <c:pt idx="8">
                  <c:v>-333868.48</c:v>
                </c:pt>
                <c:pt idx="9">
                  <c:v>-361914.28</c:v>
                </c:pt>
                <c:pt idx="10">
                  <c:v>-277182.28</c:v>
                </c:pt>
                <c:pt idx="11">
                  <c:v>-205439.4799999999</c:v>
                </c:pt>
                <c:pt idx="12">
                  <c:v>-160730.6049999999</c:v>
                </c:pt>
                <c:pt idx="13">
                  <c:v>-97993.6049999999</c:v>
                </c:pt>
                <c:pt idx="14">
                  <c:v>-55039.75499999993</c:v>
                </c:pt>
                <c:pt idx="15">
                  <c:v>13848.89383333335</c:v>
                </c:pt>
                <c:pt idx="16">
                  <c:v>84583.02133333341</c:v>
                </c:pt>
                <c:pt idx="17">
                  <c:v>180272.4613333334</c:v>
                </c:pt>
                <c:pt idx="18">
                  <c:v>267523.9513333333</c:v>
                </c:pt>
                <c:pt idx="19">
                  <c:v>404574.6913333333</c:v>
                </c:pt>
                <c:pt idx="20">
                  <c:v>546041.5513333334</c:v>
                </c:pt>
                <c:pt idx="21">
                  <c:v>713492.6713333333</c:v>
                </c:pt>
                <c:pt idx="22">
                  <c:v>895345.5913333332</c:v>
                </c:pt>
                <c:pt idx="23">
                  <c:v>1.11709713133333E6</c:v>
                </c:pt>
                <c:pt idx="24">
                  <c:v>1.375928458E6</c:v>
                </c:pt>
                <c:pt idx="25">
                  <c:v>1.775062798E6</c:v>
                </c:pt>
                <c:pt idx="26">
                  <c:v>2.254414318E6</c:v>
                </c:pt>
                <c:pt idx="27">
                  <c:v>2.826307015E6</c:v>
                </c:pt>
                <c:pt idx="28">
                  <c:v>3.548535946E6</c:v>
                </c:pt>
                <c:pt idx="29">
                  <c:v>4.423394374E6</c:v>
                </c:pt>
              </c:numCache>
            </c:numRef>
          </c:val>
        </c:ser>
        <c:dLbls>
          <c:showLegendKey val="0"/>
          <c:showVal val="0"/>
          <c:showCatName val="0"/>
          <c:showSerName val="0"/>
          <c:showPercent val="0"/>
          <c:showBubbleSize val="0"/>
        </c:dLbls>
        <c:gapWidth val="150"/>
        <c:axId val="2136863152"/>
        <c:axId val="2137585472"/>
      </c:barChart>
      <c:dateAx>
        <c:axId val="2136863152"/>
        <c:scaling>
          <c:orientation val="minMax"/>
          <c:max val="43070.0"/>
          <c:min val="42217.0"/>
        </c:scaling>
        <c:delete val="0"/>
        <c:axPos val="b"/>
        <c:numFmt formatCode="[$-409]mmm\-yy;@" sourceLinked="0"/>
        <c:majorTickMark val="out"/>
        <c:minorTickMark val="none"/>
        <c:tickLblPos val="nextTo"/>
        <c:txPr>
          <a:bodyPr/>
          <a:lstStyle/>
          <a:p>
            <a:pPr>
              <a:defRPr b="1"/>
            </a:pPr>
            <a:endParaRPr lang="en-US"/>
          </a:p>
        </c:txPr>
        <c:crossAx val="2137585472"/>
        <c:crossesAt val="1.0"/>
        <c:auto val="1"/>
        <c:lblOffset val="100"/>
        <c:baseTimeUnit val="months"/>
        <c:majorUnit val="1.0"/>
        <c:majorTimeUnit val="months"/>
      </c:dateAx>
      <c:valAx>
        <c:axId val="2137585472"/>
        <c:scaling>
          <c:orientation val="minMax"/>
          <c:max val="4.0E6"/>
          <c:min val="-500000.0"/>
        </c:scaling>
        <c:delete val="0"/>
        <c:axPos val="l"/>
        <c:majorGridlines/>
        <c:numFmt formatCode="&quot;$&quot;#,##0" sourceLinked="0"/>
        <c:majorTickMark val="out"/>
        <c:minorTickMark val="none"/>
        <c:tickLblPos val="nextTo"/>
        <c:crossAx val="2136863152"/>
        <c:crossesAt val="42217.0"/>
        <c:crossBetween val="between"/>
        <c:majorUnit val="300000.0"/>
        <c:minorUnit val="50000.0"/>
      </c:valAx>
    </c:plotArea>
    <c:plotVisOnly val="1"/>
    <c:dispBlanksAs val="gap"/>
    <c:showDLblsOverMax val="0"/>
  </c:chart>
  <c:txPr>
    <a:bodyPr/>
    <a:lstStyle/>
    <a:p>
      <a:pPr>
        <a:defRPr sz="1600"/>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1" i="0" u="none" strike="noStrike" kern="1200" baseline="0">
                <a:solidFill>
                  <a:schemeClr val="tx1"/>
                </a:solidFill>
                <a:effectLst/>
                <a:latin typeface="+mn-lt"/>
                <a:ea typeface="+mn-ea"/>
                <a:cs typeface="+mn-cs"/>
              </a:defRPr>
            </a:pPr>
            <a:r>
              <a:rPr lang="en-US" sz="1200" b="1" dirty="0" smtClean="0">
                <a:solidFill>
                  <a:schemeClr val="tx1"/>
                </a:solidFill>
              </a:rPr>
              <a:t>IQ Satisfaction Scores – 8 Week Test</a:t>
            </a:r>
            <a:endParaRPr lang="en-US" sz="1200" b="1" dirty="0">
              <a:solidFill>
                <a:schemeClr val="tx1"/>
              </a:solidFill>
            </a:endParaRPr>
          </a:p>
        </c:rich>
      </c:tx>
      <c:layout>
        <c:manualLayout>
          <c:xMode val="edge"/>
          <c:yMode val="edge"/>
          <c:x val="0.248653010065435"/>
          <c:y val="0.028009849726007"/>
        </c:manualLayout>
      </c:layout>
      <c:overlay val="0"/>
      <c:spPr>
        <a:noFill/>
        <a:ln>
          <a:noFill/>
        </a:ln>
        <a:effectLst/>
      </c:spPr>
    </c:title>
    <c:autoTitleDeleted val="0"/>
    <c:plotArea>
      <c:layout/>
      <c:barChart>
        <c:barDir val="col"/>
        <c:grouping val="stacked"/>
        <c:varyColors val="0"/>
        <c:ser>
          <c:idx val="0"/>
          <c:order val="0"/>
          <c:tx>
            <c:strRef>
              <c:f>Sheet1!$B$1</c:f>
              <c:strCache>
                <c:ptCount val="1"/>
                <c:pt idx="0">
                  <c:v>Extremely Satisfied </c:v>
                </c:pt>
              </c:strCache>
            </c:strRef>
          </c:tx>
          <c:spPr>
            <a:solidFill>
              <a:srgbClr val="2F6C13"/>
            </a:solidFill>
            <a:ln w="19050">
              <a:solidFill>
                <a:srgbClr val="282828"/>
              </a:solidFill>
            </a:ln>
            <a:effectLst>
              <a:outerShdw blurRad="76200" dir="18900000" sy="23000" kx="-1200000" algn="bl" rotWithShape="0">
                <a:prstClr val="black">
                  <a:alpha val="20000"/>
                </a:prstClr>
              </a:outerShdw>
            </a:effectLst>
          </c:spPr>
          <c:invertIfNegative val="0"/>
          <c:dLbls>
            <c:spPr>
              <a:noFill/>
              <a:ln>
                <a:noFill/>
              </a:ln>
              <a:effectLst/>
            </c:spPr>
            <c:txPr>
              <a:bodyPr/>
              <a:lstStyle/>
              <a:p>
                <a:pPr>
                  <a:defRPr sz="1200" b="1">
                    <a:solidFill>
                      <a:schemeClr val="bg1"/>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2"/>
                <c:pt idx="0">
                  <c:v>Week 1</c:v>
                </c:pt>
                <c:pt idx="1">
                  <c:v>Week 8</c:v>
                </c:pt>
              </c:strCache>
            </c:strRef>
          </c:cat>
          <c:val>
            <c:numRef>
              <c:f>Sheet1!$B$2:$B$4</c:f>
              <c:numCache>
                <c:formatCode>0%</c:formatCode>
                <c:ptCount val="2"/>
                <c:pt idx="0">
                  <c:v>0.22</c:v>
                </c:pt>
                <c:pt idx="1">
                  <c:v>0.23</c:v>
                </c:pt>
              </c:numCache>
            </c:numRef>
          </c:val>
        </c:ser>
        <c:ser>
          <c:idx val="1"/>
          <c:order val="1"/>
          <c:tx>
            <c:strRef>
              <c:f>Sheet1!$C$1</c:f>
              <c:strCache>
                <c:ptCount val="1"/>
                <c:pt idx="0">
                  <c:v>Very Satisfied</c:v>
                </c:pt>
              </c:strCache>
            </c:strRef>
          </c:tx>
          <c:spPr>
            <a:solidFill>
              <a:srgbClr val="7CCA62"/>
            </a:solidFill>
            <a:ln w="25400" cap="flat" cmpd="sng" algn="ctr">
              <a:solidFill>
                <a:srgbClr val="7CCA62">
                  <a:shade val="50000"/>
                </a:srgbClr>
              </a:solidFill>
              <a:prstDash val="solid"/>
            </a:ln>
            <a:effectLst/>
          </c:spPr>
          <c:invertIfNegative val="0"/>
          <c:dLbls>
            <c:spPr>
              <a:noFill/>
              <a:ln>
                <a:noFill/>
              </a:ln>
              <a:effectLst/>
            </c:spPr>
            <c:txPr>
              <a:bodyPr/>
              <a:lstStyle/>
              <a:p>
                <a:pPr>
                  <a:defRPr sz="1200" b="1">
                    <a:solidFill>
                      <a:schemeClr val="bg1"/>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2"/>
                <c:pt idx="0">
                  <c:v>Week 1</c:v>
                </c:pt>
                <c:pt idx="1">
                  <c:v>Week 8</c:v>
                </c:pt>
              </c:strCache>
            </c:strRef>
          </c:cat>
          <c:val>
            <c:numRef>
              <c:f>Sheet1!$C$2:$C$4</c:f>
              <c:numCache>
                <c:formatCode>0%</c:formatCode>
                <c:ptCount val="2"/>
                <c:pt idx="0">
                  <c:v>0.49</c:v>
                </c:pt>
                <c:pt idx="1">
                  <c:v>0.5</c:v>
                </c:pt>
              </c:numCache>
            </c:numRef>
          </c:val>
        </c:ser>
        <c:dLbls>
          <c:showLegendKey val="0"/>
          <c:showVal val="0"/>
          <c:showCatName val="0"/>
          <c:showSerName val="0"/>
          <c:showPercent val="0"/>
          <c:showBubbleSize val="0"/>
        </c:dLbls>
        <c:gapWidth val="55"/>
        <c:overlap val="100"/>
        <c:axId val="2137573552"/>
        <c:axId val="2135999024"/>
      </c:barChart>
      <c:catAx>
        <c:axId val="2137573552"/>
        <c:scaling>
          <c:orientation val="minMax"/>
        </c:scaling>
        <c:delete val="0"/>
        <c:axPos val="b"/>
        <c:numFmt formatCode="General" sourceLinked="1"/>
        <c:majorTickMark val="none"/>
        <c:minorTickMark val="none"/>
        <c:tickLblPos val="nextTo"/>
        <c:spPr>
          <a:noFill/>
          <a:effectLst/>
        </c:spPr>
        <c:txPr>
          <a:bodyPr rot="-60000000" spcFirstLastPara="1" vertOverflow="ellipsis" vert="horz" wrap="square" anchor="ctr" anchorCtr="1"/>
          <a:lstStyle/>
          <a:p>
            <a:pPr>
              <a:defRPr sz="1197" b="1" i="0" u="none" strike="noStrike" kern="1200" baseline="0">
                <a:solidFill>
                  <a:schemeClr val="tx1"/>
                </a:solidFill>
                <a:effectLst/>
                <a:latin typeface="+mn-lt"/>
                <a:ea typeface="+mn-ea"/>
                <a:cs typeface="+mn-cs"/>
              </a:defRPr>
            </a:pPr>
            <a:endParaRPr lang="en-US"/>
          </a:p>
        </c:txPr>
        <c:crossAx val="2135999024"/>
        <c:crosses val="autoZero"/>
        <c:auto val="1"/>
        <c:lblAlgn val="ctr"/>
        <c:lblOffset val="100"/>
        <c:noMultiLvlLbl val="0"/>
      </c:catAx>
      <c:valAx>
        <c:axId val="2135999024"/>
        <c:scaling>
          <c:orientation val="minMax"/>
        </c:scaling>
        <c:delete val="0"/>
        <c:axPos val="l"/>
        <c:majorGridlines/>
        <c:numFmt formatCode="0%" sourceLinked="1"/>
        <c:majorTickMark val="none"/>
        <c:minorTickMark val="none"/>
        <c:tickLblPos val="nextTo"/>
        <c:txPr>
          <a:bodyPr/>
          <a:lstStyle/>
          <a:p>
            <a:pPr>
              <a:defRPr b="1"/>
            </a:pPr>
            <a:endParaRPr lang="en-US"/>
          </a:p>
        </c:txPr>
        <c:crossAx val="2137573552"/>
        <c:crosses val="autoZero"/>
        <c:crossBetween val="between"/>
      </c:valAx>
      <c:spPr>
        <a:noFill/>
        <a:ln>
          <a:noFill/>
        </a:ln>
        <a:effectLst/>
      </c:spPr>
    </c:plotArea>
    <c:legend>
      <c:legendPos val="r"/>
      <c:overlay val="0"/>
      <c:txPr>
        <a:bodyPr/>
        <a:lstStyle/>
        <a:p>
          <a:pPr>
            <a:defRPr sz="1200"/>
          </a:pPr>
          <a:endParaRPr lang="en-US"/>
        </a:p>
      </c:txPr>
    </c:legend>
    <c:plotVisOnly val="1"/>
    <c:dispBlanksAs val="gap"/>
    <c:showDLblsOverMax val="0"/>
  </c:chart>
  <c:spPr>
    <a:solidFill>
      <a:srgbClr val="A5C249">
        <a:lumMod val="20000"/>
        <a:lumOff val="80000"/>
      </a:srgbClr>
    </a:solidFill>
    <a:ln w="9525" cap="flat" cmpd="sng" algn="ctr">
      <a:noFill/>
      <a:round/>
    </a:ln>
    <a:effectLst/>
  </c:spPr>
  <c:txPr>
    <a:bodyPr/>
    <a:lstStyle/>
    <a:p>
      <a:pPr>
        <a:defRPr/>
      </a:pPr>
      <a:endParaRPr lang="en-US"/>
    </a:p>
  </c:txPr>
  <c:externalData r:id="rId2">
    <c:autoUpdate val="0"/>
  </c:externalData>
</c:chartSpace>
</file>

<file path=ppt/drawings/drawing1.xml><?xml version="1.0" encoding="utf-8"?>
<c:userShapes xmlns:c="http://schemas.openxmlformats.org/drawingml/2006/chart">
  <cdr:relSizeAnchor xmlns:cdr="http://schemas.openxmlformats.org/drawingml/2006/chartDrawing">
    <cdr:from>
      <cdr:x>0.6593</cdr:x>
      <cdr:y>0.65805</cdr:y>
    </cdr:from>
    <cdr:to>
      <cdr:x>0.7919</cdr:x>
      <cdr:y>0.86494</cdr:y>
    </cdr:to>
    <cdr:sp macro="" textlink="">
      <cdr:nvSpPr>
        <cdr:cNvPr id="3" name="TextBox 2"/>
        <cdr:cNvSpPr txBox="1"/>
      </cdr:nvSpPr>
      <cdr:spPr>
        <a:xfrm xmlns:a="http://schemas.openxmlformats.org/drawingml/2006/main">
          <a:off x="4546600" y="2908301"/>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userShap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960A0F8-5D10-8942-9E77-2BDA0E11D96B}" type="datetimeFigureOut">
              <a:rPr lang="en-US" smtClean="0"/>
              <a:t>11/21/15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919CBE-DE70-7B4E-AE9F-014E5743241B}" type="slidenum">
              <a:rPr lang="en-US" smtClean="0"/>
              <a:t>‹#›</a:t>
            </a:fld>
            <a:endParaRPr lang="en-US"/>
          </a:p>
        </p:txBody>
      </p:sp>
    </p:spTree>
    <p:extLst>
      <p:ext uri="{BB962C8B-B14F-4D97-AF65-F5344CB8AC3E}">
        <p14:creationId xmlns:p14="http://schemas.microsoft.com/office/powerpoint/2010/main" val="38731409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60A0F8-5D10-8942-9E77-2BDA0E11D96B}" type="datetimeFigureOut">
              <a:rPr lang="en-US" smtClean="0"/>
              <a:t>11/21/15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919CBE-DE70-7B4E-AE9F-014E5743241B}" type="slidenum">
              <a:rPr lang="en-US" smtClean="0"/>
              <a:t>‹#›</a:t>
            </a:fld>
            <a:endParaRPr lang="en-US"/>
          </a:p>
        </p:txBody>
      </p:sp>
    </p:spTree>
    <p:extLst>
      <p:ext uri="{BB962C8B-B14F-4D97-AF65-F5344CB8AC3E}">
        <p14:creationId xmlns:p14="http://schemas.microsoft.com/office/powerpoint/2010/main" val="37307632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60A0F8-5D10-8942-9E77-2BDA0E11D96B}" type="datetimeFigureOut">
              <a:rPr lang="en-US" smtClean="0"/>
              <a:t>11/21/15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919CBE-DE70-7B4E-AE9F-014E5743241B}" type="slidenum">
              <a:rPr lang="en-US" smtClean="0"/>
              <a:t>‹#›</a:t>
            </a:fld>
            <a:endParaRPr lang="en-US"/>
          </a:p>
        </p:txBody>
      </p:sp>
    </p:spTree>
    <p:extLst>
      <p:ext uri="{BB962C8B-B14F-4D97-AF65-F5344CB8AC3E}">
        <p14:creationId xmlns:p14="http://schemas.microsoft.com/office/powerpoint/2010/main" val="1154828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60A0F8-5D10-8942-9E77-2BDA0E11D96B}" type="datetimeFigureOut">
              <a:rPr lang="en-US" smtClean="0"/>
              <a:t>11/21/15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919CBE-DE70-7B4E-AE9F-014E5743241B}" type="slidenum">
              <a:rPr lang="en-US" smtClean="0"/>
              <a:t>‹#›</a:t>
            </a:fld>
            <a:endParaRPr lang="en-US"/>
          </a:p>
        </p:txBody>
      </p:sp>
    </p:spTree>
    <p:extLst>
      <p:ext uri="{BB962C8B-B14F-4D97-AF65-F5344CB8AC3E}">
        <p14:creationId xmlns:p14="http://schemas.microsoft.com/office/powerpoint/2010/main" val="25021654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960A0F8-5D10-8942-9E77-2BDA0E11D96B}" type="datetimeFigureOut">
              <a:rPr lang="en-US" smtClean="0"/>
              <a:t>11/21/15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919CBE-DE70-7B4E-AE9F-014E5743241B}" type="slidenum">
              <a:rPr lang="en-US" smtClean="0"/>
              <a:t>‹#›</a:t>
            </a:fld>
            <a:endParaRPr lang="en-US"/>
          </a:p>
        </p:txBody>
      </p:sp>
    </p:spTree>
    <p:extLst>
      <p:ext uri="{BB962C8B-B14F-4D97-AF65-F5344CB8AC3E}">
        <p14:creationId xmlns:p14="http://schemas.microsoft.com/office/powerpoint/2010/main" val="16915398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960A0F8-5D10-8942-9E77-2BDA0E11D96B}" type="datetimeFigureOut">
              <a:rPr lang="en-US" smtClean="0"/>
              <a:t>11/21/15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919CBE-DE70-7B4E-AE9F-014E5743241B}" type="slidenum">
              <a:rPr lang="en-US" smtClean="0"/>
              <a:t>‹#›</a:t>
            </a:fld>
            <a:endParaRPr lang="en-US"/>
          </a:p>
        </p:txBody>
      </p:sp>
    </p:spTree>
    <p:extLst>
      <p:ext uri="{BB962C8B-B14F-4D97-AF65-F5344CB8AC3E}">
        <p14:creationId xmlns:p14="http://schemas.microsoft.com/office/powerpoint/2010/main" val="38327316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960A0F8-5D10-8942-9E77-2BDA0E11D96B}" type="datetimeFigureOut">
              <a:rPr lang="en-US" smtClean="0"/>
              <a:t>11/21/15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C919CBE-DE70-7B4E-AE9F-014E5743241B}" type="slidenum">
              <a:rPr lang="en-US" smtClean="0"/>
              <a:t>‹#›</a:t>
            </a:fld>
            <a:endParaRPr lang="en-US"/>
          </a:p>
        </p:txBody>
      </p:sp>
    </p:spTree>
    <p:extLst>
      <p:ext uri="{BB962C8B-B14F-4D97-AF65-F5344CB8AC3E}">
        <p14:creationId xmlns:p14="http://schemas.microsoft.com/office/powerpoint/2010/main" val="39939421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960A0F8-5D10-8942-9E77-2BDA0E11D96B}" type="datetimeFigureOut">
              <a:rPr lang="en-US" smtClean="0"/>
              <a:t>11/21/15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C919CBE-DE70-7B4E-AE9F-014E5743241B}" type="slidenum">
              <a:rPr lang="en-US" smtClean="0"/>
              <a:t>‹#›</a:t>
            </a:fld>
            <a:endParaRPr lang="en-US"/>
          </a:p>
        </p:txBody>
      </p:sp>
    </p:spTree>
    <p:extLst>
      <p:ext uri="{BB962C8B-B14F-4D97-AF65-F5344CB8AC3E}">
        <p14:creationId xmlns:p14="http://schemas.microsoft.com/office/powerpoint/2010/main" val="9728222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60A0F8-5D10-8942-9E77-2BDA0E11D96B}" type="datetimeFigureOut">
              <a:rPr lang="en-US" smtClean="0"/>
              <a:t>11/21/15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C919CBE-DE70-7B4E-AE9F-014E5743241B}" type="slidenum">
              <a:rPr lang="en-US" smtClean="0"/>
              <a:t>‹#›</a:t>
            </a:fld>
            <a:endParaRPr lang="en-US"/>
          </a:p>
        </p:txBody>
      </p:sp>
    </p:spTree>
    <p:extLst>
      <p:ext uri="{BB962C8B-B14F-4D97-AF65-F5344CB8AC3E}">
        <p14:creationId xmlns:p14="http://schemas.microsoft.com/office/powerpoint/2010/main" val="17902540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960A0F8-5D10-8942-9E77-2BDA0E11D96B}" type="datetimeFigureOut">
              <a:rPr lang="en-US" smtClean="0"/>
              <a:t>11/21/15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919CBE-DE70-7B4E-AE9F-014E5743241B}" type="slidenum">
              <a:rPr lang="en-US" smtClean="0"/>
              <a:t>‹#›</a:t>
            </a:fld>
            <a:endParaRPr lang="en-US"/>
          </a:p>
        </p:txBody>
      </p:sp>
    </p:spTree>
    <p:extLst>
      <p:ext uri="{BB962C8B-B14F-4D97-AF65-F5344CB8AC3E}">
        <p14:creationId xmlns:p14="http://schemas.microsoft.com/office/powerpoint/2010/main" val="40471815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960A0F8-5D10-8942-9E77-2BDA0E11D96B}" type="datetimeFigureOut">
              <a:rPr lang="en-US" smtClean="0"/>
              <a:t>11/21/15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919CBE-DE70-7B4E-AE9F-014E5743241B}" type="slidenum">
              <a:rPr lang="en-US" smtClean="0"/>
              <a:t>‹#›</a:t>
            </a:fld>
            <a:endParaRPr lang="en-US"/>
          </a:p>
        </p:txBody>
      </p:sp>
    </p:spTree>
    <p:extLst>
      <p:ext uri="{BB962C8B-B14F-4D97-AF65-F5344CB8AC3E}">
        <p14:creationId xmlns:p14="http://schemas.microsoft.com/office/powerpoint/2010/main" val="320219382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60A0F8-5D10-8942-9E77-2BDA0E11D96B}" type="datetimeFigureOut">
              <a:rPr lang="en-US" smtClean="0"/>
              <a:t>11/21/15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919CBE-DE70-7B4E-AE9F-014E5743241B}" type="slidenum">
              <a:rPr lang="en-US" smtClean="0"/>
              <a:t>‹#›</a:t>
            </a:fld>
            <a:endParaRPr lang="en-US"/>
          </a:p>
        </p:txBody>
      </p:sp>
    </p:spTree>
    <p:extLst>
      <p:ext uri="{BB962C8B-B14F-4D97-AF65-F5344CB8AC3E}">
        <p14:creationId xmlns:p14="http://schemas.microsoft.com/office/powerpoint/2010/main" val="7996854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4" Type="http://schemas.microsoft.com/office/2007/relationships/hdphoto" Target="../media/hdphoto1.wdp"/><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4.png"/></Relationships>
</file>

<file path=ppt/slides/_rels/slide14.xml.rels><?xml version="1.0" encoding="UTF-8" standalone="yes"?>
<Relationships xmlns="http://schemas.openxmlformats.org/package/2006/relationships"><Relationship Id="rId11" Type="http://schemas.openxmlformats.org/officeDocument/2006/relationships/image" Target="../media/image18.png"/><Relationship Id="rId12" Type="http://schemas.openxmlformats.org/officeDocument/2006/relationships/image" Target="../media/image19.png"/><Relationship Id="rId13" Type="http://schemas.openxmlformats.org/officeDocument/2006/relationships/image" Target="../media/image20.png"/><Relationship Id="rId14" Type="http://schemas.openxmlformats.org/officeDocument/2006/relationships/image" Target="../media/image21.png"/><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14.png"/><Relationship Id="rId8" Type="http://schemas.openxmlformats.org/officeDocument/2006/relationships/image" Target="../media/image15.png"/><Relationship Id="rId9" Type="http://schemas.openxmlformats.org/officeDocument/2006/relationships/image" Target="../media/image16.png"/><Relationship Id="rId10"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4" Type="http://schemas.microsoft.com/office/2007/relationships/hdphoto" Target="../media/hdphoto1.wdp"/><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2.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chart" Target="../charts/char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chart" Target="../charts/char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3.jpg"/></Relationships>
</file>

<file path=ppt/slides/_rels/slide24.xml.rels><?xml version="1.0" encoding="UTF-8" standalone="yes"?>
<Relationships xmlns="http://schemas.openxmlformats.org/package/2006/relationships"><Relationship Id="rId3" Type="http://schemas.openxmlformats.org/officeDocument/2006/relationships/image" Target="../media/image22.jpg"/><Relationship Id="rId4"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8.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chart" Target="../charts/chart3.xml"/></Relationships>
</file>

<file path=ppt/slides/_rels/slide39.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29.emf"/><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microsoft.com/office/2007/relationships/hdphoto" Target="../media/hdphoto2.wdp"/><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PT_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480"/>
            <a:ext cx="9144000" cy="6858000"/>
          </a:xfrm>
          <a:prstGeom prst="rect">
            <a:avLst/>
          </a:prstGeom>
        </p:spPr>
      </p:pic>
      <p:sp>
        <p:nvSpPr>
          <p:cNvPr id="7" name="TextBox 6"/>
          <p:cNvSpPr txBox="1"/>
          <p:nvPr/>
        </p:nvSpPr>
        <p:spPr>
          <a:xfrm>
            <a:off x="438975" y="297918"/>
            <a:ext cx="5126597" cy="584776"/>
          </a:xfrm>
          <a:prstGeom prst="rect">
            <a:avLst/>
          </a:prstGeom>
          <a:noFill/>
        </p:spPr>
        <p:txBody>
          <a:bodyPr wrap="square" rtlCol="0">
            <a:spAutoFit/>
          </a:bodyPr>
          <a:lstStyle/>
          <a:p>
            <a:r>
              <a:rPr lang="en-US" sz="3200" dirty="0" smtClean="0">
                <a:solidFill>
                  <a:srgbClr val="FFFFFF"/>
                </a:solidFill>
              </a:rPr>
              <a:t>IQ Company Overview</a:t>
            </a:r>
            <a:endParaRPr lang="en-US" sz="3200" dirty="0"/>
          </a:p>
        </p:txBody>
      </p:sp>
      <p:sp>
        <p:nvSpPr>
          <p:cNvPr id="5" name="TextBox 4"/>
          <p:cNvSpPr txBox="1"/>
          <p:nvPr/>
        </p:nvSpPr>
        <p:spPr>
          <a:xfrm>
            <a:off x="419100" y="2049873"/>
            <a:ext cx="7087346" cy="3416320"/>
          </a:xfrm>
          <a:prstGeom prst="rect">
            <a:avLst/>
          </a:prstGeom>
          <a:noFill/>
        </p:spPr>
        <p:txBody>
          <a:bodyPr wrap="square" rtlCol="0">
            <a:spAutoFit/>
          </a:bodyPr>
          <a:lstStyle/>
          <a:p>
            <a:r>
              <a:rPr lang="en-US" sz="5400" dirty="0" smtClean="0"/>
              <a:t>Welcome to </a:t>
            </a:r>
          </a:p>
          <a:p>
            <a:r>
              <a:rPr lang="en-US" sz="5400" dirty="0" smtClean="0"/>
              <a:t>the Future where </a:t>
            </a:r>
            <a:endParaRPr lang="en-US" sz="5400" dirty="0"/>
          </a:p>
          <a:p>
            <a:r>
              <a:rPr lang="en-US" sz="5400" b="1" dirty="0" smtClean="0">
                <a:solidFill>
                  <a:srgbClr val="000090"/>
                </a:solidFill>
              </a:rPr>
              <a:t>Food is the </a:t>
            </a:r>
          </a:p>
          <a:p>
            <a:r>
              <a:rPr lang="en-US" sz="5400" b="1" dirty="0" smtClean="0">
                <a:solidFill>
                  <a:srgbClr val="000090"/>
                </a:solidFill>
              </a:rPr>
              <a:t>Best Medicine</a:t>
            </a: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12916" r="9055"/>
          <a:stretch/>
        </p:blipFill>
        <p:spPr>
          <a:xfrm>
            <a:off x="5667172" y="1752600"/>
            <a:ext cx="3090074" cy="4511068"/>
          </a:xfrm>
          <a:prstGeom prst="rect">
            <a:avLst/>
          </a:prstGeom>
        </p:spPr>
      </p:pic>
    </p:spTree>
    <p:extLst>
      <p:ext uri="{BB962C8B-B14F-4D97-AF65-F5344CB8AC3E}">
        <p14:creationId xmlns:p14="http://schemas.microsoft.com/office/powerpoint/2010/main" val="31514813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PT_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p:nvSpPr>
        <p:spPr>
          <a:xfrm>
            <a:off x="304800" y="1603748"/>
            <a:ext cx="8496300" cy="2800767"/>
          </a:xfrm>
          <a:prstGeom prst="rect">
            <a:avLst/>
          </a:prstGeom>
        </p:spPr>
        <p:txBody>
          <a:bodyPr wrap="square">
            <a:spAutoFit/>
          </a:bodyPr>
          <a:lstStyle/>
          <a:p>
            <a:pPr algn="ctr"/>
            <a:r>
              <a:rPr lang="en-US" sz="2000" dirty="0" smtClean="0"/>
              <a:t>Comprehensive menu of 33 </a:t>
            </a:r>
            <a:r>
              <a:rPr lang="en-US" sz="2000" u="sng" dirty="0" smtClean="0"/>
              <a:t>complete meals</a:t>
            </a:r>
            <a:r>
              <a:rPr lang="en-US" sz="2000" dirty="0" smtClean="0"/>
              <a:t> with sides, dessert, 14 snacks</a:t>
            </a:r>
          </a:p>
          <a:p>
            <a:pPr algn="ctr"/>
            <a:r>
              <a:rPr lang="en-US" sz="2000" dirty="0" smtClean="0"/>
              <a:t>100% of recommended nutrients: filling and satisfying</a:t>
            </a:r>
          </a:p>
          <a:p>
            <a:pPr algn="ctr"/>
            <a:r>
              <a:rPr lang="en-US" sz="2000" dirty="0" smtClean="0"/>
              <a:t>$690 per month for 3 meals/day + 2 snacks</a:t>
            </a:r>
          </a:p>
          <a:p>
            <a:pPr algn="ctr"/>
            <a:r>
              <a:rPr lang="en-US" sz="2000" dirty="0" smtClean="0"/>
              <a:t>Average price $6.50/meal, $23/day including snacks</a:t>
            </a:r>
          </a:p>
          <a:p>
            <a:pPr algn="ctr"/>
            <a:r>
              <a:rPr lang="en-US" sz="2000" dirty="0" smtClean="0"/>
              <a:t>No other food required unlike other plans or entrees</a:t>
            </a:r>
          </a:p>
          <a:p>
            <a:pPr algn="ctr"/>
            <a:r>
              <a:rPr lang="en-US" sz="2000" dirty="0" smtClean="0"/>
              <a:t>Master Chef Designed, Restaurant Quality and Taste</a:t>
            </a:r>
          </a:p>
          <a:p>
            <a:pPr algn="ctr"/>
            <a:r>
              <a:rPr lang="en-US" sz="2000" dirty="0" smtClean="0"/>
              <a:t>Flash-freezing process preserves freshness and nutrients</a:t>
            </a:r>
          </a:p>
          <a:p>
            <a:pPr algn="ctr"/>
            <a:r>
              <a:rPr lang="en-US" sz="2000" dirty="0" smtClean="0"/>
              <a:t>Shipped to your door in 1-2 days</a:t>
            </a:r>
          </a:p>
          <a:p>
            <a:pPr algn="ctr"/>
            <a:endParaRPr lang="en-US" sz="1600" dirty="0" smtClean="0"/>
          </a:p>
        </p:txBody>
      </p:sp>
      <p:sp>
        <p:nvSpPr>
          <p:cNvPr id="4" name="Rectangle 3"/>
          <p:cNvSpPr/>
          <p:nvPr/>
        </p:nvSpPr>
        <p:spPr>
          <a:xfrm>
            <a:off x="162813" y="296512"/>
            <a:ext cx="4694714" cy="584776"/>
          </a:xfrm>
          <a:prstGeom prst="rect">
            <a:avLst/>
          </a:prstGeom>
        </p:spPr>
        <p:txBody>
          <a:bodyPr wrap="none">
            <a:spAutoFit/>
          </a:bodyPr>
          <a:lstStyle/>
          <a:p>
            <a:r>
              <a:rPr lang="en-US" sz="3200" dirty="0" smtClean="0">
                <a:solidFill>
                  <a:srgbClr val="FFFFFF"/>
                </a:solidFill>
              </a:rPr>
              <a:t>The IQ Product Line Details</a:t>
            </a:r>
            <a:endParaRPr lang="en-US" sz="3200" dirty="0">
              <a:solidFill>
                <a:srgbClr val="FFFFFF"/>
              </a:solidFill>
            </a:endParaRPr>
          </a:p>
        </p:txBody>
      </p:sp>
      <p:pic>
        <p:nvPicPr>
          <p:cNvPr id="5" name="Picture 4" descr="IQScreenShot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300" y="4390203"/>
            <a:ext cx="7035800" cy="2148264"/>
          </a:xfrm>
          <a:prstGeom prst="rect">
            <a:avLst/>
          </a:prstGeom>
        </p:spPr>
      </p:pic>
    </p:spTree>
    <p:extLst>
      <p:ext uri="{BB962C8B-B14F-4D97-AF65-F5344CB8AC3E}">
        <p14:creationId xmlns:p14="http://schemas.microsoft.com/office/powerpoint/2010/main" val="30163488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PT_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3"/>
          <p:cNvSpPr/>
          <p:nvPr/>
        </p:nvSpPr>
        <p:spPr>
          <a:xfrm>
            <a:off x="275709" y="1448932"/>
            <a:ext cx="8482571" cy="1631216"/>
          </a:xfrm>
          <a:prstGeom prst="rect">
            <a:avLst/>
          </a:prstGeom>
        </p:spPr>
        <p:txBody>
          <a:bodyPr wrap="square">
            <a:spAutoFit/>
          </a:bodyPr>
          <a:lstStyle/>
          <a:p>
            <a:pPr algn="just"/>
            <a:r>
              <a:rPr lang="en-US" sz="2000" dirty="0"/>
              <a:t>“</a:t>
            </a:r>
            <a:r>
              <a:rPr lang="en-US" sz="2000" dirty="0">
                <a:sym typeface="Gill Sans" charset="0"/>
              </a:rPr>
              <a:t>...</a:t>
            </a:r>
            <a:r>
              <a:rPr lang="en-US" sz="2000" b="1" dirty="0">
                <a:sym typeface="Gill Sans" charset="0"/>
              </a:rPr>
              <a:t>To our knowledge, there is no single pharmaceutical intervention capable of inducing similar, simultaneous improvements in these cardiovascular risk factors [as seen with </a:t>
            </a:r>
            <a:r>
              <a:rPr lang="en-US" sz="2000" b="1" dirty="0" smtClean="0">
                <a:sym typeface="Gill Sans" charset="0"/>
              </a:rPr>
              <a:t>Intelligent </a:t>
            </a:r>
            <a:r>
              <a:rPr lang="en-US" sz="2000" b="1" dirty="0" err="1" smtClean="0">
                <a:sym typeface="Gill Sans" charset="0"/>
              </a:rPr>
              <a:t>Quisine</a:t>
            </a:r>
            <a:r>
              <a:rPr lang="en-US" sz="2000" dirty="0" smtClean="0">
                <a:sym typeface="Gill Sans" charset="0"/>
              </a:rPr>
              <a:t>]” **</a:t>
            </a:r>
            <a:endParaRPr lang="en-US" sz="2000" dirty="0">
              <a:sym typeface="Gill Sans" charset="0"/>
            </a:endParaRPr>
          </a:p>
          <a:p>
            <a:pPr algn="just"/>
            <a:r>
              <a:rPr lang="en-US" sz="2000" dirty="0">
                <a:sym typeface="Gill Sans" charset="0"/>
              </a:rPr>
              <a:t>							</a:t>
            </a:r>
          </a:p>
          <a:p>
            <a:pPr algn="just"/>
            <a:r>
              <a:rPr lang="en-US" dirty="0" smtClean="0">
                <a:sym typeface="Gill Sans" charset="0"/>
              </a:rPr>
              <a:t>**Dr. McCarron </a:t>
            </a:r>
            <a:r>
              <a:rPr lang="en-US" dirty="0">
                <a:sym typeface="Gill Sans" charset="0"/>
              </a:rPr>
              <a:t>et al, </a:t>
            </a:r>
            <a:r>
              <a:rPr lang="en-US" i="1" dirty="0">
                <a:sym typeface="Gill Sans" charset="0"/>
              </a:rPr>
              <a:t>Archives of Internal Medicine</a:t>
            </a:r>
            <a:endParaRPr lang="en-US" dirty="0"/>
          </a:p>
        </p:txBody>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1440" b="96000" l="4127" r="93651">
                        <a14:foregroundMark x1="62222" y1="23360" x2="62222" y2="23360"/>
                        <a14:foregroundMark x1="76508" y1="29280" x2="76508" y2="29280"/>
                        <a14:foregroundMark x1="58413" y1="32160" x2="58413" y2="32160"/>
                        <a14:foregroundMark x1="58413" y1="32160" x2="58413" y2="32160"/>
                        <a14:foregroundMark x1="58413" y1="32160" x2="58413" y2="32160"/>
                        <a14:foregroundMark x1="72063" y1="29600" x2="72063" y2="29600"/>
                        <a14:foregroundMark x1="72063" y1="34240" x2="72063" y2="34240"/>
                        <a14:foregroundMark x1="82222" y1="54240" x2="82222" y2="54240"/>
                        <a14:foregroundMark x1="82857" y1="52000" x2="82857" y2="52000"/>
                        <a14:foregroundMark x1="83810" y1="37600" x2="83810" y2="37600"/>
                        <a14:foregroundMark x1="83810" y1="35040" x2="83810" y2="35040"/>
                        <a14:foregroundMark x1="84444" y1="36320" x2="84444" y2="36320"/>
                        <a14:foregroundMark x1="80317" y1="36320" x2="80317" y2="36320"/>
                        <a14:foregroundMark x1="63492" y1="38720" x2="63492" y2="38720"/>
                        <a14:foregroundMark x1="67302" y1="37440" x2="67302" y2="37440"/>
                        <a14:foregroundMark x1="47302" y1="52480" x2="53651" y2="54560"/>
                        <a14:foregroundMark x1="15238" y1="56800" x2="14921" y2="73760"/>
                        <a14:foregroundMark x1="15556" y1="74080" x2="17778" y2="79520"/>
                        <a14:foregroundMark x1="75556" y1="80480" x2="83810" y2="76480"/>
                      </a14:backgroundRemoval>
                    </a14:imgEffect>
                  </a14:imgLayer>
                </a14:imgProps>
              </a:ext>
              <a:ext uri="{28A0092B-C50C-407E-A947-70E740481C1C}">
                <a14:useLocalDpi xmlns:a14="http://schemas.microsoft.com/office/drawing/2010/main" val="0"/>
              </a:ext>
            </a:extLst>
          </a:blip>
          <a:stretch>
            <a:fillRect/>
          </a:stretch>
        </p:blipFill>
        <p:spPr>
          <a:xfrm>
            <a:off x="6786977" y="2428540"/>
            <a:ext cx="1971303" cy="3911315"/>
          </a:xfrm>
          <a:prstGeom prst="rect">
            <a:avLst/>
          </a:prstGeom>
        </p:spPr>
      </p:pic>
      <p:sp>
        <p:nvSpPr>
          <p:cNvPr id="7" name="Rectangle 6"/>
          <p:cNvSpPr/>
          <p:nvPr/>
        </p:nvSpPr>
        <p:spPr>
          <a:xfrm>
            <a:off x="276783" y="3290501"/>
            <a:ext cx="6510194" cy="2308324"/>
          </a:xfrm>
          <a:prstGeom prst="rect">
            <a:avLst/>
          </a:prstGeom>
        </p:spPr>
        <p:txBody>
          <a:bodyPr wrap="square">
            <a:spAutoFit/>
          </a:bodyPr>
          <a:lstStyle/>
          <a:p>
            <a:r>
              <a:rPr lang="en-US" sz="2400" dirty="0"/>
              <a:t>In Just 12 Weeks…</a:t>
            </a:r>
          </a:p>
          <a:p>
            <a:pPr>
              <a:buClr>
                <a:srgbClr val="275C0F"/>
              </a:buClr>
              <a:buFont typeface="Wingdings" panose="05000000000000000000" pitchFamily="2" charset="2"/>
              <a:buChar char="§"/>
            </a:pPr>
            <a:r>
              <a:rPr lang="en-US" sz="2400" b="1" dirty="0"/>
              <a:t>73% </a:t>
            </a:r>
            <a:r>
              <a:rPr lang="en-US" sz="2400" dirty="0"/>
              <a:t>of participants reduced blood cholesterol</a:t>
            </a:r>
          </a:p>
          <a:p>
            <a:pPr>
              <a:buClr>
                <a:srgbClr val="275C0F"/>
              </a:buClr>
              <a:buFont typeface="Wingdings" panose="05000000000000000000" pitchFamily="2" charset="2"/>
              <a:buChar char="§"/>
            </a:pPr>
            <a:r>
              <a:rPr lang="en-US" sz="2400" b="1" dirty="0"/>
              <a:t>75% </a:t>
            </a:r>
            <a:r>
              <a:rPr lang="en-US" sz="2400" dirty="0"/>
              <a:t>of participants reduced blood pressure</a:t>
            </a:r>
          </a:p>
          <a:p>
            <a:pPr>
              <a:buClr>
                <a:srgbClr val="275C0F"/>
              </a:buClr>
              <a:buFont typeface="Wingdings" panose="05000000000000000000" pitchFamily="2" charset="2"/>
              <a:buChar char="§"/>
            </a:pPr>
            <a:r>
              <a:rPr lang="en-US" sz="2400" b="1" dirty="0"/>
              <a:t>62% </a:t>
            </a:r>
            <a:r>
              <a:rPr lang="en-US" sz="2400" dirty="0"/>
              <a:t>of participants reduced blood sugar</a:t>
            </a:r>
          </a:p>
          <a:p>
            <a:pPr>
              <a:buClr>
                <a:srgbClr val="275C0F"/>
              </a:buClr>
              <a:buFont typeface="Wingdings" panose="05000000000000000000" pitchFamily="2" charset="2"/>
              <a:buChar char="§"/>
            </a:pPr>
            <a:r>
              <a:rPr lang="en-US" sz="2400" b="1" dirty="0"/>
              <a:t>80% </a:t>
            </a:r>
            <a:r>
              <a:rPr lang="en-US" sz="2400" dirty="0"/>
              <a:t>of participants reduced excessive body weight</a:t>
            </a:r>
          </a:p>
        </p:txBody>
      </p:sp>
      <p:sp>
        <p:nvSpPr>
          <p:cNvPr id="8" name="Rectangle 7"/>
          <p:cNvSpPr/>
          <p:nvPr/>
        </p:nvSpPr>
        <p:spPr>
          <a:xfrm>
            <a:off x="275708" y="158012"/>
            <a:ext cx="6246201" cy="830997"/>
          </a:xfrm>
          <a:prstGeom prst="rect">
            <a:avLst/>
          </a:prstGeom>
        </p:spPr>
        <p:txBody>
          <a:bodyPr wrap="square">
            <a:spAutoFit/>
          </a:bodyPr>
          <a:lstStyle/>
          <a:p>
            <a:r>
              <a:rPr lang="en-US" sz="2400" dirty="0" smtClean="0">
                <a:solidFill>
                  <a:srgbClr val="FFFFFF"/>
                </a:solidFill>
              </a:rPr>
              <a:t>No food </a:t>
            </a:r>
            <a:r>
              <a:rPr lang="en-US" sz="2400" dirty="0">
                <a:solidFill>
                  <a:srgbClr val="FFFFFF"/>
                </a:solidFill>
              </a:rPr>
              <a:t>program or drug can </a:t>
            </a:r>
            <a:r>
              <a:rPr lang="en-US" sz="2400" dirty="0" smtClean="0">
                <a:solidFill>
                  <a:srgbClr val="FFFFFF"/>
                </a:solidFill>
              </a:rPr>
              <a:t>match Intelligent </a:t>
            </a:r>
            <a:r>
              <a:rPr lang="en-US" sz="2400" dirty="0" err="1">
                <a:solidFill>
                  <a:srgbClr val="FFFFFF"/>
                </a:solidFill>
              </a:rPr>
              <a:t>Quisine’s</a:t>
            </a:r>
            <a:r>
              <a:rPr lang="en-US" sz="2400" dirty="0">
                <a:solidFill>
                  <a:srgbClr val="FFFFFF"/>
                </a:solidFill>
              </a:rPr>
              <a:t> </a:t>
            </a:r>
            <a:r>
              <a:rPr lang="en-US" sz="2400" dirty="0" smtClean="0">
                <a:solidFill>
                  <a:srgbClr val="FFFFFF"/>
                </a:solidFill>
              </a:rPr>
              <a:t>efficacy and Clinical Trials</a:t>
            </a:r>
            <a:endParaRPr lang="en-US" sz="2400" dirty="0">
              <a:solidFill>
                <a:srgbClr val="FFFFFF"/>
              </a:solidFill>
            </a:endParaRPr>
          </a:p>
        </p:txBody>
      </p:sp>
    </p:spTree>
    <p:extLst>
      <p:ext uri="{BB962C8B-B14F-4D97-AF65-F5344CB8AC3E}">
        <p14:creationId xmlns:p14="http://schemas.microsoft.com/office/powerpoint/2010/main" val="411120323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PT_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5" name="Rectangle 14"/>
          <p:cNvSpPr/>
          <p:nvPr/>
        </p:nvSpPr>
        <p:spPr>
          <a:xfrm>
            <a:off x="5563408" y="1603800"/>
            <a:ext cx="4572000" cy="923330"/>
          </a:xfrm>
          <a:prstGeom prst="rect">
            <a:avLst/>
          </a:prstGeom>
        </p:spPr>
        <p:txBody>
          <a:bodyPr>
            <a:spAutoFit/>
          </a:bodyPr>
          <a:lstStyle/>
          <a:p>
            <a:pPr defTabSz="966612" eaLnBrk="0" fontAlgn="base" hangingPunct="0">
              <a:spcBef>
                <a:spcPct val="0"/>
              </a:spcBef>
              <a:spcAft>
                <a:spcPct val="0"/>
              </a:spcAft>
            </a:pPr>
            <a:r>
              <a:rPr lang="en-US" b="1" dirty="0">
                <a:solidFill>
                  <a:srgbClr val="000000"/>
                </a:solidFill>
                <a:cs typeface="Helvetica Light"/>
                <a:sym typeface="Gill Sans" charset="0"/>
              </a:rPr>
              <a:t>Food people want to eat that </a:t>
            </a:r>
            <a:endParaRPr lang="en-US" b="1" dirty="0" smtClean="0">
              <a:solidFill>
                <a:srgbClr val="000000"/>
              </a:solidFill>
              <a:cs typeface="Helvetica Light"/>
              <a:sym typeface="Gill Sans" charset="0"/>
            </a:endParaRPr>
          </a:p>
          <a:p>
            <a:pPr defTabSz="966612" eaLnBrk="0" fontAlgn="base" hangingPunct="0">
              <a:spcBef>
                <a:spcPct val="0"/>
              </a:spcBef>
              <a:spcAft>
                <a:spcPct val="0"/>
              </a:spcAft>
            </a:pPr>
            <a:r>
              <a:rPr lang="en-US" b="1" dirty="0" smtClean="0">
                <a:solidFill>
                  <a:srgbClr val="000000"/>
                </a:solidFill>
                <a:cs typeface="Helvetica Light"/>
                <a:sym typeface="Gill Sans" charset="0"/>
              </a:rPr>
              <a:t>Tastes</a:t>
            </a:r>
            <a:r>
              <a:rPr lang="en-US" b="1" dirty="0">
                <a:solidFill>
                  <a:srgbClr val="000000"/>
                </a:solidFill>
                <a:cs typeface="Helvetica Light"/>
                <a:sym typeface="Gill Sans" charset="0"/>
              </a:rPr>
              <a:t> </a:t>
            </a:r>
            <a:r>
              <a:rPr lang="en-US" b="1" dirty="0" smtClean="0">
                <a:solidFill>
                  <a:srgbClr val="000000"/>
                </a:solidFill>
                <a:cs typeface="Helvetica Light"/>
                <a:sym typeface="Gill Sans" charset="0"/>
              </a:rPr>
              <a:t>good </a:t>
            </a:r>
            <a:r>
              <a:rPr lang="en-US" b="1" dirty="0">
                <a:solidFill>
                  <a:srgbClr val="000000"/>
                </a:solidFill>
                <a:cs typeface="Helvetica Light"/>
                <a:sym typeface="Gill Sans" charset="0"/>
              </a:rPr>
              <a:t>– Over 70% </a:t>
            </a:r>
            <a:r>
              <a:rPr lang="en-US" b="1" dirty="0" smtClean="0">
                <a:solidFill>
                  <a:srgbClr val="000000"/>
                </a:solidFill>
                <a:cs typeface="Helvetica Light"/>
                <a:sym typeface="Gill Sans" charset="0"/>
              </a:rPr>
              <a:t>rated</a:t>
            </a:r>
          </a:p>
          <a:p>
            <a:pPr defTabSz="966612" eaLnBrk="0" fontAlgn="base" hangingPunct="0">
              <a:spcBef>
                <a:spcPct val="0"/>
              </a:spcBef>
              <a:spcAft>
                <a:spcPct val="0"/>
              </a:spcAft>
            </a:pPr>
            <a:r>
              <a:rPr lang="en-US" b="1" dirty="0" smtClean="0">
                <a:solidFill>
                  <a:srgbClr val="000000"/>
                </a:solidFill>
                <a:cs typeface="Helvetica Light"/>
                <a:sym typeface="Gill Sans" charset="0"/>
              </a:rPr>
              <a:t> </a:t>
            </a:r>
            <a:r>
              <a:rPr lang="en-US" b="1" dirty="0">
                <a:solidFill>
                  <a:srgbClr val="000000"/>
                </a:solidFill>
                <a:cs typeface="Helvetica Light"/>
                <a:sym typeface="Gill Sans" charset="0"/>
              </a:rPr>
              <a:t>food </a:t>
            </a:r>
            <a:r>
              <a:rPr lang="en-US" b="1" dirty="0" smtClean="0">
                <a:solidFill>
                  <a:srgbClr val="000000"/>
                </a:solidFill>
                <a:cs typeface="Helvetica Light"/>
                <a:sym typeface="Gill Sans" charset="0"/>
              </a:rPr>
              <a:t>as better </a:t>
            </a:r>
            <a:r>
              <a:rPr lang="en-US" b="1" dirty="0">
                <a:solidFill>
                  <a:srgbClr val="000000"/>
                </a:solidFill>
                <a:cs typeface="Helvetica Light"/>
                <a:sym typeface="Gill Sans" charset="0"/>
              </a:rPr>
              <a:t>than expected</a:t>
            </a:r>
            <a:r>
              <a:rPr lang="en-US" b="1" baseline="30000" dirty="0">
                <a:solidFill>
                  <a:srgbClr val="000000"/>
                </a:solidFill>
                <a:cs typeface="Helvetica Light"/>
                <a:sym typeface="Gill Sans" charset="0"/>
              </a:rPr>
              <a:t>1</a:t>
            </a:r>
          </a:p>
        </p:txBody>
      </p:sp>
      <p:sp>
        <p:nvSpPr>
          <p:cNvPr id="16" name="Rectangle 15"/>
          <p:cNvSpPr/>
          <p:nvPr/>
        </p:nvSpPr>
        <p:spPr>
          <a:xfrm>
            <a:off x="5563408" y="2862477"/>
            <a:ext cx="4572000" cy="646331"/>
          </a:xfrm>
          <a:prstGeom prst="rect">
            <a:avLst/>
          </a:prstGeom>
        </p:spPr>
        <p:txBody>
          <a:bodyPr>
            <a:spAutoFit/>
          </a:bodyPr>
          <a:lstStyle/>
          <a:p>
            <a:pPr defTabSz="966612" eaLnBrk="0" fontAlgn="base" hangingPunct="0">
              <a:spcBef>
                <a:spcPct val="0"/>
              </a:spcBef>
              <a:spcAft>
                <a:spcPct val="0"/>
              </a:spcAft>
            </a:pPr>
            <a:r>
              <a:rPr lang="en-US" b="1" dirty="0">
                <a:solidFill>
                  <a:srgbClr val="000000"/>
                </a:solidFill>
                <a:cs typeface="Helvetica Light"/>
                <a:sym typeface="Gill Sans" charset="0"/>
              </a:rPr>
              <a:t>Variety of foods – 33 current </a:t>
            </a:r>
            <a:endParaRPr lang="en-US" b="1" dirty="0" smtClean="0">
              <a:solidFill>
                <a:srgbClr val="000000"/>
              </a:solidFill>
              <a:cs typeface="Helvetica Light"/>
              <a:sym typeface="Gill Sans" charset="0"/>
            </a:endParaRPr>
          </a:p>
          <a:p>
            <a:pPr defTabSz="966612" eaLnBrk="0" fontAlgn="base" hangingPunct="0">
              <a:spcBef>
                <a:spcPct val="0"/>
              </a:spcBef>
              <a:spcAft>
                <a:spcPct val="0"/>
              </a:spcAft>
            </a:pPr>
            <a:r>
              <a:rPr lang="en-US" b="1" dirty="0">
                <a:solidFill>
                  <a:srgbClr val="000000"/>
                </a:solidFill>
                <a:cs typeface="Helvetica Light"/>
                <a:sym typeface="Gill Sans" charset="0"/>
              </a:rPr>
              <a:t>m</a:t>
            </a:r>
            <a:r>
              <a:rPr lang="en-US" b="1" dirty="0" smtClean="0">
                <a:solidFill>
                  <a:srgbClr val="000000"/>
                </a:solidFill>
                <a:cs typeface="Helvetica Light"/>
                <a:sym typeface="Gill Sans" charset="0"/>
              </a:rPr>
              <a:t>eals expanding </a:t>
            </a:r>
            <a:r>
              <a:rPr lang="en-US" b="1" dirty="0">
                <a:solidFill>
                  <a:srgbClr val="000000"/>
                </a:solidFill>
                <a:cs typeface="Helvetica Light"/>
                <a:sym typeface="Gill Sans" charset="0"/>
              </a:rPr>
              <a:t>to over 100</a:t>
            </a:r>
          </a:p>
        </p:txBody>
      </p:sp>
      <p:sp>
        <p:nvSpPr>
          <p:cNvPr id="17" name="Rectangle 16"/>
          <p:cNvSpPr/>
          <p:nvPr/>
        </p:nvSpPr>
        <p:spPr>
          <a:xfrm>
            <a:off x="5599983" y="3981154"/>
            <a:ext cx="4572000" cy="646331"/>
          </a:xfrm>
          <a:prstGeom prst="rect">
            <a:avLst/>
          </a:prstGeom>
        </p:spPr>
        <p:txBody>
          <a:bodyPr>
            <a:spAutoFit/>
          </a:bodyPr>
          <a:lstStyle/>
          <a:p>
            <a:pPr defTabSz="966612" eaLnBrk="0" fontAlgn="base" hangingPunct="0">
              <a:spcBef>
                <a:spcPct val="0"/>
              </a:spcBef>
              <a:spcAft>
                <a:spcPct val="0"/>
              </a:spcAft>
            </a:pPr>
            <a:r>
              <a:rPr lang="en-US" b="1" dirty="0" smtClean="0">
                <a:cs typeface="Helvetica Light"/>
                <a:sym typeface="Gill Sans" charset="0"/>
              </a:rPr>
              <a:t>Master Chef reformulated</a:t>
            </a:r>
          </a:p>
          <a:p>
            <a:pPr defTabSz="966612" eaLnBrk="0" fontAlgn="base" hangingPunct="0">
              <a:spcBef>
                <a:spcPct val="0"/>
              </a:spcBef>
              <a:spcAft>
                <a:spcPct val="0"/>
              </a:spcAft>
            </a:pPr>
            <a:r>
              <a:rPr lang="en-US" b="1" dirty="0" smtClean="0">
                <a:cs typeface="Helvetica Light"/>
                <a:sym typeface="Gill Sans" charset="0"/>
              </a:rPr>
              <a:t>recipes </a:t>
            </a:r>
            <a:r>
              <a:rPr lang="en-US" b="1" dirty="0">
                <a:cs typeface="Helvetica Light"/>
                <a:sym typeface="Gill Sans" charset="0"/>
              </a:rPr>
              <a:t>as of </a:t>
            </a:r>
            <a:r>
              <a:rPr lang="en-US" b="1" dirty="0" smtClean="0">
                <a:cs typeface="Helvetica Light"/>
                <a:sym typeface="Gill Sans" charset="0"/>
              </a:rPr>
              <a:t>4Q 2015</a:t>
            </a:r>
            <a:endParaRPr lang="en-US" b="1" dirty="0">
              <a:cs typeface="Helvetica Light"/>
              <a:sym typeface="Gill Sans" charset="0"/>
            </a:endParaRPr>
          </a:p>
        </p:txBody>
      </p:sp>
      <p:sp>
        <p:nvSpPr>
          <p:cNvPr id="18" name="Rectangle 17"/>
          <p:cNvSpPr/>
          <p:nvPr/>
        </p:nvSpPr>
        <p:spPr>
          <a:xfrm>
            <a:off x="5579689" y="5053648"/>
            <a:ext cx="4572000" cy="923330"/>
          </a:xfrm>
          <a:prstGeom prst="rect">
            <a:avLst/>
          </a:prstGeom>
        </p:spPr>
        <p:txBody>
          <a:bodyPr>
            <a:spAutoFit/>
          </a:bodyPr>
          <a:lstStyle/>
          <a:p>
            <a:pPr defTabSz="966612" eaLnBrk="0" fontAlgn="base" hangingPunct="0">
              <a:spcBef>
                <a:spcPct val="0"/>
              </a:spcBef>
              <a:spcAft>
                <a:spcPct val="0"/>
              </a:spcAft>
            </a:pPr>
            <a:r>
              <a:rPr lang="en-US" b="1" dirty="0">
                <a:solidFill>
                  <a:srgbClr val="000000"/>
                </a:solidFill>
                <a:cs typeface="Helvetica Light"/>
                <a:sym typeface="Gill Sans" charset="0"/>
              </a:rPr>
              <a:t>Satiating – Larger portion </a:t>
            </a:r>
            <a:endParaRPr lang="en-US" b="1" dirty="0" smtClean="0">
              <a:solidFill>
                <a:srgbClr val="000000"/>
              </a:solidFill>
              <a:cs typeface="Helvetica Light"/>
              <a:sym typeface="Gill Sans" charset="0"/>
            </a:endParaRPr>
          </a:p>
          <a:p>
            <a:pPr defTabSz="966612" eaLnBrk="0" fontAlgn="base" hangingPunct="0">
              <a:spcBef>
                <a:spcPct val="0"/>
              </a:spcBef>
              <a:spcAft>
                <a:spcPct val="0"/>
              </a:spcAft>
            </a:pPr>
            <a:r>
              <a:rPr lang="en-US" b="1" dirty="0" smtClean="0">
                <a:solidFill>
                  <a:srgbClr val="000000"/>
                </a:solidFill>
                <a:cs typeface="Helvetica Light"/>
                <a:sym typeface="Gill Sans" charset="0"/>
              </a:rPr>
              <a:t>size </a:t>
            </a:r>
            <a:r>
              <a:rPr lang="en-US" b="1" dirty="0">
                <a:solidFill>
                  <a:srgbClr val="000000"/>
                </a:solidFill>
                <a:cs typeface="Helvetica Light"/>
                <a:sym typeface="Gill Sans" charset="0"/>
              </a:rPr>
              <a:t>than typical frozen meals </a:t>
            </a:r>
            <a:endParaRPr lang="en-US" b="1" dirty="0" smtClean="0">
              <a:solidFill>
                <a:srgbClr val="000000"/>
              </a:solidFill>
              <a:cs typeface="Helvetica Light"/>
              <a:sym typeface="Gill Sans" charset="0"/>
            </a:endParaRPr>
          </a:p>
          <a:p>
            <a:pPr defTabSz="966612" eaLnBrk="0" fontAlgn="base" hangingPunct="0">
              <a:spcBef>
                <a:spcPct val="0"/>
              </a:spcBef>
              <a:spcAft>
                <a:spcPct val="0"/>
              </a:spcAft>
            </a:pPr>
            <a:r>
              <a:rPr lang="en-US" b="1" dirty="0" smtClean="0">
                <a:solidFill>
                  <a:srgbClr val="000000"/>
                </a:solidFill>
                <a:cs typeface="Helvetica Light"/>
                <a:sym typeface="Gill Sans" charset="0"/>
              </a:rPr>
              <a:t>(</a:t>
            </a:r>
            <a:r>
              <a:rPr lang="en-US" b="1" dirty="0">
                <a:solidFill>
                  <a:srgbClr val="000000"/>
                </a:solidFill>
                <a:cs typeface="Helvetica Light"/>
                <a:sym typeface="Gill Sans" charset="0"/>
              </a:rPr>
              <a:t>15 </a:t>
            </a:r>
            <a:r>
              <a:rPr lang="en-US" b="1" dirty="0" err="1">
                <a:solidFill>
                  <a:srgbClr val="000000"/>
                </a:solidFill>
                <a:cs typeface="Helvetica Light"/>
                <a:sym typeface="Gill Sans" charset="0"/>
              </a:rPr>
              <a:t>oz</a:t>
            </a:r>
            <a:r>
              <a:rPr lang="en-US" b="1" dirty="0">
                <a:solidFill>
                  <a:srgbClr val="000000"/>
                </a:solidFill>
                <a:cs typeface="Helvetica Light"/>
                <a:sym typeface="Gill Sans" charset="0"/>
              </a:rPr>
              <a:t> vs. 10 -12 </a:t>
            </a:r>
            <a:r>
              <a:rPr lang="en-US" b="1" dirty="0" err="1">
                <a:solidFill>
                  <a:srgbClr val="000000"/>
                </a:solidFill>
                <a:cs typeface="Helvetica Light"/>
                <a:sym typeface="Gill Sans" charset="0"/>
              </a:rPr>
              <a:t>oz</a:t>
            </a:r>
            <a:r>
              <a:rPr lang="en-US" b="1" dirty="0">
                <a:solidFill>
                  <a:srgbClr val="000000"/>
                </a:solidFill>
                <a:cs typeface="Helvetica Light"/>
                <a:sym typeface="Gill Sans" charset="0"/>
              </a:rPr>
              <a:t>)</a:t>
            </a:r>
            <a:endParaRPr lang="en-US" b="1" dirty="0">
              <a:solidFill>
                <a:srgbClr val="FF0000"/>
              </a:solidFill>
              <a:cs typeface="Helvetica Light"/>
              <a:sym typeface="Gill Sans" charset="0"/>
            </a:endParaRPr>
          </a:p>
        </p:txBody>
      </p:sp>
      <p:pic>
        <p:nvPicPr>
          <p:cNvPr id="20" name="Picture 19" descr="GreenCheckMar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9655" y="1664477"/>
            <a:ext cx="627888" cy="640080"/>
          </a:xfrm>
          <a:prstGeom prst="rect">
            <a:avLst/>
          </a:prstGeom>
        </p:spPr>
      </p:pic>
      <p:pic>
        <p:nvPicPr>
          <p:cNvPr id="24" name="Picture 23" descr="GreenCheckMar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9655" y="2868728"/>
            <a:ext cx="627888" cy="640080"/>
          </a:xfrm>
          <a:prstGeom prst="rect">
            <a:avLst/>
          </a:prstGeom>
        </p:spPr>
      </p:pic>
      <p:pic>
        <p:nvPicPr>
          <p:cNvPr id="25" name="Picture 24" descr="GreenCheckMar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9655" y="3987405"/>
            <a:ext cx="627888" cy="640080"/>
          </a:xfrm>
          <a:prstGeom prst="rect">
            <a:avLst/>
          </a:prstGeom>
        </p:spPr>
      </p:pic>
      <p:pic>
        <p:nvPicPr>
          <p:cNvPr id="26" name="Picture 25" descr="GreenCheckMar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9655" y="5225721"/>
            <a:ext cx="627888" cy="640080"/>
          </a:xfrm>
          <a:prstGeom prst="rect">
            <a:avLst/>
          </a:prstGeom>
        </p:spPr>
      </p:pic>
      <p:sp>
        <p:nvSpPr>
          <p:cNvPr id="27" name="Rectangle 26"/>
          <p:cNvSpPr/>
          <p:nvPr/>
        </p:nvSpPr>
        <p:spPr>
          <a:xfrm>
            <a:off x="2286000" y="6061134"/>
            <a:ext cx="6858000" cy="246221"/>
          </a:xfrm>
          <a:prstGeom prst="rect">
            <a:avLst/>
          </a:prstGeom>
        </p:spPr>
        <p:txBody>
          <a:bodyPr wrap="square">
            <a:spAutoFit/>
          </a:bodyPr>
          <a:lstStyle/>
          <a:p>
            <a:pPr defTabSz="966612" eaLnBrk="0" fontAlgn="base" hangingPunct="0">
              <a:spcBef>
                <a:spcPct val="0"/>
              </a:spcBef>
              <a:spcAft>
                <a:spcPct val="0"/>
              </a:spcAft>
            </a:pPr>
            <a:r>
              <a:rPr lang="en-US" sz="1000" i="1" dirty="0" smtClean="0">
                <a:solidFill>
                  <a:srgbClr val="000000"/>
                </a:solidFill>
                <a:latin typeface=" helvetica light"/>
                <a:cs typeface=" helvetica light"/>
                <a:sym typeface="Gill Sans" charset="0"/>
              </a:rPr>
              <a:t>                                                                                             1</a:t>
            </a:r>
            <a:r>
              <a:rPr lang="en-US" sz="1000" i="1" dirty="0">
                <a:solidFill>
                  <a:srgbClr val="000000"/>
                </a:solidFill>
                <a:latin typeface=" helvetica light"/>
                <a:cs typeface=" helvetica light"/>
                <a:sym typeface="Gill Sans" charset="0"/>
              </a:rPr>
              <a:t>. IQ Product Satisfaction Survey, August 2009 </a:t>
            </a:r>
          </a:p>
        </p:txBody>
      </p:sp>
      <p:sp>
        <p:nvSpPr>
          <p:cNvPr id="32" name="Rectangle 31"/>
          <p:cNvSpPr/>
          <p:nvPr/>
        </p:nvSpPr>
        <p:spPr>
          <a:xfrm>
            <a:off x="257722" y="158012"/>
            <a:ext cx="6264187" cy="830997"/>
          </a:xfrm>
          <a:prstGeom prst="rect">
            <a:avLst/>
          </a:prstGeom>
        </p:spPr>
        <p:txBody>
          <a:bodyPr wrap="square">
            <a:spAutoFit/>
          </a:bodyPr>
          <a:lstStyle/>
          <a:p>
            <a:r>
              <a:rPr lang="en-US" sz="2400" dirty="0" smtClean="0">
                <a:solidFill>
                  <a:srgbClr val="FFFFFF"/>
                </a:solidFill>
              </a:rPr>
              <a:t>IQ Changes the Frozen/Convenience Paradigm with Restaurant Quality Ingredients and Taste </a:t>
            </a:r>
            <a:endParaRPr lang="en-US" sz="2400" dirty="0">
              <a:solidFill>
                <a:srgbClr val="FFFFFF"/>
              </a:solidFill>
            </a:endParaRPr>
          </a:p>
        </p:txBody>
      </p:sp>
      <p:pic>
        <p:nvPicPr>
          <p:cNvPr id="3" name="Picture 2" descr="IQLunchPhotoHiRe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6600" y="1689877"/>
            <a:ext cx="3276600" cy="4419600"/>
          </a:xfrm>
          <a:prstGeom prst="rect">
            <a:avLst/>
          </a:prstGeom>
        </p:spPr>
      </p:pic>
    </p:spTree>
    <p:extLst>
      <p:ext uri="{BB962C8B-B14F-4D97-AF65-F5344CB8AC3E}">
        <p14:creationId xmlns:p14="http://schemas.microsoft.com/office/powerpoint/2010/main" val="319024561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PT_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275099403"/>
              </p:ext>
            </p:extLst>
          </p:nvPr>
        </p:nvGraphicFramePr>
        <p:xfrm>
          <a:off x="410944" y="1503775"/>
          <a:ext cx="8315781" cy="3106119"/>
        </p:xfrm>
        <a:graphic>
          <a:graphicData uri="http://schemas.openxmlformats.org/drawingml/2006/table">
            <a:tbl>
              <a:tblPr firstRow="1" firstCol="1">
                <a:tableStyleId>{8FD4443E-F989-4FC4-A0C8-D5A2AF1F390B}</a:tableStyleId>
              </a:tblPr>
              <a:tblGrid>
                <a:gridCol w="1752141"/>
                <a:gridCol w="1093940"/>
                <a:gridCol w="1093940"/>
                <a:gridCol w="1093940"/>
                <a:gridCol w="1093940"/>
                <a:gridCol w="1093940"/>
                <a:gridCol w="1093940"/>
              </a:tblGrid>
              <a:tr h="941905">
                <a:tc>
                  <a:txBody>
                    <a:bodyPr/>
                    <a:lstStyle/>
                    <a:p>
                      <a:pPr algn="ctr" fontAlgn="b"/>
                      <a:endParaRPr lang="en-US" sz="1500" b="1" i="0" u="none" strike="noStrike" dirty="0">
                        <a:solidFill>
                          <a:schemeClr val="bg1"/>
                        </a:solidFill>
                        <a:effectLst/>
                        <a:latin typeface="+mj-lt"/>
                        <a:cs typeface="Lato Light"/>
                      </a:endParaRPr>
                    </a:p>
                  </a:txBody>
                  <a:tcPr marL="4003" marR="4003" marT="4066" marB="0" anchor="ctr">
                    <a:solidFill>
                      <a:schemeClr val="accent5">
                        <a:lumMod val="50000"/>
                      </a:schemeClr>
                    </a:solidFill>
                  </a:tcPr>
                </a:tc>
                <a:tc>
                  <a:txBody>
                    <a:bodyPr/>
                    <a:lstStyle/>
                    <a:p>
                      <a:pPr algn="ctr" fontAlgn="ctr"/>
                      <a:r>
                        <a:rPr lang="en-US" sz="1400" u="none" strike="noStrike" dirty="0" smtClean="0">
                          <a:effectLst/>
                        </a:rPr>
                        <a:t>American Heart Association</a:t>
                      </a:r>
                      <a:endParaRPr lang="en-US" sz="1400" b="1" i="0" u="none" strike="noStrike" dirty="0">
                        <a:solidFill>
                          <a:schemeClr val="bg1"/>
                        </a:solidFill>
                        <a:effectLst/>
                        <a:latin typeface="+mj-lt"/>
                        <a:cs typeface="Lato Light"/>
                      </a:endParaRPr>
                    </a:p>
                  </a:txBody>
                  <a:tcPr marL="4003" marR="4003" marT="4066" marB="0" anchor="ctr">
                    <a:solidFill>
                      <a:schemeClr val="accent5">
                        <a:lumMod val="50000"/>
                      </a:schemeClr>
                    </a:solidFill>
                  </a:tcPr>
                </a:tc>
                <a:tc>
                  <a:txBody>
                    <a:bodyPr/>
                    <a:lstStyle/>
                    <a:p>
                      <a:pPr algn="ctr" fontAlgn="ctr"/>
                      <a:r>
                        <a:rPr lang="en-US" sz="1400" u="none" strike="noStrike" dirty="0" smtClean="0">
                          <a:effectLst/>
                        </a:rPr>
                        <a:t>American Cancer Society</a:t>
                      </a:r>
                      <a:endParaRPr lang="en-US" sz="1400" b="1" i="0" u="none" strike="noStrike" dirty="0">
                        <a:solidFill>
                          <a:schemeClr val="bg1"/>
                        </a:solidFill>
                        <a:effectLst/>
                        <a:latin typeface="+mj-lt"/>
                        <a:cs typeface="Lato Light"/>
                      </a:endParaRPr>
                    </a:p>
                  </a:txBody>
                  <a:tcPr marL="4003" marR="4003" marT="4066" marB="0" anchor="ctr">
                    <a:solidFill>
                      <a:schemeClr val="accent5">
                        <a:lumMod val="50000"/>
                      </a:schemeClr>
                    </a:solidFill>
                  </a:tcPr>
                </a:tc>
                <a:tc>
                  <a:txBody>
                    <a:bodyPr/>
                    <a:lstStyle/>
                    <a:p>
                      <a:pPr algn="ctr" fontAlgn="ctr"/>
                      <a:r>
                        <a:rPr lang="en-US" sz="1400" u="none" strike="noStrike" dirty="0" smtClean="0">
                          <a:effectLst/>
                        </a:rPr>
                        <a:t>American Diabetes Association</a:t>
                      </a:r>
                      <a:endParaRPr lang="en-US" sz="1400" b="1" i="0" u="none" strike="noStrike" dirty="0">
                        <a:solidFill>
                          <a:schemeClr val="bg1"/>
                        </a:solidFill>
                        <a:effectLst/>
                        <a:latin typeface="+mj-lt"/>
                        <a:cs typeface="Lato Light"/>
                      </a:endParaRPr>
                    </a:p>
                  </a:txBody>
                  <a:tcPr marL="4003" marR="4003" marT="4066" marB="0" anchor="ctr">
                    <a:solidFill>
                      <a:schemeClr val="accent5">
                        <a:lumMod val="50000"/>
                      </a:schemeClr>
                    </a:solidFill>
                  </a:tcPr>
                </a:tc>
                <a:tc>
                  <a:txBody>
                    <a:bodyPr/>
                    <a:lstStyle/>
                    <a:p>
                      <a:pPr algn="ctr" fontAlgn="ctr"/>
                      <a:r>
                        <a:rPr lang="en-US" sz="1400" u="none" strike="noStrike" dirty="0" smtClean="0">
                          <a:effectLst/>
                        </a:rPr>
                        <a:t>Adult Treatment Panel III Guidelines</a:t>
                      </a:r>
                      <a:endParaRPr lang="en-US" sz="1400" b="1" i="0" u="none" strike="noStrike" dirty="0">
                        <a:solidFill>
                          <a:schemeClr val="bg1"/>
                        </a:solidFill>
                        <a:effectLst/>
                        <a:latin typeface="+mj-lt"/>
                        <a:cs typeface="Lato Light"/>
                      </a:endParaRPr>
                    </a:p>
                  </a:txBody>
                  <a:tcPr marL="4003" marR="4003" marT="4066" marB="0" anchor="ctr">
                    <a:solidFill>
                      <a:schemeClr val="accent5">
                        <a:lumMod val="50000"/>
                      </a:schemeClr>
                    </a:solidFill>
                  </a:tcPr>
                </a:tc>
                <a:tc>
                  <a:txBody>
                    <a:bodyPr/>
                    <a:lstStyle/>
                    <a:p>
                      <a:pPr algn="ctr" fontAlgn="ctr"/>
                      <a:r>
                        <a:rPr lang="en-US" sz="1400" u="none" strike="noStrike" dirty="0" smtClean="0">
                          <a:effectLst/>
                        </a:rPr>
                        <a:t>Dietary Guidelines 2010</a:t>
                      </a:r>
                      <a:endParaRPr lang="en-US" sz="1400" b="1" i="0" u="none" strike="noStrike" dirty="0">
                        <a:solidFill>
                          <a:schemeClr val="bg1"/>
                        </a:solidFill>
                        <a:effectLst/>
                        <a:latin typeface="+mj-lt"/>
                        <a:cs typeface="Lato Light"/>
                      </a:endParaRPr>
                    </a:p>
                  </a:txBody>
                  <a:tcPr marL="4003" marR="4003" marT="4066" marB="0" anchor="ctr">
                    <a:solidFill>
                      <a:schemeClr val="accent5">
                        <a:lumMod val="50000"/>
                      </a:schemeClr>
                    </a:solidFill>
                  </a:tcPr>
                </a:tc>
                <a:tc>
                  <a:txBody>
                    <a:bodyPr/>
                    <a:lstStyle/>
                    <a:p>
                      <a:pPr algn="ctr" fontAlgn="ctr"/>
                      <a:r>
                        <a:rPr lang="en-US" sz="1400" u="none" strike="noStrike" dirty="0" smtClean="0">
                          <a:effectLst/>
                        </a:rPr>
                        <a:t>Academy Of Nutrition &amp; Dietetics</a:t>
                      </a:r>
                      <a:endParaRPr lang="en-US" sz="1400" b="1" i="0" u="none" strike="noStrike" dirty="0">
                        <a:solidFill>
                          <a:schemeClr val="bg1"/>
                        </a:solidFill>
                        <a:effectLst/>
                        <a:latin typeface="+mj-lt"/>
                        <a:cs typeface="Lato Light"/>
                      </a:endParaRPr>
                    </a:p>
                  </a:txBody>
                  <a:tcPr marL="4003" marR="4003" marT="4066" marB="0" anchor="ctr">
                    <a:solidFill>
                      <a:schemeClr val="accent5">
                        <a:lumMod val="50000"/>
                      </a:schemeClr>
                    </a:solidFill>
                  </a:tcPr>
                </a:tc>
              </a:tr>
              <a:tr h="267888">
                <a:tc>
                  <a:txBody>
                    <a:bodyPr/>
                    <a:lstStyle/>
                    <a:p>
                      <a:pPr algn="ctr" fontAlgn="b"/>
                      <a:r>
                        <a:rPr lang="en-US" sz="1400" u="none" strike="noStrike" dirty="0" smtClean="0">
                          <a:effectLst/>
                        </a:rPr>
                        <a:t>Carbohydrates</a:t>
                      </a:r>
                      <a:endParaRPr lang="en-US" sz="1400" b="1" i="0" u="none" strike="noStrike" dirty="0">
                        <a:solidFill>
                          <a:schemeClr val="tx1"/>
                        </a:solidFill>
                        <a:effectLst/>
                        <a:latin typeface="+mj-lt"/>
                        <a:cs typeface="Lato Light"/>
                      </a:endParaRPr>
                    </a:p>
                  </a:txBody>
                  <a:tcPr marL="4003" marR="4003" marT="4066" marB="0" anchor="ctr"/>
                </a:tc>
                <a:tc>
                  <a:txBody>
                    <a:bodyPr/>
                    <a:lstStyle/>
                    <a:p>
                      <a:pPr algn="ctr" fontAlgn="b"/>
                      <a:r>
                        <a:rPr lang="en-US" sz="1500" u="none" strike="noStrike" dirty="0" smtClean="0">
                          <a:effectLst/>
                          <a:sym typeface="Zapf Dingbats"/>
                        </a:rPr>
                        <a:t>     </a:t>
                      </a:r>
                      <a:r>
                        <a:rPr lang="en-US" sz="1500" u="none" strike="noStrike" baseline="0" dirty="0" smtClean="0">
                          <a:effectLst/>
                          <a:sym typeface="Zapf Dingbats"/>
                        </a:rPr>
                        <a:t>  </a:t>
                      </a:r>
                      <a:r>
                        <a:rPr lang="en-US" sz="1500" u="none" strike="noStrike" dirty="0" smtClean="0">
                          <a:effectLst/>
                          <a:sym typeface="Zapf Dingbats"/>
                        </a:rPr>
                        <a:t>*</a:t>
                      </a:r>
                      <a:endParaRPr lang="en-US" sz="1500" b="0" i="0" u="none" strike="noStrike" dirty="0">
                        <a:solidFill>
                          <a:srgbClr val="000000"/>
                        </a:solidFill>
                        <a:effectLst/>
                        <a:latin typeface="Calibri"/>
                        <a:cs typeface="Calibri"/>
                      </a:endParaRPr>
                    </a:p>
                  </a:txBody>
                  <a:tcPr marL="4003" marR="4003" marT="4066" marB="0" anchor="ctr"/>
                </a:tc>
                <a:tc>
                  <a:txBody>
                    <a:bodyPr/>
                    <a:lstStyle/>
                    <a:p>
                      <a:pPr algn="ctr" fontAlgn="b"/>
                      <a:r>
                        <a:rPr lang="en-US" sz="1500" u="none" strike="noStrike" dirty="0" smtClean="0">
                          <a:effectLst/>
                          <a:sym typeface="Zapf Dingbats"/>
                        </a:rPr>
                        <a:t>✓</a:t>
                      </a:r>
                      <a:endParaRPr lang="en-US" sz="1500" b="0" i="0" u="none" strike="noStrike" dirty="0">
                        <a:solidFill>
                          <a:srgbClr val="000000"/>
                        </a:solidFill>
                        <a:effectLst/>
                        <a:latin typeface="Lato Light"/>
                        <a:cs typeface="Lato Light"/>
                      </a:endParaRPr>
                    </a:p>
                  </a:txBody>
                  <a:tcPr marL="4003" marR="4003" marT="4066" marB="0" anchor="ctr"/>
                </a:tc>
                <a:tc>
                  <a:txBody>
                    <a:bodyPr/>
                    <a:lstStyle/>
                    <a:p>
                      <a:pPr algn="ctr" fontAlgn="b"/>
                      <a:r>
                        <a:rPr lang="en-US" sz="1500" u="none" strike="noStrike" dirty="0" smtClean="0">
                          <a:effectLst/>
                          <a:sym typeface="Zapf Dingbats"/>
                        </a:rPr>
                        <a:t>✓</a:t>
                      </a:r>
                      <a:endParaRPr lang="en-US" sz="1500" b="0" i="0" u="none" strike="noStrike" dirty="0">
                        <a:solidFill>
                          <a:srgbClr val="000000"/>
                        </a:solidFill>
                        <a:effectLst/>
                        <a:latin typeface="Lato Light"/>
                        <a:cs typeface="Lato Light"/>
                      </a:endParaRPr>
                    </a:p>
                  </a:txBody>
                  <a:tcPr marL="4003" marR="4003" marT="4066" marB="0" anchor="ctr"/>
                </a:tc>
                <a:tc>
                  <a:txBody>
                    <a:bodyPr/>
                    <a:lstStyle/>
                    <a:p>
                      <a:pPr algn="ctr" fontAlgn="b"/>
                      <a:r>
                        <a:rPr lang="en-US" sz="1500" u="none" strike="noStrike" dirty="0" smtClean="0">
                          <a:effectLst/>
                          <a:sym typeface="Zapf Dingbats"/>
                        </a:rPr>
                        <a:t>✓</a:t>
                      </a:r>
                      <a:endParaRPr lang="en-US" sz="1500" b="0" i="0" u="none" strike="noStrike" dirty="0">
                        <a:solidFill>
                          <a:srgbClr val="000000"/>
                        </a:solidFill>
                        <a:effectLst/>
                        <a:latin typeface="Lato Light"/>
                        <a:cs typeface="Lato Light"/>
                      </a:endParaRPr>
                    </a:p>
                  </a:txBody>
                  <a:tcPr marL="4003" marR="4003" marT="4066" marB="0" anchor="ctr"/>
                </a:tc>
                <a:tc>
                  <a:txBody>
                    <a:bodyPr/>
                    <a:lstStyle/>
                    <a:p>
                      <a:pPr algn="ctr" fontAlgn="b"/>
                      <a:endParaRPr lang="en-US" sz="1500" b="0" i="0" u="none" strike="noStrike" dirty="0">
                        <a:solidFill>
                          <a:srgbClr val="000000"/>
                        </a:solidFill>
                        <a:effectLst/>
                        <a:latin typeface="Lato Light"/>
                        <a:cs typeface="Lato Light"/>
                      </a:endParaRPr>
                    </a:p>
                  </a:txBody>
                  <a:tcPr marL="4003" marR="4003" marT="4066" marB="0" anchor="ctr"/>
                </a:tc>
                <a:tc>
                  <a:txBody>
                    <a:bodyPr/>
                    <a:lstStyle/>
                    <a:p>
                      <a:pPr algn="ctr" fontAlgn="b"/>
                      <a:r>
                        <a:rPr lang="en-US" sz="1500" u="none" strike="noStrike" dirty="0" smtClean="0">
                          <a:effectLst/>
                          <a:sym typeface="Zapf Dingbats"/>
                        </a:rPr>
                        <a:t>✓</a:t>
                      </a:r>
                      <a:endParaRPr lang="en-US" sz="1500" b="0" i="0" u="none" strike="noStrike" dirty="0">
                        <a:solidFill>
                          <a:srgbClr val="000000"/>
                        </a:solidFill>
                        <a:effectLst/>
                        <a:latin typeface="Lato Light"/>
                        <a:cs typeface="Lato Light"/>
                      </a:endParaRPr>
                    </a:p>
                  </a:txBody>
                  <a:tcPr marL="4003" marR="4003" marT="4066" marB="0" anchor="ctr"/>
                </a:tc>
              </a:tr>
              <a:tr h="267888">
                <a:tc>
                  <a:txBody>
                    <a:bodyPr/>
                    <a:lstStyle/>
                    <a:p>
                      <a:pPr algn="ctr" fontAlgn="b"/>
                      <a:r>
                        <a:rPr lang="en-US" sz="1400" u="none" strike="noStrike" dirty="0" smtClean="0">
                          <a:effectLst/>
                        </a:rPr>
                        <a:t>Fiber</a:t>
                      </a:r>
                      <a:endParaRPr lang="en-US" sz="1400" b="1" i="0" u="none" strike="noStrike" dirty="0">
                        <a:solidFill>
                          <a:schemeClr val="tx1"/>
                        </a:solidFill>
                        <a:effectLst/>
                        <a:latin typeface="+mj-lt"/>
                        <a:cs typeface="Lato Light"/>
                      </a:endParaRPr>
                    </a:p>
                  </a:txBody>
                  <a:tcPr marL="4003" marR="4003" marT="4066" marB="0" anchor="ctr"/>
                </a:tc>
                <a:tc>
                  <a:txBody>
                    <a:bodyPr/>
                    <a:lstStyle/>
                    <a:p>
                      <a:pPr algn="ctr" fontAlgn="b"/>
                      <a:r>
                        <a:rPr lang="en-US" sz="1500" u="none" strike="noStrike" dirty="0" smtClean="0">
                          <a:effectLst/>
                          <a:sym typeface="Zapf Dingbats"/>
                        </a:rPr>
                        <a:t>✓</a:t>
                      </a:r>
                      <a:endParaRPr lang="en-US" sz="1500" b="0" i="0" u="none" strike="noStrike" dirty="0">
                        <a:solidFill>
                          <a:srgbClr val="000000"/>
                        </a:solidFill>
                        <a:effectLst/>
                        <a:latin typeface="Lato Light"/>
                        <a:cs typeface="Lato Light"/>
                      </a:endParaRPr>
                    </a:p>
                  </a:txBody>
                  <a:tcPr marL="4003" marR="4003" marT="4066" marB="0" anchor="ctr"/>
                </a:tc>
                <a:tc>
                  <a:txBody>
                    <a:bodyPr/>
                    <a:lstStyle/>
                    <a:p>
                      <a:pPr algn="ctr" fontAlgn="b"/>
                      <a:r>
                        <a:rPr lang="en-US" sz="1500" u="none" strike="noStrike" dirty="0" smtClean="0">
                          <a:effectLst/>
                          <a:sym typeface="Zapf Dingbats"/>
                        </a:rPr>
                        <a:t>✓</a:t>
                      </a:r>
                      <a:endParaRPr lang="en-US" sz="1500" b="0" i="0" u="none" strike="noStrike" dirty="0">
                        <a:solidFill>
                          <a:srgbClr val="000000"/>
                        </a:solidFill>
                        <a:effectLst/>
                        <a:latin typeface="Lato Light"/>
                        <a:cs typeface="Lato Light"/>
                      </a:endParaRPr>
                    </a:p>
                  </a:txBody>
                  <a:tcPr marL="4003" marR="4003" marT="4066" marB="0" anchor="ctr"/>
                </a:tc>
                <a:tc>
                  <a:txBody>
                    <a:bodyPr/>
                    <a:lstStyle/>
                    <a:p>
                      <a:pPr algn="ctr" fontAlgn="b"/>
                      <a:r>
                        <a:rPr lang="en-US" sz="1500" u="none" strike="noStrike" dirty="0" smtClean="0">
                          <a:effectLst/>
                          <a:sym typeface="Zapf Dingbats"/>
                        </a:rPr>
                        <a:t>✓</a:t>
                      </a:r>
                      <a:endParaRPr lang="en-US" sz="1500" b="0" i="0" u="none" strike="noStrike" dirty="0">
                        <a:solidFill>
                          <a:srgbClr val="000000"/>
                        </a:solidFill>
                        <a:effectLst/>
                        <a:latin typeface="Lato Light"/>
                        <a:cs typeface="Lato Light"/>
                      </a:endParaRPr>
                    </a:p>
                  </a:txBody>
                  <a:tcPr marL="4003" marR="4003" marT="4066" marB="0" anchor="ctr"/>
                </a:tc>
                <a:tc>
                  <a:txBody>
                    <a:bodyPr/>
                    <a:lstStyle/>
                    <a:p>
                      <a:pPr algn="ctr" fontAlgn="b"/>
                      <a:r>
                        <a:rPr lang="en-US" sz="1500" u="none" strike="noStrike" dirty="0" smtClean="0">
                          <a:effectLst/>
                          <a:sym typeface="Zapf Dingbats"/>
                        </a:rPr>
                        <a:t>✓</a:t>
                      </a:r>
                      <a:endParaRPr lang="en-US" sz="1500" b="0" i="0" u="none" strike="noStrike" dirty="0">
                        <a:solidFill>
                          <a:srgbClr val="000000"/>
                        </a:solidFill>
                        <a:effectLst/>
                        <a:latin typeface="Lato Light"/>
                        <a:cs typeface="Lato Light"/>
                      </a:endParaRPr>
                    </a:p>
                  </a:txBody>
                  <a:tcPr marL="4003" marR="4003" marT="4066" marB="0" anchor="ctr"/>
                </a:tc>
                <a:tc>
                  <a:txBody>
                    <a:bodyPr/>
                    <a:lstStyle/>
                    <a:p>
                      <a:pPr algn="ctr" fontAlgn="b"/>
                      <a:r>
                        <a:rPr lang="en-US" sz="1500" u="none" strike="noStrike" dirty="0" smtClean="0">
                          <a:effectLst/>
                          <a:sym typeface="Zapf Dingbats"/>
                        </a:rPr>
                        <a:t>✓</a:t>
                      </a:r>
                      <a:endParaRPr lang="en-US" sz="1500" b="0" i="0" u="none" strike="noStrike" dirty="0">
                        <a:solidFill>
                          <a:srgbClr val="000000"/>
                        </a:solidFill>
                        <a:effectLst/>
                        <a:latin typeface="Lato Light"/>
                        <a:cs typeface="Lato Light"/>
                      </a:endParaRPr>
                    </a:p>
                  </a:txBody>
                  <a:tcPr marL="4003" marR="4003" marT="4066" marB="0" anchor="ctr"/>
                </a:tc>
                <a:tc>
                  <a:txBody>
                    <a:bodyPr/>
                    <a:lstStyle/>
                    <a:p>
                      <a:pPr algn="ctr" fontAlgn="b"/>
                      <a:r>
                        <a:rPr lang="en-US" sz="1500" u="none" strike="noStrike" dirty="0" smtClean="0">
                          <a:effectLst/>
                          <a:sym typeface="Zapf Dingbats"/>
                        </a:rPr>
                        <a:t>✓</a:t>
                      </a:r>
                      <a:endParaRPr lang="en-US" sz="1500" b="0" i="0" u="none" strike="noStrike" dirty="0">
                        <a:solidFill>
                          <a:srgbClr val="000000"/>
                        </a:solidFill>
                        <a:effectLst/>
                        <a:latin typeface="Lato Light"/>
                        <a:cs typeface="Lato Light"/>
                      </a:endParaRPr>
                    </a:p>
                  </a:txBody>
                  <a:tcPr marL="4003" marR="4003" marT="4066" marB="0" anchor="ctr"/>
                </a:tc>
              </a:tr>
              <a:tr h="267888">
                <a:tc>
                  <a:txBody>
                    <a:bodyPr/>
                    <a:lstStyle/>
                    <a:p>
                      <a:pPr algn="ctr" fontAlgn="b"/>
                      <a:r>
                        <a:rPr lang="en-US" sz="1400" u="none" strike="noStrike" dirty="0" smtClean="0">
                          <a:effectLst/>
                        </a:rPr>
                        <a:t>Protein</a:t>
                      </a:r>
                      <a:endParaRPr lang="en-US" sz="1400" b="1" i="0" u="none" strike="noStrike" dirty="0">
                        <a:solidFill>
                          <a:schemeClr val="tx1"/>
                        </a:solidFill>
                        <a:effectLst/>
                        <a:latin typeface="+mj-lt"/>
                        <a:cs typeface="Lato Light"/>
                      </a:endParaRPr>
                    </a:p>
                  </a:txBody>
                  <a:tcPr marL="4003" marR="4003" marT="4066" marB="0" anchor="ctr"/>
                </a:tc>
                <a:tc>
                  <a:txBody>
                    <a:bodyPr/>
                    <a:lstStyle/>
                    <a:p>
                      <a:pPr algn="ctr" fontAlgn="b"/>
                      <a:r>
                        <a:rPr lang="en-US" sz="1500" u="none" strike="noStrike" dirty="0" smtClean="0">
                          <a:effectLst/>
                          <a:sym typeface="Zapf Dingbats"/>
                        </a:rPr>
                        <a:t>✓</a:t>
                      </a:r>
                      <a:endParaRPr lang="en-US" sz="1500" b="0" i="0" u="none" strike="noStrike" dirty="0">
                        <a:solidFill>
                          <a:srgbClr val="000000"/>
                        </a:solidFill>
                        <a:effectLst/>
                        <a:latin typeface="Lato Light"/>
                        <a:cs typeface="Lato Light"/>
                      </a:endParaRPr>
                    </a:p>
                  </a:txBody>
                  <a:tcPr marL="4003" marR="4003" marT="4066" marB="0" anchor="ctr"/>
                </a:tc>
                <a:tc>
                  <a:txBody>
                    <a:bodyPr/>
                    <a:lstStyle/>
                    <a:p>
                      <a:pPr algn="ctr" fontAlgn="b"/>
                      <a:r>
                        <a:rPr lang="en-US" sz="1500" u="none" strike="noStrike" dirty="0" smtClean="0">
                          <a:effectLst/>
                          <a:sym typeface="Zapf Dingbats"/>
                        </a:rPr>
                        <a:t>✓</a:t>
                      </a:r>
                      <a:endParaRPr lang="en-US" sz="1500" b="0" i="0" u="none" strike="noStrike" dirty="0">
                        <a:solidFill>
                          <a:srgbClr val="000000"/>
                        </a:solidFill>
                        <a:effectLst/>
                        <a:latin typeface="Lato Light"/>
                        <a:cs typeface="Lato Light"/>
                      </a:endParaRPr>
                    </a:p>
                  </a:txBody>
                  <a:tcPr marL="4003" marR="4003" marT="4066" marB="0" anchor="ctr"/>
                </a:tc>
                <a:tc>
                  <a:txBody>
                    <a:bodyPr/>
                    <a:lstStyle/>
                    <a:p>
                      <a:pPr algn="ctr" fontAlgn="b"/>
                      <a:r>
                        <a:rPr lang="en-US" sz="1500" u="none" strike="noStrike" dirty="0" smtClean="0">
                          <a:effectLst/>
                          <a:sym typeface="Zapf Dingbats"/>
                        </a:rPr>
                        <a:t>✓</a:t>
                      </a:r>
                      <a:endParaRPr lang="en-US" sz="1500" b="0" i="0" u="none" strike="noStrike" dirty="0">
                        <a:solidFill>
                          <a:srgbClr val="000000"/>
                        </a:solidFill>
                        <a:effectLst/>
                        <a:latin typeface="Lato Light"/>
                        <a:cs typeface="Lato Light"/>
                      </a:endParaRPr>
                    </a:p>
                  </a:txBody>
                  <a:tcPr marL="4003" marR="4003" marT="4066" marB="0" anchor="ctr"/>
                </a:tc>
                <a:tc>
                  <a:txBody>
                    <a:bodyPr/>
                    <a:lstStyle/>
                    <a:p>
                      <a:pPr algn="ctr" fontAlgn="b"/>
                      <a:r>
                        <a:rPr lang="en-US" sz="1500" u="none" strike="noStrike" dirty="0" smtClean="0">
                          <a:effectLst/>
                          <a:sym typeface="Zapf Dingbats"/>
                        </a:rPr>
                        <a:t>✓</a:t>
                      </a:r>
                      <a:endParaRPr lang="en-US" sz="1500" b="0" i="0" u="none" strike="noStrike" dirty="0">
                        <a:solidFill>
                          <a:srgbClr val="000000"/>
                        </a:solidFill>
                        <a:effectLst/>
                        <a:latin typeface="Lato Light"/>
                        <a:cs typeface="Lato Light"/>
                      </a:endParaRPr>
                    </a:p>
                  </a:txBody>
                  <a:tcPr marL="4003" marR="4003" marT="4066" marB="0" anchor="ctr"/>
                </a:tc>
                <a:tc>
                  <a:txBody>
                    <a:bodyPr/>
                    <a:lstStyle/>
                    <a:p>
                      <a:pPr algn="ctr" fontAlgn="b"/>
                      <a:r>
                        <a:rPr lang="en-US" sz="1500" u="none" strike="noStrike" dirty="0" smtClean="0">
                          <a:effectLst/>
                          <a:sym typeface="Zapf Dingbats"/>
                        </a:rPr>
                        <a:t>✓</a:t>
                      </a:r>
                      <a:endParaRPr lang="en-US" sz="1500" b="0" i="0" u="none" strike="noStrike" dirty="0">
                        <a:solidFill>
                          <a:srgbClr val="000000"/>
                        </a:solidFill>
                        <a:effectLst/>
                        <a:latin typeface="Lato Light"/>
                        <a:cs typeface="Lato Light"/>
                      </a:endParaRPr>
                    </a:p>
                  </a:txBody>
                  <a:tcPr marL="4003" marR="4003" marT="4066" marB="0" anchor="ctr"/>
                </a:tc>
                <a:tc>
                  <a:txBody>
                    <a:bodyPr/>
                    <a:lstStyle/>
                    <a:p>
                      <a:pPr algn="ctr" fontAlgn="b"/>
                      <a:r>
                        <a:rPr lang="en-US" sz="1500" u="none" strike="noStrike" dirty="0" smtClean="0">
                          <a:effectLst/>
                          <a:sym typeface="Zapf Dingbats"/>
                        </a:rPr>
                        <a:t>✓</a:t>
                      </a:r>
                      <a:endParaRPr lang="en-US" sz="1500" b="0" i="0" u="none" strike="noStrike" dirty="0">
                        <a:solidFill>
                          <a:srgbClr val="000000"/>
                        </a:solidFill>
                        <a:effectLst/>
                        <a:latin typeface="Lato Light"/>
                        <a:cs typeface="Lato Light"/>
                      </a:endParaRPr>
                    </a:p>
                  </a:txBody>
                  <a:tcPr marL="4003" marR="4003" marT="4066" marB="0" anchor="ctr"/>
                </a:tc>
              </a:tr>
              <a:tr h="267888">
                <a:tc>
                  <a:txBody>
                    <a:bodyPr/>
                    <a:lstStyle/>
                    <a:p>
                      <a:pPr algn="ctr" fontAlgn="b"/>
                      <a:r>
                        <a:rPr lang="en-US" sz="1400" u="none" strike="noStrike" dirty="0" smtClean="0">
                          <a:effectLst/>
                        </a:rPr>
                        <a:t>Total fat</a:t>
                      </a:r>
                      <a:endParaRPr lang="en-US" sz="1400" b="1" i="0" u="none" strike="noStrike" dirty="0">
                        <a:solidFill>
                          <a:schemeClr val="tx1"/>
                        </a:solidFill>
                        <a:effectLst/>
                        <a:latin typeface="+mj-lt"/>
                        <a:cs typeface="Lato Light"/>
                      </a:endParaRPr>
                    </a:p>
                  </a:txBody>
                  <a:tcPr marL="4003" marR="4003" marT="4066" marB="0" anchor="ctr"/>
                </a:tc>
                <a:tc>
                  <a:txBody>
                    <a:bodyPr/>
                    <a:lstStyle/>
                    <a:p>
                      <a:pPr algn="ctr" fontAlgn="b"/>
                      <a:r>
                        <a:rPr lang="en-US" sz="1500" u="none" strike="noStrike" dirty="0" smtClean="0">
                          <a:effectLst/>
                          <a:sym typeface="Zapf Dingbats"/>
                        </a:rPr>
                        <a:t>✓</a:t>
                      </a:r>
                      <a:endParaRPr lang="en-US" sz="1500" b="0" i="0" u="none" strike="noStrike" dirty="0">
                        <a:solidFill>
                          <a:srgbClr val="000000"/>
                        </a:solidFill>
                        <a:effectLst/>
                        <a:latin typeface="Lato Light"/>
                        <a:cs typeface="Lato Light"/>
                      </a:endParaRPr>
                    </a:p>
                  </a:txBody>
                  <a:tcPr marL="4003" marR="4003" marT="4066" marB="0" anchor="ctr"/>
                </a:tc>
                <a:tc>
                  <a:txBody>
                    <a:bodyPr/>
                    <a:lstStyle/>
                    <a:p>
                      <a:pPr algn="ctr" fontAlgn="b"/>
                      <a:r>
                        <a:rPr lang="en-US" sz="1500" u="none" strike="noStrike" dirty="0" smtClean="0">
                          <a:effectLst/>
                          <a:sym typeface="Zapf Dingbats"/>
                        </a:rPr>
                        <a:t>✓</a:t>
                      </a:r>
                      <a:endParaRPr lang="en-US" sz="1500" b="0" i="0" u="none" strike="noStrike" dirty="0">
                        <a:solidFill>
                          <a:srgbClr val="000000"/>
                        </a:solidFill>
                        <a:effectLst/>
                        <a:latin typeface="Lato Light"/>
                        <a:cs typeface="Lato Light"/>
                      </a:endParaRPr>
                    </a:p>
                  </a:txBody>
                  <a:tcPr marL="4003" marR="4003" marT="4066" marB="0" anchor="ctr"/>
                </a:tc>
                <a:tc>
                  <a:txBody>
                    <a:bodyPr/>
                    <a:lstStyle/>
                    <a:p>
                      <a:pPr algn="ctr" fontAlgn="b"/>
                      <a:r>
                        <a:rPr lang="en-US" sz="1500" u="none" strike="noStrike" baseline="0" dirty="0" smtClean="0">
                          <a:effectLst/>
                          <a:sym typeface="Zapf Dingbats"/>
                        </a:rPr>
                        <a:t>         </a:t>
                      </a:r>
                      <a:r>
                        <a:rPr lang="en-US" sz="1500" u="none" strike="noStrike" dirty="0" smtClean="0">
                          <a:effectLst/>
                          <a:sym typeface="Zapf Dingbats"/>
                        </a:rPr>
                        <a:t>*</a:t>
                      </a:r>
                      <a:endParaRPr lang="en-US" sz="1500" b="0" i="0" u="none" strike="noStrike" dirty="0">
                        <a:solidFill>
                          <a:srgbClr val="000000"/>
                        </a:solidFill>
                        <a:effectLst/>
                        <a:latin typeface="Calibri"/>
                        <a:cs typeface="Calibri"/>
                      </a:endParaRPr>
                    </a:p>
                  </a:txBody>
                  <a:tcPr marL="4003" marR="4003" marT="4066" marB="0" anchor="ctr"/>
                </a:tc>
                <a:tc>
                  <a:txBody>
                    <a:bodyPr/>
                    <a:lstStyle/>
                    <a:p>
                      <a:pPr algn="ctr" fontAlgn="b"/>
                      <a:r>
                        <a:rPr lang="en-US" sz="1500" u="none" strike="noStrike" dirty="0" smtClean="0">
                          <a:effectLst/>
                          <a:sym typeface="Zapf Dingbats"/>
                        </a:rPr>
                        <a:t>✓</a:t>
                      </a:r>
                      <a:endParaRPr lang="en-US" sz="1500" b="0" i="0" u="none" strike="noStrike" dirty="0">
                        <a:solidFill>
                          <a:srgbClr val="000000"/>
                        </a:solidFill>
                        <a:effectLst/>
                        <a:latin typeface="Lato Light"/>
                        <a:cs typeface="Lato Light"/>
                      </a:endParaRPr>
                    </a:p>
                  </a:txBody>
                  <a:tcPr marL="4003" marR="4003" marT="4066" marB="0" anchor="ctr"/>
                </a:tc>
                <a:tc>
                  <a:txBody>
                    <a:bodyPr/>
                    <a:lstStyle/>
                    <a:p>
                      <a:pPr algn="ctr" fontAlgn="b"/>
                      <a:r>
                        <a:rPr lang="en-US" sz="1500" u="none" strike="noStrike" dirty="0" smtClean="0">
                          <a:effectLst/>
                          <a:sym typeface="Zapf Dingbats"/>
                        </a:rPr>
                        <a:t>✓</a:t>
                      </a:r>
                      <a:endParaRPr lang="en-US" sz="1500" b="0" i="0" u="none" strike="noStrike" dirty="0">
                        <a:solidFill>
                          <a:srgbClr val="000000"/>
                        </a:solidFill>
                        <a:effectLst/>
                        <a:latin typeface="Lato Light"/>
                        <a:cs typeface="Lato Light"/>
                      </a:endParaRPr>
                    </a:p>
                  </a:txBody>
                  <a:tcPr marL="4003" marR="4003" marT="4066" marB="0" anchor="ctr"/>
                </a:tc>
                <a:tc>
                  <a:txBody>
                    <a:bodyPr/>
                    <a:lstStyle/>
                    <a:p>
                      <a:pPr algn="ctr" fontAlgn="b"/>
                      <a:r>
                        <a:rPr lang="en-US" sz="1500" u="none" strike="noStrike" dirty="0" smtClean="0">
                          <a:effectLst/>
                          <a:sym typeface="Zapf Dingbats"/>
                        </a:rPr>
                        <a:t>✓</a:t>
                      </a:r>
                      <a:endParaRPr lang="en-US" sz="1500" b="0" i="0" u="none" strike="noStrike" dirty="0">
                        <a:solidFill>
                          <a:srgbClr val="000000"/>
                        </a:solidFill>
                        <a:effectLst/>
                        <a:latin typeface="Lato Light"/>
                        <a:cs typeface="Lato Light"/>
                      </a:endParaRPr>
                    </a:p>
                  </a:txBody>
                  <a:tcPr marL="4003" marR="4003" marT="4066" marB="0" anchor="ctr"/>
                </a:tc>
              </a:tr>
              <a:tr h="267888">
                <a:tc>
                  <a:txBody>
                    <a:bodyPr/>
                    <a:lstStyle/>
                    <a:p>
                      <a:pPr algn="ctr" fontAlgn="b"/>
                      <a:r>
                        <a:rPr lang="en-US" sz="1400" u="none" strike="noStrike" dirty="0" smtClean="0">
                          <a:effectLst/>
                        </a:rPr>
                        <a:t>Saturated fat</a:t>
                      </a:r>
                      <a:endParaRPr lang="en-US" sz="1400" b="1" i="0" u="none" strike="noStrike" dirty="0">
                        <a:solidFill>
                          <a:schemeClr val="tx1"/>
                        </a:solidFill>
                        <a:effectLst/>
                        <a:latin typeface="+mj-lt"/>
                        <a:cs typeface="Lato Light"/>
                      </a:endParaRPr>
                    </a:p>
                  </a:txBody>
                  <a:tcPr marL="4003" marR="4003" marT="4066" marB="0" anchor="ctr"/>
                </a:tc>
                <a:tc>
                  <a:txBody>
                    <a:bodyPr/>
                    <a:lstStyle/>
                    <a:p>
                      <a:pPr algn="ctr" fontAlgn="b"/>
                      <a:r>
                        <a:rPr lang="en-US" sz="1500" u="none" strike="noStrike" dirty="0" smtClean="0">
                          <a:effectLst/>
                          <a:sym typeface="Zapf Dingbats"/>
                        </a:rPr>
                        <a:t>✓</a:t>
                      </a:r>
                      <a:endParaRPr lang="en-US" sz="1500" b="0" i="0" u="none" strike="noStrike" dirty="0">
                        <a:solidFill>
                          <a:srgbClr val="000000"/>
                        </a:solidFill>
                        <a:effectLst/>
                        <a:latin typeface="Lato Light"/>
                        <a:cs typeface="Lato Light"/>
                      </a:endParaRPr>
                    </a:p>
                  </a:txBody>
                  <a:tcPr marL="4003" marR="4003" marT="4066" marB="0" anchor="ctr"/>
                </a:tc>
                <a:tc>
                  <a:txBody>
                    <a:bodyPr/>
                    <a:lstStyle/>
                    <a:p>
                      <a:pPr algn="ctr" fontAlgn="b"/>
                      <a:r>
                        <a:rPr lang="en-US" sz="1500" u="none" strike="noStrike" dirty="0" smtClean="0">
                          <a:effectLst/>
                          <a:sym typeface="Zapf Dingbats"/>
                        </a:rPr>
                        <a:t>✓</a:t>
                      </a:r>
                      <a:endParaRPr lang="en-US" sz="1500" b="0" i="0" u="none" strike="noStrike" dirty="0">
                        <a:solidFill>
                          <a:srgbClr val="000000"/>
                        </a:solidFill>
                        <a:effectLst/>
                        <a:latin typeface="Lato Light"/>
                        <a:cs typeface="Lato Light"/>
                      </a:endParaRPr>
                    </a:p>
                  </a:txBody>
                  <a:tcPr marL="4003" marR="4003" marT="4066" marB="0" anchor="ctr"/>
                </a:tc>
                <a:tc>
                  <a:txBody>
                    <a:bodyPr/>
                    <a:lstStyle/>
                    <a:p>
                      <a:pPr algn="ctr" fontAlgn="b"/>
                      <a:r>
                        <a:rPr lang="en-US" sz="1500" u="none" strike="noStrike" dirty="0" smtClean="0">
                          <a:effectLst/>
                          <a:sym typeface="Zapf Dingbats"/>
                        </a:rPr>
                        <a:t>✓</a:t>
                      </a:r>
                      <a:endParaRPr lang="en-US" sz="1500" b="0" i="0" u="none" strike="noStrike" dirty="0">
                        <a:solidFill>
                          <a:srgbClr val="000000"/>
                        </a:solidFill>
                        <a:effectLst/>
                        <a:latin typeface="Lato Light"/>
                        <a:cs typeface="Lato Light"/>
                      </a:endParaRPr>
                    </a:p>
                  </a:txBody>
                  <a:tcPr marL="4003" marR="4003" marT="4066" marB="0" anchor="ctr"/>
                </a:tc>
                <a:tc>
                  <a:txBody>
                    <a:bodyPr/>
                    <a:lstStyle/>
                    <a:p>
                      <a:pPr algn="ctr" fontAlgn="b"/>
                      <a:r>
                        <a:rPr lang="en-US" sz="1500" u="none" strike="noStrike" dirty="0" smtClean="0">
                          <a:effectLst/>
                          <a:sym typeface="Zapf Dingbats"/>
                        </a:rPr>
                        <a:t>✓</a:t>
                      </a:r>
                      <a:endParaRPr lang="en-US" sz="1500" b="0" i="0" u="none" strike="noStrike" dirty="0">
                        <a:solidFill>
                          <a:srgbClr val="000000"/>
                        </a:solidFill>
                        <a:effectLst/>
                        <a:latin typeface="Lato Light"/>
                        <a:cs typeface="Lato Light"/>
                      </a:endParaRPr>
                    </a:p>
                  </a:txBody>
                  <a:tcPr marL="4003" marR="4003" marT="4066" marB="0" anchor="ctr"/>
                </a:tc>
                <a:tc>
                  <a:txBody>
                    <a:bodyPr/>
                    <a:lstStyle/>
                    <a:p>
                      <a:pPr algn="ctr" fontAlgn="b"/>
                      <a:r>
                        <a:rPr lang="en-US" sz="1500" u="none" strike="noStrike" dirty="0" smtClean="0">
                          <a:effectLst/>
                          <a:sym typeface="Zapf Dingbats"/>
                        </a:rPr>
                        <a:t>✓</a:t>
                      </a:r>
                      <a:endParaRPr lang="en-US" sz="1500" b="0" i="0" u="none" strike="noStrike" dirty="0">
                        <a:solidFill>
                          <a:srgbClr val="000000"/>
                        </a:solidFill>
                        <a:effectLst/>
                        <a:latin typeface="Lato Light"/>
                        <a:cs typeface="Lato Light"/>
                      </a:endParaRPr>
                    </a:p>
                  </a:txBody>
                  <a:tcPr marL="4003" marR="4003" marT="4066" marB="0" anchor="ctr"/>
                </a:tc>
                <a:tc>
                  <a:txBody>
                    <a:bodyPr/>
                    <a:lstStyle/>
                    <a:p>
                      <a:pPr algn="ctr" fontAlgn="b"/>
                      <a:r>
                        <a:rPr lang="en-US" sz="1500" u="none" strike="noStrike" dirty="0" smtClean="0">
                          <a:effectLst/>
                          <a:sym typeface="Zapf Dingbats"/>
                        </a:rPr>
                        <a:t>✓</a:t>
                      </a:r>
                      <a:endParaRPr lang="en-US" sz="1500" b="0" i="0" u="none" strike="noStrike" dirty="0">
                        <a:solidFill>
                          <a:srgbClr val="000000"/>
                        </a:solidFill>
                        <a:effectLst/>
                        <a:latin typeface="Lato Light"/>
                        <a:cs typeface="Lato Light"/>
                      </a:endParaRPr>
                    </a:p>
                  </a:txBody>
                  <a:tcPr marL="4003" marR="4003" marT="4066" marB="0" anchor="ctr"/>
                </a:tc>
              </a:tr>
              <a:tr h="556886">
                <a:tc>
                  <a:txBody>
                    <a:bodyPr/>
                    <a:lstStyle/>
                    <a:p>
                      <a:pPr algn="ctr" fontAlgn="b"/>
                      <a:r>
                        <a:rPr lang="en-US" sz="1400" u="none" strike="noStrike" dirty="0" smtClean="0">
                          <a:effectLst/>
                        </a:rPr>
                        <a:t>Sodium</a:t>
                      </a:r>
                      <a:endParaRPr lang="en-US" sz="1400" b="1" i="0" u="none" strike="noStrike" dirty="0">
                        <a:solidFill>
                          <a:schemeClr val="tx1"/>
                        </a:solidFill>
                        <a:effectLst/>
                        <a:latin typeface="+mj-lt"/>
                        <a:cs typeface="Lato Light"/>
                      </a:endParaRPr>
                    </a:p>
                  </a:txBody>
                  <a:tcPr marL="4003" marR="4003" marT="4066" marB="0" anchor="ctr"/>
                </a:tc>
                <a:tc>
                  <a:txBody>
                    <a:bodyPr/>
                    <a:lstStyle/>
                    <a:p>
                      <a:pPr algn="ctr" fontAlgn="b"/>
                      <a:r>
                        <a:rPr lang="en-US" sz="1100" u="none" strike="noStrike" dirty="0" smtClean="0">
                          <a:effectLst/>
                        </a:rPr>
                        <a:t>NEW REQUIREMENT</a:t>
                      </a:r>
                      <a:endParaRPr lang="en-US" sz="1100" b="0" i="0" u="none" strike="noStrike" dirty="0">
                        <a:solidFill>
                          <a:srgbClr val="000000"/>
                        </a:solidFill>
                        <a:effectLst/>
                        <a:latin typeface="Lato Light"/>
                        <a:cs typeface="Lato Light"/>
                      </a:endParaRPr>
                    </a:p>
                  </a:txBody>
                  <a:tcPr marL="4003" marR="4003" marT="4066" marB="0" anchor="ctr"/>
                </a:tc>
                <a:tc>
                  <a:txBody>
                    <a:bodyPr/>
                    <a:lstStyle/>
                    <a:p>
                      <a:pPr algn="ctr" fontAlgn="b"/>
                      <a:r>
                        <a:rPr lang="en-US" sz="1500" u="none" strike="noStrike" dirty="0" smtClean="0">
                          <a:effectLst/>
                          <a:sym typeface="Zapf Dingbats"/>
                        </a:rPr>
                        <a:t>✓</a:t>
                      </a:r>
                      <a:endParaRPr lang="en-US" sz="1500" b="0" i="0" u="none" strike="noStrike" dirty="0">
                        <a:solidFill>
                          <a:srgbClr val="000000"/>
                        </a:solidFill>
                        <a:effectLst/>
                        <a:latin typeface="Lato Light"/>
                        <a:cs typeface="Lato Light"/>
                      </a:endParaRPr>
                    </a:p>
                  </a:txBody>
                  <a:tcPr marL="4003" marR="4003" marT="4066" marB="0" anchor="ctr"/>
                </a:tc>
                <a:tc>
                  <a:txBody>
                    <a:bodyPr/>
                    <a:lstStyle/>
                    <a:p>
                      <a:pPr algn="ctr" fontAlgn="b"/>
                      <a:r>
                        <a:rPr lang="en-US" sz="1500" u="none" strike="noStrike" dirty="0" smtClean="0">
                          <a:effectLst/>
                          <a:sym typeface="Zapf Dingbats"/>
                        </a:rPr>
                        <a:t>✓</a:t>
                      </a:r>
                      <a:endParaRPr lang="en-US" sz="1500" b="0" i="0" u="none" strike="noStrike" dirty="0">
                        <a:solidFill>
                          <a:srgbClr val="000000"/>
                        </a:solidFill>
                        <a:effectLst/>
                        <a:latin typeface="Lato Light"/>
                        <a:cs typeface="Lato Light"/>
                      </a:endParaRPr>
                    </a:p>
                  </a:txBody>
                  <a:tcPr marL="4003" marR="4003" marT="4066" marB="0" anchor="ctr"/>
                </a:tc>
                <a:tc>
                  <a:txBody>
                    <a:bodyPr/>
                    <a:lstStyle/>
                    <a:p>
                      <a:pPr algn="ctr" fontAlgn="b"/>
                      <a:r>
                        <a:rPr lang="en-US" sz="1500" u="none" strike="noStrike" dirty="0" smtClean="0">
                          <a:effectLst/>
                          <a:sym typeface="Zapf Dingbats"/>
                        </a:rPr>
                        <a:t>✓</a:t>
                      </a:r>
                      <a:endParaRPr lang="en-US" sz="1500" b="0" i="0" u="none" strike="noStrike" dirty="0">
                        <a:solidFill>
                          <a:srgbClr val="000000"/>
                        </a:solidFill>
                        <a:effectLst/>
                        <a:latin typeface="Lato Light"/>
                        <a:cs typeface="Lato Light"/>
                      </a:endParaRPr>
                    </a:p>
                  </a:txBody>
                  <a:tcPr marL="4003" marR="4003" marT="4066" marB="0" anchor="ctr"/>
                </a:tc>
                <a:tc>
                  <a:txBody>
                    <a:bodyPr/>
                    <a:lstStyle/>
                    <a:p>
                      <a:pPr algn="ctr" fontAlgn="b"/>
                      <a:r>
                        <a:rPr lang="en-US" sz="1500" u="none" strike="noStrike" dirty="0" smtClean="0">
                          <a:effectLst/>
                          <a:sym typeface="Zapf Dingbats"/>
                        </a:rPr>
                        <a:t>✓</a:t>
                      </a:r>
                      <a:endParaRPr lang="en-US" sz="1500" b="0" i="0" u="none" strike="noStrike" dirty="0">
                        <a:solidFill>
                          <a:srgbClr val="000000"/>
                        </a:solidFill>
                        <a:effectLst/>
                        <a:latin typeface="Lato Light"/>
                        <a:cs typeface="Lato Light"/>
                      </a:endParaRPr>
                    </a:p>
                  </a:txBody>
                  <a:tcPr marL="4003" marR="4003" marT="4066" marB="0" anchor="ctr"/>
                </a:tc>
                <a:tc>
                  <a:txBody>
                    <a:bodyPr/>
                    <a:lstStyle/>
                    <a:p>
                      <a:pPr algn="ctr" fontAlgn="b"/>
                      <a:r>
                        <a:rPr lang="en-US" sz="1500" u="none" strike="noStrike" dirty="0" smtClean="0">
                          <a:effectLst/>
                          <a:sym typeface="Zapf Dingbats"/>
                        </a:rPr>
                        <a:t>✓</a:t>
                      </a:r>
                      <a:endParaRPr lang="en-US" sz="1500" b="0" i="0" u="none" strike="noStrike" dirty="0">
                        <a:solidFill>
                          <a:srgbClr val="000000"/>
                        </a:solidFill>
                        <a:effectLst/>
                        <a:latin typeface="Lato Light"/>
                        <a:cs typeface="Lato Light"/>
                      </a:endParaRPr>
                    </a:p>
                  </a:txBody>
                  <a:tcPr marL="4003" marR="4003" marT="4066" marB="0" anchor="ctr"/>
                </a:tc>
              </a:tr>
              <a:tr h="267888">
                <a:tc>
                  <a:txBody>
                    <a:bodyPr/>
                    <a:lstStyle/>
                    <a:p>
                      <a:pPr algn="ctr" fontAlgn="b"/>
                      <a:r>
                        <a:rPr lang="en-US" sz="1400" u="none" strike="noStrike" dirty="0" smtClean="0">
                          <a:effectLst/>
                        </a:rPr>
                        <a:t>Cholesterol</a:t>
                      </a:r>
                      <a:endParaRPr lang="en-US" sz="1400" b="1" i="0" u="none" strike="noStrike" dirty="0">
                        <a:solidFill>
                          <a:schemeClr val="tx1"/>
                        </a:solidFill>
                        <a:effectLst/>
                        <a:latin typeface="+mj-lt"/>
                        <a:cs typeface="Lato Light"/>
                      </a:endParaRPr>
                    </a:p>
                  </a:txBody>
                  <a:tcPr marL="4003" marR="4003" marT="4066" marB="0" anchor="ctr"/>
                </a:tc>
                <a:tc>
                  <a:txBody>
                    <a:bodyPr/>
                    <a:lstStyle/>
                    <a:p>
                      <a:pPr algn="ctr" fontAlgn="b"/>
                      <a:r>
                        <a:rPr lang="en-US" sz="1500" u="none" strike="noStrike" dirty="0" smtClean="0">
                          <a:effectLst/>
                          <a:sym typeface="Zapf Dingbats"/>
                        </a:rPr>
                        <a:t>✓</a:t>
                      </a:r>
                      <a:endParaRPr lang="en-US" sz="1500" b="0" i="0" u="none" strike="noStrike" dirty="0">
                        <a:solidFill>
                          <a:srgbClr val="000000"/>
                        </a:solidFill>
                        <a:effectLst/>
                        <a:latin typeface="Lato Light"/>
                        <a:cs typeface="Lato Light"/>
                      </a:endParaRPr>
                    </a:p>
                  </a:txBody>
                  <a:tcPr marL="4003" marR="4003" marT="4066" marB="0" anchor="ctr"/>
                </a:tc>
                <a:tc>
                  <a:txBody>
                    <a:bodyPr/>
                    <a:lstStyle/>
                    <a:p>
                      <a:pPr algn="ctr" fontAlgn="b"/>
                      <a:r>
                        <a:rPr lang="en-US" sz="1500" u="none" strike="noStrike" baseline="0" dirty="0" smtClean="0">
                          <a:effectLst/>
                          <a:sym typeface="Zapf Dingbats"/>
                        </a:rPr>
                        <a:t>          </a:t>
                      </a:r>
                      <a:r>
                        <a:rPr lang="en-US" sz="1500" u="none" strike="noStrike" dirty="0" smtClean="0">
                          <a:effectLst/>
                          <a:sym typeface="Zapf Dingbats"/>
                        </a:rPr>
                        <a:t>*</a:t>
                      </a:r>
                      <a:endParaRPr lang="en-US" sz="1500" b="0" i="0" u="none" strike="noStrike" dirty="0">
                        <a:solidFill>
                          <a:srgbClr val="000000"/>
                        </a:solidFill>
                        <a:effectLst/>
                        <a:latin typeface="Calibri"/>
                        <a:cs typeface="Calibri"/>
                      </a:endParaRPr>
                    </a:p>
                  </a:txBody>
                  <a:tcPr marL="4003" marR="4003" marT="4066" marB="0" anchor="ctr"/>
                </a:tc>
                <a:tc>
                  <a:txBody>
                    <a:bodyPr/>
                    <a:lstStyle/>
                    <a:p>
                      <a:pPr algn="ctr" fontAlgn="b"/>
                      <a:r>
                        <a:rPr lang="en-US" sz="1500" u="none" strike="noStrike" dirty="0" smtClean="0">
                          <a:effectLst/>
                          <a:sym typeface="Zapf Dingbats"/>
                        </a:rPr>
                        <a:t>✓</a:t>
                      </a:r>
                      <a:endParaRPr lang="en-US" sz="1500" b="0" i="0" u="none" strike="noStrike" dirty="0">
                        <a:solidFill>
                          <a:srgbClr val="000000"/>
                        </a:solidFill>
                        <a:effectLst/>
                        <a:latin typeface="Lato Light"/>
                        <a:cs typeface="Lato Light"/>
                      </a:endParaRPr>
                    </a:p>
                  </a:txBody>
                  <a:tcPr marL="4003" marR="4003" marT="4066" marB="0" anchor="ctr"/>
                </a:tc>
                <a:tc>
                  <a:txBody>
                    <a:bodyPr/>
                    <a:lstStyle/>
                    <a:p>
                      <a:pPr algn="ctr" fontAlgn="b"/>
                      <a:r>
                        <a:rPr lang="en-US" sz="1500" u="none" strike="noStrike" dirty="0" smtClean="0">
                          <a:effectLst/>
                          <a:sym typeface="Zapf Dingbats"/>
                        </a:rPr>
                        <a:t>✓</a:t>
                      </a:r>
                      <a:endParaRPr lang="en-US" sz="1500" b="0" i="0" u="none" strike="noStrike" dirty="0">
                        <a:solidFill>
                          <a:srgbClr val="000000"/>
                        </a:solidFill>
                        <a:effectLst/>
                        <a:latin typeface="Lato Light"/>
                        <a:cs typeface="Lato Light"/>
                      </a:endParaRPr>
                    </a:p>
                  </a:txBody>
                  <a:tcPr marL="4003" marR="4003" marT="4066" marB="0" anchor="ctr"/>
                </a:tc>
                <a:tc>
                  <a:txBody>
                    <a:bodyPr/>
                    <a:lstStyle/>
                    <a:p>
                      <a:pPr algn="ctr" fontAlgn="b"/>
                      <a:r>
                        <a:rPr lang="en-US" sz="1500" u="none" strike="noStrike" baseline="0" dirty="0" smtClean="0">
                          <a:effectLst/>
                          <a:sym typeface="Zapf Dingbats"/>
                        </a:rPr>
                        <a:t>         </a:t>
                      </a:r>
                      <a:r>
                        <a:rPr lang="en-US" sz="1500" u="none" strike="noStrike" dirty="0" smtClean="0">
                          <a:effectLst/>
                          <a:sym typeface="Zapf Dingbats"/>
                        </a:rPr>
                        <a:t>*</a:t>
                      </a:r>
                      <a:endParaRPr lang="en-US" sz="1500" b="0" i="0" u="none" strike="noStrike" dirty="0">
                        <a:solidFill>
                          <a:srgbClr val="000000"/>
                        </a:solidFill>
                        <a:effectLst/>
                        <a:latin typeface="Calibri"/>
                        <a:cs typeface="Calibri"/>
                      </a:endParaRPr>
                    </a:p>
                  </a:txBody>
                  <a:tcPr marL="4003" marR="4003" marT="4066" marB="0" anchor="ctr"/>
                </a:tc>
                <a:tc>
                  <a:txBody>
                    <a:bodyPr/>
                    <a:lstStyle/>
                    <a:p>
                      <a:pPr algn="ctr" fontAlgn="b"/>
                      <a:r>
                        <a:rPr lang="en-US" sz="1500" u="none" strike="noStrike" baseline="0" dirty="0" smtClean="0">
                          <a:effectLst/>
                          <a:sym typeface="Zapf Dingbats"/>
                        </a:rPr>
                        <a:t>         </a:t>
                      </a:r>
                      <a:r>
                        <a:rPr lang="en-US" sz="1500" u="none" strike="noStrike" dirty="0" smtClean="0">
                          <a:effectLst/>
                          <a:sym typeface="Zapf Dingbats"/>
                        </a:rPr>
                        <a:t>*</a:t>
                      </a:r>
                      <a:endParaRPr lang="en-US" sz="1500" b="0" i="0" u="none" strike="noStrike" dirty="0">
                        <a:solidFill>
                          <a:srgbClr val="000000"/>
                        </a:solidFill>
                        <a:effectLst/>
                        <a:latin typeface="Calibri"/>
                        <a:cs typeface="Calibri"/>
                      </a:endParaRPr>
                    </a:p>
                  </a:txBody>
                  <a:tcPr marL="4003" marR="4003" marT="4066" marB="0" anchor="ctr"/>
                </a:tc>
              </a:tr>
            </a:tbl>
          </a:graphicData>
        </a:graphic>
      </p:graphicFrame>
      <p:sp>
        <p:nvSpPr>
          <p:cNvPr id="4" name="Rectangle 3"/>
          <p:cNvSpPr/>
          <p:nvPr/>
        </p:nvSpPr>
        <p:spPr>
          <a:xfrm>
            <a:off x="244226" y="5595403"/>
            <a:ext cx="8639278" cy="646331"/>
          </a:xfrm>
          <a:prstGeom prst="rect">
            <a:avLst/>
          </a:prstGeom>
        </p:spPr>
        <p:txBody>
          <a:bodyPr wrap="square">
            <a:spAutoFit/>
          </a:bodyPr>
          <a:lstStyle/>
          <a:p>
            <a:pPr algn="ctr"/>
            <a:r>
              <a:rPr lang="en-US" b="1" i="1" dirty="0" smtClean="0">
                <a:latin typeface="Helvetica Light"/>
                <a:cs typeface="Helvetica Light"/>
              </a:rPr>
              <a:t>Patented </a:t>
            </a:r>
            <a:r>
              <a:rPr lang="en-US" b="1" i="1" u="sng" dirty="0" smtClean="0">
                <a:latin typeface="Helvetica Light"/>
                <a:cs typeface="Helvetica Light"/>
              </a:rPr>
              <a:t>micro-nutrient </a:t>
            </a:r>
            <a:r>
              <a:rPr lang="en-US" b="1" i="1" u="sng" dirty="0">
                <a:latin typeface="Helvetica Light"/>
                <a:cs typeface="Helvetica Light"/>
              </a:rPr>
              <a:t>fortification technology </a:t>
            </a:r>
            <a:r>
              <a:rPr lang="en-US" b="1" i="1" dirty="0">
                <a:latin typeface="Helvetica Light"/>
                <a:cs typeface="Helvetica Light"/>
              </a:rPr>
              <a:t>enables IQ </a:t>
            </a:r>
            <a:r>
              <a:rPr lang="en-US" b="1" i="1" dirty="0" smtClean="0">
                <a:latin typeface="Helvetica Light"/>
                <a:cs typeface="Helvetica Light"/>
              </a:rPr>
              <a:t>to be the only company to </a:t>
            </a:r>
            <a:r>
              <a:rPr lang="en-US" b="1" i="1" dirty="0">
                <a:latin typeface="Helvetica Light"/>
                <a:cs typeface="Helvetica Light"/>
              </a:rPr>
              <a:t>meet the nutritional recommendations of all 6 leading health organizations. </a:t>
            </a:r>
          </a:p>
        </p:txBody>
      </p:sp>
      <p:sp>
        <p:nvSpPr>
          <p:cNvPr id="5" name="Rectangle 4"/>
          <p:cNvSpPr/>
          <p:nvPr/>
        </p:nvSpPr>
        <p:spPr>
          <a:xfrm>
            <a:off x="244226" y="28436"/>
            <a:ext cx="6089210" cy="1200328"/>
          </a:xfrm>
          <a:prstGeom prst="rect">
            <a:avLst/>
          </a:prstGeom>
        </p:spPr>
        <p:txBody>
          <a:bodyPr wrap="square">
            <a:spAutoFit/>
          </a:bodyPr>
          <a:lstStyle/>
          <a:p>
            <a:r>
              <a:rPr lang="en-US" sz="2400" dirty="0" smtClean="0">
                <a:solidFill>
                  <a:schemeClr val="bg1"/>
                </a:solidFill>
              </a:rPr>
              <a:t>IQ sets the Nutritional Gold Standard by meeting recommendations </a:t>
            </a:r>
            <a:r>
              <a:rPr lang="en-US" sz="2400" dirty="0">
                <a:solidFill>
                  <a:schemeClr val="bg1"/>
                </a:solidFill>
              </a:rPr>
              <a:t>of all 6 leading health </a:t>
            </a:r>
            <a:r>
              <a:rPr lang="en-US" sz="2400" dirty="0" smtClean="0">
                <a:solidFill>
                  <a:schemeClr val="bg1"/>
                </a:solidFill>
              </a:rPr>
              <a:t>industry organizations </a:t>
            </a:r>
            <a:endParaRPr lang="en-US" sz="2400" dirty="0">
              <a:solidFill>
                <a:schemeClr val="bg1"/>
              </a:solidFill>
            </a:endParaRPr>
          </a:p>
        </p:txBody>
      </p:sp>
      <p:pic>
        <p:nvPicPr>
          <p:cNvPr id="6" name="Picture 5"/>
          <p:cNvPicPr>
            <a:picLocks noChangeAspect="1"/>
          </p:cNvPicPr>
          <p:nvPr/>
        </p:nvPicPr>
        <p:blipFill>
          <a:blip r:embed="rId3"/>
          <a:stretch>
            <a:fillRect/>
          </a:stretch>
        </p:blipFill>
        <p:spPr>
          <a:xfrm>
            <a:off x="627107" y="4782534"/>
            <a:ext cx="7932900" cy="703109"/>
          </a:xfrm>
          <a:prstGeom prst="rect">
            <a:avLst/>
          </a:prstGeom>
        </p:spPr>
      </p:pic>
    </p:spTree>
    <p:extLst>
      <p:ext uri="{BB962C8B-B14F-4D97-AF65-F5344CB8AC3E}">
        <p14:creationId xmlns:p14="http://schemas.microsoft.com/office/powerpoint/2010/main" val="224370172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PT_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p:cNvPicPr>
            <a:picLocks noChangeAspect="1"/>
          </p:cNvPicPr>
          <p:nvPr/>
        </p:nvPicPr>
        <p:blipFill>
          <a:blip r:embed="rId3"/>
          <a:stretch>
            <a:fillRect/>
          </a:stretch>
        </p:blipFill>
        <p:spPr>
          <a:xfrm>
            <a:off x="4601312" y="3031512"/>
            <a:ext cx="1554079" cy="425643"/>
          </a:xfrm>
          <a:prstGeom prst="rect">
            <a:avLst/>
          </a:prstGeom>
        </p:spPr>
      </p:pic>
      <p:pic>
        <p:nvPicPr>
          <p:cNvPr id="6" name="Picture 5"/>
          <p:cNvPicPr>
            <a:picLocks noChangeAspect="1"/>
          </p:cNvPicPr>
          <p:nvPr/>
        </p:nvPicPr>
        <p:blipFill>
          <a:blip r:embed="rId4"/>
          <a:stretch>
            <a:fillRect/>
          </a:stretch>
        </p:blipFill>
        <p:spPr>
          <a:xfrm>
            <a:off x="5378352" y="3400754"/>
            <a:ext cx="1556002" cy="626669"/>
          </a:xfrm>
          <a:prstGeom prst="rect">
            <a:avLst/>
          </a:prstGeom>
        </p:spPr>
      </p:pic>
      <p:pic>
        <p:nvPicPr>
          <p:cNvPr id="7" name="Picture 6"/>
          <p:cNvPicPr>
            <a:picLocks noChangeAspect="1"/>
          </p:cNvPicPr>
          <p:nvPr/>
        </p:nvPicPr>
        <p:blipFill>
          <a:blip r:embed="rId5"/>
          <a:srcRect b="6643"/>
          <a:stretch>
            <a:fillRect/>
          </a:stretch>
        </p:blipFill>
        <p:spPr>
          <a:xfrm>
            <a:off x="3610863" y="3299388"/>
            <a:ext cx="1347191" cy="664901"/>
          </a:xfrm>
          <a:prstGeom prst="rect">
            <a:avLst/>
          </a:prstGeom>
        </p:spPr>
      </p:pic>
      <p:pic>
        <p:nvPicPr>
          <p:cNvPr id="8" name="Picture 7"/>
          <p:cNvPicPr>
            <a:picLocks noChangeAspect="1"/>
          </p:cNvPicPr>
          <p:nvPr/>
        </p:nvPicPr>
        <p:blipFill>
          <a:blip r:embed="rId6"/>
          <a:stretch>
            <a:fillRect/>
          </a:stretch>
        </p:blipFill>
        <p:spPr>
          <a:xfrm>
            <a:off x="6536537" y="4413551"/>
            <a:ext cx="1372440" cy="537773"/>
          </a:xfrm>
          <a:prstGeom prst="rect">
            <a:avLst/>
          </a:prstGeom>
        </p:spPr>
      </p:pic>
      <p:pic>
        <p:nvPicPr>
          <p:cNvPr id="9" name="Picture 8"/>
          <p:cNvPicPr>
            <a:picLocks noChangeAspect="1"/>
          </p:cNvPicPr>
          <p:nvPr/>
        </p:nvPicPr>
        <p:blipFill>
          <a:blip r:embed="rId7"/>
          <a:stretch>
            <a:fillRect/>
          </a:stretch>
        </p:blipFill>
        <p:spPr>
          <a:xfrm>
            <a:off x="6054558" y="5136231"/>
            <a:ext cx="1469742" cy="717196"/>
          </a:xfrm>
          <a:prstGeom prst="rect">
            <a:avLst/>
          </a:prstGeom>
        </p:spPr>
      </p:pic>
      <p:pic>
        <p:nvPicPr>
          <p:cNvPr id="10" name="Picture 9"/>
          <p:cNvPicPr>
            <a:picLocks noChangeAspect="1"/>
          </p:cNvPicPr>
          <p:nvPr/>
        </p:nvPicPr>
        <p:blipFill>
          <a:blip r:embed="rId8"/>
          <a:stretch>
            <a:fillRect/>
          </a:stretch>
        </p:blipFill>
        <p:spPr>
          <a:xfrm>
            <a:off x="4284459" y="5421687"/>
            <a:ext cx="1093893" cy="526256"/>
          </a:xfrm>
          <a:prstGeom prst="rect">
            <a:avLst/>
          </a:prstGeom>
        </p:spPr>
      </p:pic>
      <p:pic>
        <p:nvPicPr>
          <p:cNvPr id="11" name="Picture 10"/>
          <p:cNvPicPr>
            <a:picLocks noChangeAspect="1"/>
          </p:cNvPicPr>
          <p:nvPr/>
        </p:nvPicPr>
        <p:blipFill>
          <a:blip r:embed="rId9"/>
          <a:stretch>
            <a:fillRect/>
          </a:stretch>
        </p:blipFill>
        <p:spPr>
          <a:xfrm>
            <a:off x="2943314" y="5195319"/>
            <a:ext cx="958124" cy="978991"/>
          </a:xfrm>
          <a:prstGeom prst="rect">
            <a:avLst/>
          </a:prstGeom>
        </p:spPr>
      </p:pic>
      <p:pic>
        <p:nvPicPr>
          <p:cNvPr id="12" name="Picture 11"/>
          <p:cNvPicPr>
            <a:picLocks noChangeAspect="1"/>
          </p:cNvPicPr>
          <p:nvPr/>
        </p:nvPicPr>
        <p:blipFill>
          <a:blip r:embed="rId10"/>
          <a:stretch>
            <a:fillRect/>
          </a:stretch>
        </p:blipFill>
        <p:spPr>
          <a:xfrm>
            <a:off x="1546742" y="4946578"/>
            <a:ext cx="934191" cy="661301"/>
          </a:xfrm>
          <a:prstGeom prst="rect">
            <a:avLst/>
          </a:prstGeom>
        </p:spPr>
      </p:pic>
      <p:grpSp>
        <p:nvGrpSpPr>
          <p:cNvPr id="13" name="Group 12"/>
          <p:cNvGrpSpPr/>
          <p:nvPr/>
        </p:nvGrpSpPr>
        <p:grpSpPr>
          <a:xfrm>
            <a:off x="1546741" y="1661601"/>
            <a:ext cx="7445799" cy="4444435"/>
            <a:chOff x="734427" y="1514650"/>
            <a:chExt cx="7849190" cy="4559251"/>
          </a:xfrm>
        </p:grpSpPr>
        <p:sp>
          <p:nvSpPr>
            <p:cNvPr id="14" name="Rectangle 13"/>
            <p:cNvSpPr/>
            <p:nvPr/>
          </p:nvSpPr>
          <p:spPr>
            <a:xfrm>
              <a:off x="734427" y="1514650"/>
              <a:ext cx="7849190" cy="4559251"/>
            </a:xfrm>
            <a:prstGeom prst="rect">
              <a:avLst/>
            </a:prstGeom>
            <a:noFill/>
            <a:ln w="12700">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 name="Straight Connector 14"/>
            <p:cNvCxnSpPr>
              <a:stCxn id="14" idx="1"/>
            </p:cNvCxnSpPr>
            <p:nvPr/>
          </p:nvCxnSpPr>
          <p:spPr>
            <a:xfrm flipV="1">
              <a:off x="734427" y="3748377"/>
              <a:ext cx="7849190" cy="45899"/>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a:stCxn id="14" idx="2"/>
            </p:cNvCxnSpPr>
            <p:nvPr/>
          </p:nvCxnSpPr>
          <p:spPr>
            <a:xfrm flipH="1" flipV="1">
              <a:off x="4635466" y="1514650"/>
              <a:ext cx="23556" cy="4559251"/>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grpSp>
      <p:sp>
        <p:nvSpPr>
          <p:cNvPr id="18" name="TextBox 17"/>
          <p:cNvSpPr txBox="1"/>
          <p:nvPr/>
        </p:nvSpPr>
        <p:spPr>
          <a:xfrm>
            <a:off x="227939" y="1858719"/>
            <a:ext cx="1318802" cy="3970318"/>
          </a:xfrm>
          <a:prstGeom prst="rect">
            <a:avLst/>
          </a:prstGeom>
          <a:noFill/>
        </p:spPr>
        <p:txBody>
          <a:bodyPr wrap="square" rtlCol="0">
            <a:spAutoFit/>
          </a:bodyPr>
          <a:lstStyle/>
          <a:p>
            <a:r>
              <a:rPr lang="en-US" dirty="0" smtClean="0"/>
              <a:t>High</a:t>
            </a:r>
          </a:p>
          <a:p>
            <a:endParaRPr lang="en-US" dirty="0"/>
          </a:p>
          <a:p>
            <a:endParaRPr lang="en-US" dirty="0" smtClean="0"/>
          </a:p>
          <a:p>
            <a:endParaRPr lang="en-US" dirty="0"/>
          </a:p>
          <a:p>
            <a:endParaRPr lang="en-US" dirty="0" smtClean="0"/>
          </a:p>
          <a:p>
            <a:endParaRPr lang="en-US" dirty="0"/>
          </a:p>
          <a:p>
            <a:endParaRPr lang="en-US" dirty="0" smtClean="0"/>
          </a:p>
          <a:p>
            <a:r>
              <a:rPr lang="en-US" dirty="0" smtClean="0"/>
              <a:t>Scientific</a:t>
            </a:r>
          </a:p>
          <a:p>
            <a:r>
              <a:rPr lang="en-US" dirty="0" smtClean="0"/>
              <a:t>Basis</a:t>
            </a:r>
          </a:p>
          <a:p>
            <a:endParaRPr lang="en-US" dirty="0"/>
          </a:p>
          <a:p>
            <a:endParaRPr lang="en-US" dirty="0" smtClean="0"/>
          </a:p>
          <a:p>
            <a:endParaRPr lang="en-US" dirty="0"/>
          </a:p>
          <a:p>
            <a:endParaRPr lang="en-US" dirty="0" smtClean="0"/>
          </a:p>
          <a:p>
            <a:r>
              <a:rPr lang="en-US" dirty="0" smtClean="0"/>
              <a:t>Low</a:t>
            </a:r>
          </a:p>
        </p:txBody>
      </p:sp>
      <p:sp>
        <p:nvSpPr>
          <p:cNvPr id="19" name="TextBox 18"/>
          <p:cNvSpPr txBox="1"/>
          <p:nvPr/>
        </p:nvSpPr>
        <p:spPr>
          <a:xfrm>
            <a:off x="1091033" y="6211071"/>
            <a:ext cx="7901508" cy="369332"/>
          </a:xfrm>
          <a:prstGeom prst="rect">
            <a:avLst/>
          </a:prstGeom>
          <a:noFill/>
        </p:spPr>
        <p:txBody>
          <a:bodyPr wrap="square" rtlCol="0">
            <a:spAutoFit/>
          </a:bodyPr>
          <a:lstStyle/>
          <a:p>
            <a:r>
              <a:rPr lang="en-US" dirty="0" smtClean="0"/>
              <a:t>Low                                    Nutritional Completeness                                               High</a:t>
            </a:r>
            <a:endParaRPr lang="en-US" dirty="0"/>
          </a:p>
        </p:txBody>
      </p:sp>
      <p:pic>
        <p:nvPicPr>
          <p:cNvPr id="20" name="Picture 19" descr="IQPhoto.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57770" y="1614775"/>
            <a:ext cx="1234771" cy="1416737"/>
          </a:xfrm>
          <a:prstGeom prst="rect">
            <a:avLst/>
          </a:prstGeom>
        </p:spPr>
      </p:pic>
      <p:sp>
        <p:nvSpPr>
          <p:cNvPr id="21" name="Rectangle 20"/>
          <p:cNvSpPr/>
          <p:nvPr/>
        </p:nvSpPr>
        <p:spPr>
          <a:xfrm>
            <a:off x="227939" y="229722"/>
            <a:ext cx="6499811" cy="830997"/>
          </a:xfrm>
          <a:prstGeom prst="rect">
            <a:avLst/>
          </a:prstGeom>
        </p:spPr>
        <p:txBody>
          <a:bodyPr wrap="square">
            <a:spAutoFit/>
          </a:bodyPr>
          <a:lstStyle/>
          <a:p>
            <a:r>
              <a:rPr lang="en-US" sz="2400" dirty="0">
                <a:solidFill>
                  <a:srgbClr val="FFFFFF"/>
                </a:solidFill>
              </a:rPr>
              <a:t>Intelligent </a:t>
            </a:r>
            <a:r>
              <a:rPr lang="en-US" sz="2400" dirty="0" err="1">
                <a:solidFill>
                  <a:srgbClr val="FFFFFF"/>
                </a:solidFill>
              </a:rPr>
              <a:t>Quisine</a:t>
            </a:r>
            <a:r>
              <a:rPr lang="en-US" sz="2400" dirty="0">
                <a:solidFill>
                  <a:srgbClr val="FFFFFF"/>
                </a:solidFill>
              </a:rPr>
              <a:t> is the</a:t>
            </a:r>
            <a:r>
              <a:rPr lang="en-US" sz="2400" b="1" dirty="0">
                <a:solidFill>
                  <a:srgbClr val="FFFFFF"/>
                </a:solidFill>
              </a:rPr>
              <a:t> </a:t>
            </a:r>
            <a:r>
              <a:rPr lang="en-US" sz="2400" b="1" u="sng" dirty="0">
                <a:solidFill>
                  <a:srgbClr val="FFFFFF"/>
                </a:solidFill>
              </a:rPr>
              <a:t>Onl</a:t>
            </a:r>
            <a:r>
              <a:rPr lang="en-US" sz="2400" b="1" dirty="0">
                <a:solidFill>
                  <a:srgbClr val="FFFFFF"/>
                </a:solidFill>
              </a:rPr>
              <a:t>y </a:t>
            </a:r>
            <a:r>
              <a:rPr lang="en-US" sz="2400" dirty="0">
                <a:solidFill>
                  <a:srgbClr val="FFFFFF"/>
                </a:solidFill>
              </a:rPr>
              <a:t>Meal Plan that is Both Clinically Proven </a:t>
            </a:r>
            <a:r>
              <a:rPr lang="en-US" sz="2400" b="1" dirty="0">
                <a:solidFill>
                  <a:srgbClr val="FFFFFF"/>
                </a:solidFill>
              </a:rPr>
              <a:t>and </a:t>
            </a:r>
            <a:r>
              <a:rPr lang="en-US" sz="2400" dirty="0">
                <a:solidFill>
                  <a:srgbClr val="FFFFFF"/>
                </a:solidFill>
              </a:rPr>
              <a:t>Nutritionally Complete</a:t>
            </a:r>
          </a:p>
        </p:txBody>
      </p:sp>
      <p:pic>
        <p:nvPicPr>
          <p:cNvPr id="4" name="Picture 3"/>
          <p:cNvPicPr>
            <a:picLocks noChangeAspect="1"/>
          </p:cNvPicPr>
          <p:nvPr/>
        </p:nvPicPr>
        <p:blipFill>
          <a:blip r:embed="rId12"/>
          <a:stretch>
            <a:fillRect/>
          </a:stretch>
        </p:blipFill>
        <p:spPr>
          <a:xfrm>
            <a:off x="4601312" y="4331002"/>
            <a:ext cx="1051390" cy="483973"/>
          </a:xfrm>
          <a:prstGeom prst="rect">
            <a:avLst/>
          </a:prstGeom>
        </p:spPr>
      </p:pic>
      <p:pic>
        <p:nvPicPr>
          <p:cNvPr id="17" name="Picture 16"/>
          <p:cNvPicPr>
            <a:picLocks noChangeAspect="1"/>
          </p:cNvPicPr>
          <p:nvPr/>
        </p:nvPicPr>
        <p:blipFill>
          <a:blip r:embed="rId13"/>
          <a:stretch>
            <a:fillRect/>
          </a:stretch>
        </p:blipFill>
        <p:spPr>
          <a:xfrm>
            <a:off x="3551937" y="4413551"/>
            <a:ext cx="699001" cy="699001"/>
          </a:xfrm>
          <a:prstGeom prst="rect">
            <a:avLst/>
          </a:prstGeom>
        </p:spPr>
      </p:pic>
      <p:pic>
        <p:nvPicPr>
          <p:cNvPr id="25" name="Picture 24" descr="Plated2.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568600" y="4839751"/>
            <a:ext cx="749427" cy="711135"/>
          </a:xfrm>
          <a:prstGeom prst="rect">
            <a:avLst/>
          </a:prstGeom>
        </p:spPr>
      </p:pic>
    </p:spTree>
    <p:extLst>
      <p:ext uri="{BB962C8B-B14F-4D97-AF65-F5344CB8AC3E}">
        <p14:creationId xmlns:p14="http://schemas.microsoft.com/office/powerpoint/2010/main" val="36706050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PT_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7040"/>
            <a:ext cx="9144000" cy="6858000"/>
          </a:xfrm>
          <a:prstGeom prst="rect">
            <a:avLst/>
          </a:prstGeom>
        </p:spPr>
      </p:pic>
      <p:sp>
        <p:nvSpPr>
          <p:cNvPr id="4" name="Rectangle 3"/>
          <p:cNvSpPr/>
          <p:nvPr/>
        </p:nvSpPr>
        <p:spPr>
          <a:xfrm>
            <a:off x="541526" y="1502462"/>
            <a:ext cx="8818373" cy="4124205"/>
          </a:xfrm>
          <a:prstGeom prst="rect">
            <a:avLst/>
          </a:prstGeom>
        </p:spPr>
        <p:txBody>
          <a:bodyPr wrap="square">
            <a:spAutoFit/>
          </a:bodyPr>
          <a:lstStyle/>
          <a:p>
            <a:pPr>
              <a:lnSpc>
                <a:spcPct val="150000"/>
              </a:lnSpc>
              <a:buClr>
                <a:srgbClr val="8A0028"/>
              </a:buClr>
              <a:buSzPct val="100000"/>
              <a:defRPr/>
            </a:pPr>
            <a:r>
              <a:rPr lang="en-US" sz="3200" b="1" dirty="0" smtClean="0">
                <a:cs typeface="Myriad Pro Cond"/>
              </a:rPr>
              <a:t>First Target Market Sector:  Healthcare Providers</a:t>
            </a:r>
          </a:p>
          <a:p>
            <a:pPr>
              <a:lnSpc>
                <a:spcPct val="150000"/>
              </a:lnSpc>
              <a:buClr>
                <a:srgbClr val="8A0028"/>
              </a:buClr>
              <a:buSzPct val="100000"/>
              <a:defRPr/>
            </a:pPr>
            <a:r>
              <a:rPr lang="en-US" sz="2400" b="1" dirty="0" smtClean="0">
                <a:solidFill>
                  <a:srgbClr val="000090"/>
                </a:solidFill>
                <a:cs typeface="Myriad Pro Cond"/>
              </a:rPr>
              <a:t>Diabetics</a:t>
            </a:r>
            <a:r>
              <a:rPr lang="en-US" sz="2400" b="1" dirty="0">
                <a:solidFill>
                  <a:srgbClr val="000090"/>
                </a:solidFill>
                <a:cs typeface="Myriad Pro Cond"/>
              </a:rPr>
              <a:t>:</a:t>
            </a:r>
            <a:r>
              <a:rPr lang="en-US" sz="2400" b="1" dirty="0">
                <a:cs typeface="Myriad Pro Cond"/>
              </a:rPr>
              <a:t> 35mm in US</a:t>
            </a:r>
          </a:p>
          <a:p>
            <a:pPr>
              <a:lnSpc>
                <a:spcPct val="150000"/>
              </a:lnSpc>
              <a:buClr>
                <a:srgbClr val="8A0028"/>
              </a:buClr>
              <a:buSzPct val="100000"/>
              <a:defRPr/>
            </a:pPr>
            <a:r>
              <a:rPr lang="en-US" sz="2400" b="1" dirty="0">
                <a:solidFill>
                  <a:srgbClr val="000090"/>
                </a:solidFill>
                <a:cs typeface="Myriad Pro Cond"/>
              </a:rPr>
              <a:t>Pre-Diabetics</a:t>
            </a:r>
            <a:r>
              <a:rPr lang="en-US" sz="2400" b="1" dirty="0">
                <a:cs typeface="Myriad Pro Cond"/>
              </a:rPr>
              <a:t>: 105mm in US</a:t>
            </a:r>
          </a:p>
          <a:p>
            <a:pPr>
              <a:lnSpc>
                <a:spcPct val="150000"/>
              </a:lnSpc>
              <a:buClr>
                <a:srgbClr val="8A0028"/>
              </a:buClr>
              <a:buSzPct val="100000"/>
              <a:defRPr/>
            </a:pPr>
            <a:r>
              <a:rPr lang="en-US" sz="2400" b="1" dirty="0">
                <a:solidFill>
                  <a:srgbClr val="000090"/>
                </a:solidFill>
                <a:cs typeface="Myriad Pro Cond"/>
              </a:rPr>
              <a:t>Cardiac Care Deaths</a:t>
            </a:r>
            <a:r>
              <a:rPr lang="en-US" sz="2400" b="1" dirty="0">
                <a:cs typeface="Myriad Pro Cond"/>
              </a:rPr>
              <a:t>: 1 in </a:t>
            </a:r>
            <a:r>
              <a:rPr lang="en-US" sz="2400" b="1" dirty="0" smtClean="0">
                <a:cs typeface="Myriad Pro Cond"/>
              </a:rPr>
              <a:t>4 in US</a:t>
            </a:r>
            <a:endParaRPr lang="en-US" sz="2400" b="1" dirty="0">
              <a:cs typeface="Myriad Pro Cond"/>
            </a:endParaRPr>
          </a:p>
          <a:p>
            <a:pPr>
              <a:lnSpc>
                <a:spcPct val="150000"/>
              </a:lnSpc>
              <a:buClr>
                <a:srgbClr val="8A0028"/>
              </a:buClr>
              <a:buSzPct val="100000"/>
              <a:defRPr/>
            </a:pPr>
            <a:r>
              <a:rPr lang="en-US" sz="2400" b="1" dirty="0">
                <a:solidFill>
                  <a:srgbClr val="000090"/>
                </a:solidFill>
                <a:cs typeface="Myriad Pro Cond"/>
              </a:rPr>
              <a:t>High Cholesterol</a:t>
            </a:r>
            <a:r>
              <a:rPr lang="en-US" sz="2400" b="1" dirty="0">
                <a:cs typeface="Myriad Pro Cond"/>
              </a:rPr>
              <a:t>: 31.7% in US</a:t>
            </a:r>
          </a:p>
          <a:p>
            <a:pPr>
              <a:lnSpc>
                <a:spcPct val="150000"/>
              </a:lnSpc>
              <a:buClr>
                <a:srgbClr val="8A0028"/>
              </a:buClr>
              <a:buSzPct val="100000"/>
              <a:defRPr/>
            </a:pPr>
            <a:r>
              <a:rPr lang="en-US" sz="2400" b="1" dirty="0">
                <a:solidFill>
                  <a:srgbClr val="000090"/>
                </a:solidFill>
                <a:cs typeface="Myriad Pro Cond"/>
              </a:rPr>
              <a:t>Overweight/Obese</a:t>
            </a:r>
            <a:r>
              <a:rPr lang="en-US" sz="2400" b="1" dirty="0">
                <a:cs typeface="Myriad Pro Cond"/>
              </a:rPr>
              <a:t>: 67%/36%</a:t>
            </a:r>
          </a:p>
          <a:p>
            <a:pPr>
              <a:lnSpc>
                <a:spcPct val="150000"/>
              </a:lnSpc>
              <a:buClr>
                <a:srgbClr val="8A0028"/>
              </a:buClr>
              <a:buSzPct val="100000"/>
              <a:defRPr/>
            </a:pPr>
            <a:r>
              <a:rPr lang="en-US" sz="2400" b="1" dirty="0">
                <a:solidFill>
                  <a:srgbClr val="000090"/>
                </a:solidFill>
                <a:cs typeface="Myriad Pro Cond"/>
              </a:rPr>
              <a:t>Health/Fitness</a:t>
            </a:r>
            <a:r>
              <a:rPr lang="en-US" sz="2400" b="1" dirty="0">
                <a:cs typeface="Myriad Pro Cond"/>
              </a:rPr>
              <a:t>:  </a:t>
            </a:r>
            <a:r>
              <a:rPr lang="en-US" sz="2400" b="1" dirty="0" smtClean="0">
                <a:cs typeface="Myriad Pro Cond"/>
              </a:rPr>
              <a:t>Only </a:t>
            </a:r>
            <a:r>
              <a:rPr lang="en-US" sz="2400" b="1" dirty="0">
                <a:cs typeface="Myriad Pro Cond"/>
              </a:rPr>
              <a:t>16% are “fit</a:t>
            </a:r>
            <a:r>
              <a:rPr lang="en-US" sz="2400" b="1" dirty="0" smtClean="0">
                <a:cs typeface="Myriad Pro Cond"/>
              </a:rPr>
              <a:t>”</a:t>
            </a:r>
            <a:endParaRPr lang="en-US" sz="2400" b="1" dirty="0">
              <a:cs typeface="Myriad Pro Cond"/>
            </a:endParaRPr>
          </a:p>
        </p:txBody>
      </p:sp>
      <p:sp>
        <p:nvSpPr>
          <p:cNvPr id="5" name="Rectangle 4"/>
          <p:cNvSpPr/>
          <p:nvPr/>
        </p:nvSpPr>
        <p:spPr>
          <a:xfrm>
            <a:off x="325626" y="362992"/>
            <a:ext cx="6306028" cy="584776"/>
          </a:xfrm>
          <a:prstGeom prst="rect">
            <a:avLst/>
          </a:prstGeom>
        </p:spPr>
        <p:txBody>
          <a:bodyPr wrap="square">
            <a:spAutoFit/>
          </a:bodyPr>
          <a:lstStyle/>
          <a:p>
            <a:r>
              <a:rPr lang="en-US" sz="3200" dirty="0" smtClean="0">
                <a:solidFill>
                  <a:srgbClr val="FFFFFF"/>
                </a:solidFill>
              </a:rPr>
              <a:t>Target Customers Demographics</a:t>
            </a:r>
            <a:endParaRPr lang="en-US" sz="3200" dirty="0">
              <a:solidFill>
                <a:srgbClr val="FFFFFF"/>
              </a:solidFill>
            </a:endParaRPr>
          </a:p>
        </p:txBody>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1440" b="96000" l="4127" r="93651">
                        <a14:foregroundMark x1="62222" y1="23360" x2="62222" y2="23360"/>
                        <a14:foregroundMark x1="76508" y1="29280" x2="76508" y2="29280"/>
                        <a14:foregroundMark x1="58413" y1="32160" x2="58413" y2="32160"/>
                        <a14:foregroundMark x1="58413" y1="32160" x2="58413" y2="32160"/>
                        <a14:foregroundMark x1="58413" y1="32160" x2="58413" y2="32160"/>
                        <a14:foregroundMark x1="72063" y1="29600" x2="72063" y2="29600"/>
                        <a14:foregroundMark x1="72063" y1="34240" x2="72063" y2="34240"/>
                        <a14:foregroundMark x1="82222" y1="54240" x2="82222" y2="54240"/>
                        <a14:foregroundMark x1="82857" y1="52000" x2="82857" y2="52000"/>
                        <a14:foregroundMark x1="83810" y1="37600" x2="83810" y2="37600"/>
                        <a14:foregroundMark x1="83810" y1="35040" x2="83810" y2="35040"/>
                        <a14:foregroundMark x1="84444" y1="36320" x2="84444" y2="36320"/>
                        <a14:foregroundMark x1="80317" y1="36320" x2="80317" y2="36320"/>
                        <a14:foregroundMark x1="63492" y1="38720" x2="63492" y2="38720"/>
                        <a14:foregroundMark x1="67302" y1="37440" x2="67302" y2="37440"/>
                        <a14:foregroundMark x1="47302" y1="52480" x2="53651" y2="54560"/>
                        <a14:foregroundMark x1="15238" y1="56800" x2="14921" y2="73760"/>
                        <a14:foregroundMark x1="15556" y1="74080" x2="17778" y2="79520"/>
                        <a14:foregroundMark x1="75556" y1="80480" x2="83810" y2="76480"/>
                      </a14:backgroundRemoval>
                    </a14:imgEffect>
                  </a14:imgLayer>
                </a14:imgProps>
              </a:ext>
              <a:ext uri="{28A0092B-C50C-407E-A947-70E740481C1C}">
                <a14:useLocalDpi xmlns:a14="http://schemas.microsoft.com/office/drawing/2010/main" val="0"/>
              </a:ext>
            </a:extLst>
          </a:blip>
          <a:stretch>
            <a:fillRect/>
          </a:stretch>
        </p:blipFill>
        <p:spPr>
          <a:xfrm>
            <a:off x="6418973" y="2628900"/>
            <a:ext cx="1755107" cy="3482355"/>
          </a:xfrm>
          <a:prstGeom prst="rect">
            <a:avLst/>
          </a:prstGeom>
        </p:spPr>
      </p:pic>
    </p:spTree>
    <p:extLst>
      <p:ext uri="{BB962C8B-B14F-4D97-AF65-F5344CB8AC3E}">
        <p14:creationId xmlns:p14="http://schemas.microsoft.com/office/powerpoint/2010/main" val="14822458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PT_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p:nvSpPr>
        <p:spPr>
          <a:xfrm>
            <a:off x="264648" y="312191"/>
            <a:ext cx="4752205" cy="584776"/>
          </a:xfrm>
          <a:prstGeom prst="rect">
            <a:avLst/>
          </a:prstGeom>
        </p:spPr>
        <p:txBody>
          <a:bodyPr wrap="square">
            <a:spAutoFit/>
          </a:bodyPr>
          <a:lstStyle/>
          <a:p>
            <a:r>
              <a:rPr lang="en-US" sz="3200" dirty="0" smtClean="0">
                <a:solidFill>
                  <a:srgbClr val="FFFFFF"/>
                </a:solidFill>
              </a:rPr>
              <a:t> IQ Sales Plan and Status      </a:t>
            </a:r>
            <a:endParaRPr lang="en-US" sz="3200" dirty="0">
              <a:solidFill>
                <a:srgbClr val="FFFFFF"/>
              </a:solidFill>
            </a:endParaRPr>
          </a:p>
        </p:txBody>
      </p:sp>
      <p:sp>
        <p:nvSpPr>
          <p:cNvPr id="8" name="TextBox 7"/>
          <p:cNvSpPr txBox="1"/>
          <p:nvPr/>
        </p:nvSpPr>
        <p:spPr>
          <a:xfrm>
            <a:off x="501685" y="1367649"/>
            <a:ext cx="7964256" cy="4893647"/>
          </a:xfrm>
          <a:prstGeom prst="rect">
            <a:avLst/>
          </a:prstGeom>
          <a:noFill/>
        </p:spPr>
        <p:txBody>
          <a:bodyPr wrap="square" rtlCol="0">
            <a:spAutoFit/>
          </a:bodyPr>
          <a:lstStyle/>
          <a:p>
            <a:r>
              <a:rPr lang="en-US" sz="2000" dirty="0" smtClean="0"/>
              <a:t>1.  </a:t>
            </a:r>
            <a:r>
              <a:rPr lang="en-US" sz="2400" dirty="0" smtClean="0">
                <a:solidFill>
                  <a:srgbClr val="000090"/>
                </a:solidFill>
              </a:rPr>
              <a:t>Doctor Channels</a:t>
            </a:r>
            <a:r>
              <a:rPr lang="en-US" sz="2400" dirty="0" smtClean="0"/>
              <a:t>:  Clinics treating Diabetic/Heart Patients</a:t>
            </a:r>
          </a:p>
          <a:p>
            <a:r>
              <a:rPr lang="en-US" sz="2400" dirty="0" smtClean="0"/>
              <a:t>2.  </a:t>
            </a:r>
            <a:r>
              <a:rPr lang="en-US" sz="2400" dirty="0" smtClean="0">
                <a:solidFill>
                  <a:srgbClr val="000090"/>
                </a:solidFill>
              </a:rPr>
              <a:t>Healthcare Organizations:</a:t>
            </a:r>
            <a:r>
              <a:rPr lang="en-US" sz="2400" dirty="0" smtClean="0"/>
              <a:t>  Humana, etc.: Reduce cost of medical care</a:t>
            </a:r>
          </a:p>
          <a:p>
            <a:r>
              <a:rPr lang="en-US" sz="2400" dirty="0" smtClean="0"/>
              <a:t>3.  </a:t>
            </a:r>
            <a:r>
              <a:rPr lang="en-US" sz="2400" dirty="0" smtClean="0">
                <a:solidFill>
                  <a:srgbClr val="000090"/>
                </a:solidFill>
              </a:rPr>
              <a:t>Fitness Programs:  </a:t>
            </a:r>
            <a:r>
              <a:rPr lang="en-US" sz="2400" dirty="0" smtClean="0"/>
              <a:t>Gold’s Gym, </a:t>
            </a:r>
            <a:r>
              <a:rPr lang="en-US" sz="2400" dirty="0" err="1" smtClean="0"/>
              <a:t>LifeTime</a:t>
            </a:r>
            <a:r>
              <a:rPr lang="en-US" sz="2400" dirty="0" smtClean="0"/>
              <a:t> Fitness: Achieve and Maintain Wellness</a:t>
            </a:r>
          </a:p>
          <a:p>
            <a:r>
              <a:rPr lang="en-US" sz="2400" dirty="0" smtClean="0"/>
              <a:t>4.  </a:t>
            </a:r>
            <a:r>
              <a:rPr lang="en-US" sz="2400" dirty="0" smtClean="0">
                <a:solidFill>
                  <a:srgbClr val="000090"/>
                </a:solidFill>
              </a:rPr>
              <a:t>Hospital Groups: </a:t>
            </a:r>
            <a:r>
              <a:rPr lang="en-US" sz="2400" dirty="0" smtClean="0"/>
              <a:t> Replace Meals on Wheels, In and Out-Patient care, “Prescribe” meal plan</a:t>
            </a:r>
          </a:p>
          <a:p>
            <a:r>
              <a:rPr lang="en-US" sz="2400" dirty="0" smtClean="0"/>
              <a:t>5.  </a:t>
            </a:r>
            <a:r>
              <a:rPr lang="en-US" sz="2400" dirty="0" smtClean="0">
                <a:solidFill>
                  <a:srgbClr val="000090"/>
                </a:solidFill>
              </a:rPr>
              <a:t>Retail Grocery</a:t>
            </a:r>
            <a:r>
              <a:rPr lang="en-US" sz="2400" dirty="0" smtClean="0"/>
              <a:t>: Publix, Albertsons, Kroger: Improve Health parameters of freezer offerings and fight Whole Foods, etc.</a:t>
            </a:r>
          </a:p>
          <a:p>
            <a:r>
              <a:rPr lang="en-US" sz="2400" dirty="0" smtClean="0"/>
              <a:t>6.  </a:t>
            </a:r>
            <a:r>
              <a:rPr lang="en-US" sz="2400" dirty="0" smtClean="0">
                <a:solidFill>
                  <a:srgbClr val="000090"/>
                </a:solidFill>
              </a:rPr>
              <a:t>Online Sales</a:t>
            </a:r>
            <a:r>
              <a:rPr lang="en-US" sz="2400" dirty="0" smtClean="0"/>
              <a:t>: GNC, Vitamin Shoppe, Walgreens, etc.:  Food as </a:t>
            </a:r>
            <a:r>
              <a:rPr lang="en-US" sz="2400" dirty="0" err="1" smtClean="0"/>
              <a:t>Pharma</a:t>
            </a:r>
            <a:r>
              <a:rPr lang="en-US" sz="2400" dirty="0" smtClean="0"/>
              <a:t> play</a:t>
            </a:r>
          </a:p>
          <a:p>
            <a:pPr marL="457200" indent="-457200">
              <a:buAutoNum type="arabicPeriod" startAt="7"/>
            </a:pPr>
            <a:r>
              <a:rPr lang="en-US" sz="2400" dirty="0" smtClean="0">
                <a:solidFill>
                  <a:srgbClr val="000090"/>
                </a:solidFill>
              </a:rPr>
              <a:t>Internet Sales to Individuals</a:t>
            </a:r>
            <a:r>
              <a:rPr lang="en-US" sz="2400" dirty="0" smtClean="0"/>
              <a:t>:  Weight, </a:t>
            </a:r>
          </a:p>
          <a:p>
            <a:r>
              <a:rPr lang="en-US" sz="2400" dirty="0" smtClean="0"/>
              <a:t>fitness, convenience, wellness</a:t>
            </a:r>
            <a:endParaRPr lang="en-US" sz="24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9800" y="5206035"/>
            <a:ext cx="3003502" cy="1218316"/>
          </a:xfrm>
          <a:prstGeom prst="rect">
            <a:avLst/>
          </a:prstGeom>
        </p:spPr>
      </p:pic>
    </p:spTree>
    <p:extLst>
      <p:ext uri="{BB962C8B-B14F-4D97-AF65-F5344CB8AC3E}">
        <p14:creationId xmlns:p14="http://schemas.microsoft.com/office/powerpoint/2010/main" val="152328765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PT_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p:nvSpPr>
        <p:spPr>
          <a:xfrm>
            <a:off x="264648" y="312191"/>
            <a:ext cx="5755152" cy="584776"/>
          </a:xfrm>
          <a:prstGeom prst="rect">
            <a:avLst/>
          </a:prstGeom>
        </p:spPr>
        <p:txBody>
          <a:bodyPr wrap="square">
            <a:spAutoFit/>
          </a:bodyPr>
          <a:lstStyle/>
          <a:p>
            <a:r>
              <a:rPr lang="en-US" sz="3200" dirty="0" smtClean="0">
                <a:solidFill>
                  <a:srgbClr val="FFFFFF"/>
                </a:solidFill>
              </a:rPr>
              <a:t> IQ Sales Projections      </a:t>
            </a:r>
            <a:endParaRPr lang="en-US" sz="3200" dirty="0">
              <a:solidFill>
                <a:srgbClr val="FFFFFF"/>
              </a:solidFill>
            </a:endParaRPr>
          </a:p>
        </p:txBody>
      </p:sp>
      <p:graphicFrame>
        <p:nvGraphicFramePr>
          <p:cNvPr id="10" name="Chart 9"/>
          <p:cNvGraphicFramePr>
            <a:graphicFrameLocks noGrp="1"/>
          </p:cNvGraphicFramePr>
          <p:nvPr>
            <p:extLst>
              <p:ext uri="{D42A27DB-BD31-4B8C-83A1-F6EECF244321}">
                <p14:modId xmlns:p14="http://schemas.microsoft.com/office/powerpoint/2010/main" val="2186982904"/>
              </p:ext>
            </p:extLst>
          </p:nvPr>
        </p:nvGraphicFramePr>
        <p:xfrm>
          <a:off x="1079500" y="1727199"/>
          <a:ext cx="6896100" cy="4419601"/>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2628900" y="2870200"/>
            <a:ext cx="3390900" cy="923330"/>
          </a:xfrm>
          <a:prstGeom prst="rect">
            <a:avLst/>
          </a:prstGeom>
          <a:noFill/>
        </p:spPr>
        <p:txBody>
          <a:bodyPr wrap="square" rtlCol="0">
            <a:spAutoFit/>
          </a:bodyPr>
          <a:lstStyle/>
          <a:p>
            <a:r>
              <a:rPr lang="en-US" dirty="0" smtClean="0"/>
              <a:t>Average number of customers ordering weekly and continuously during each month</a:t>
            </a:r>
            <a:endParaRPr lang="en-US" dirty="0"/>
          </a:p>
        </p:txBody>
      </p:sp>
      <p:cxnSp>
        <p:nvCxnSpPr>
          <p:cNvPr id="6" name="Straight Arrow Connector 5"/>
          <p:cNvCxnSpPr/>
          <p:nvPr/>
        </p:nvCxnSpPr>
        <p:spPr>
          <a:xfrm>
            <a:off x="4953000" y="4127500"/>
            <a:ext cx="622300"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4254500" y="3924300"/>
            <a:ext cx="652643" cy="369332"/>
          </a:xfrm>
          <a:prstGeom prst="rect">
            <a:avLst/>
          </a:prstGeom>
          <a:noFill/>
        </p:spPr>
        <p:txBody>
          <a:bodyPr wrap="none" rtlCol="0">
            <a:spAutoFit/>
          </a:bodyPr>
          <a:lstStyle/>
          <a:p>
            <a:r>
              <a:rPr lang="en-US" dirty="0" smtClean="0"/>
              <a:t>2016</a:t>
            </a:r>
            <a:endParaRPr lang="en-US" dirty="0"/>
          </a:p>
        </p:txBody>
      </p:sp>
      <p:sp>
        <p:nvSpPr>
          <p:cNvPr id="9" name="TextBox 8"/>
          <p:cNvSpPr txBox="1"/>
          <p:nvPr/>
        </p:nvSpPr>
        <p:spPr>
          <a:xfrm>
            <a:off x="5422900" y="3924300"/>
            <a:ext cx="863600" cy="369332"/>
          </a:xfrm>
          <a:prstGeom prst="rect">
            <a:avLst/>
          </a:prstGeom>
          <a:noFill/>
        </p:spPr>
        <p:txBody>
          <a:bodyPr wrap="square" rtlCol="0">
            <a:spAutoFit/>
          </a:bodyPr>
          <a:lstStyle/>
          <a:p>
            <a:r>
              <a:rPr lang="en-US" dirty="0" smtClean="0"/>
              <a:t>    2017</a:t>
            </a:r>
            <a:endParaRPr lang="en-US" dirty="0"/>
          </a:p>
        </p:txBody>
      </p:sp>
      <p:sp>
        <p:nvSpPr>
          <p:cNvPr id="11" name="TextBox 10"/>
          <p:cNvSpPr txBox="1"/>
          <p:nvPr/>
        </p:nvSpPr>
        <p:spPr>
          <a:xfrm>
            <a:off x="5156200" y="3937000"/>
            <a:ext cx="242825" cy="369332"/>
          </a:xfrm>
          <a:prstGeom prst="rect">
            <a:avLst/>
          </a:prstGeom>
          <a:noFill/>
        </p:spPr>
        <p:txBody>
          <a:bodyPr wrap="none" rtlCol="0">
            <a:spAutoFit/>
          </a:bodyPr>
          <a:lstStyle/>
          <a:p>
            <a:r>
              <a:rPr lang="en-US" dirty="0" smtClean="0"/>
              <a:t>I</a:t>
            </a:r>
            <a:endParaRPr lang="en-US" dirty="0"/>
          </a:p>
        </p:txBody>
      </p:sp>
    </p:spTree>
    <p:extLst>
      <p:ext uri="{BB962C8B-B14F-4D97-AF65-F5344CB8AC3E}">
        <p14:creationId xmlns:p14="http://schemas.microsoft.com/office/powerpoint/2010/main" val="8306493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PT_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p:nvSpPr>
        <p:spPr>
          <a:xfrm>
            <a:off x="264648" y="312191"/>
            <a:ext cx="5755152" cy="584776"/>
          </a:xfrm>
          <a:prstGeom prst="rect">
            <a:avLst/>
          </a:prstGeom>
        </p:spPr>
        <p:txBody>
          <a:bodyPr wrap="square">
            <a:spAutoFit/>
          </a:bodyPr>
          <a:lstStyle/>
          <a:p>
            <a:r>
              <a:rPr lang="en-US" sz="3200" dirty="0" smtClean="0">
                <a:solidFill>
                  <a:srgbClr val="FFFFFF"/>
                </a:solidFill>
              </a:rPr>
              <a:t> IQ Profit Projections      </a:t>
            </a:r>
            <a:endParaRPr lang="en-US" sz="3200" dirty="0">
              <a:solidFill>
                <a:srgbClr val="FFFFFF"/>
              </a:solidFill>
            </a:endParaRPr>
          </a:p>
        </p:txBody>
      </p:sp>
      <p:graphicFrame>
        <p:nvGraphicFramePr>
          <p:cNvPr id="7" name="Chart 6"/>
          <p:cNvGraphicFramePr>
            <a:graphicFrameLocks noGrp="1"/>
          </p:cNvGraphicFramePr>
          <p:nvPr>
            <p:extLst>
              <p:ext uri="{D42A27DB-BD31-4B8C-83A1-F6EECF244321}">
                <p14:modId xmlns:p14="http://schemas.microsoft.com/office/powerpoint/2010/main" val="1727991252"/>
              </p:ext>
            </p:extLst>
          </p:nvPr>
        </p:nvGraphicFramePr>
        <p:xfrm>
          <a:off x="711200" y="1600200"/>
          <a:ext cx="7586959" cy="4537307"/>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2159000" y="3073400"/>
            <a:ext cx="4025900" cy="646331"/>
          </a:xfrm>
          <a:prstGeom prst="rect">
            <a:avLst/>
          </a:prstGeom>
          <a:noFill/>
        </p:spPr>
        <p:txBody>
          <a:bodyPr wrap="square" rtlCol="0">
            <a:spAutoFit/>
          </a:bodyPr>
          <a:lstStyle/>
          <a:p>
            <a:r>
              <a:rPr lang="en-US" dirty="0" smtClean="0"/>
              <a:t>Profitability reached during Q4 2016 with less than 4000 customers on program</a:t>
            </a:r>
          </a:p>
        </p:txBody>
      </p:sp>
    </p:spTree>
    <p:extLst>
      <p:ext uri="{BB962C8B-B14F-4D97-AF65-F5344CB8AC3E}">
        <p14:creationId xmlns:p14="http://schemas.microsoft.com/office/powerpoint/2010/main" val="5124147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PT_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p:nvSpPr>
        <p:spPr>
          <a:xfrm>
            <a:off x="216548" y="95292"/>
            <a:ext cx="5913420" cy="954107"/>
          </a:xfrm>
          <a:prstGeom prst="rect">
            <a:avLst/>
          </a:prstGeom>
        </p:spPr>
        <p:txBody>
          <a:bodyPr wrap="square">
            <a:spAutoFit/>
          </a:bodyPr>
          <a:lstStyle/>
          <a:p>
            <a:r>
              <a:rPr lang="en-US" sz="2800" dirty="0">
                <a:solidFill>
                  <a:srgbClr val="FFFFFF"/>
                </a:solidFill>
              </a:rPr>
              <a:t>Intelligent </a:t>
            </a:r>
            <a:r>
              <a:rPr lang="en-US" sz="2800" dirty="0" err="1">
                <a:solidFill>
                  <a:srgbClr val="FFFFFF"/>
                </a:solidFill>
              </a:rPr>
              <a:t>Quisine</a:t>
            </a:r>
            <a:r>
              <a:rPr lang="en-US" sz="2800" dirty="0">
                <a:solidFill>
                  <a:srgbClr val="FFFFFF"/>
                </a:solidFill>
              </a:rPr>
              <a:t>: Led by an Experienced Management Team</a:t>
            </a:r>
          </a:p>
        </p:txBody>
      </p:sp>
      <p:sp>
        <p:nvSpPr>
          <p:cNvPr id="4" name="Rectangle 3"/>
          <p:cNvSpPr/>
          <p:nvPr/>
        </p:nvSpPr>
        <p:spPr>
          <a:xfrm>
            <a:off x="318148" y="2563490"/>
            <a:ext cx="8578624" cy="4031873"/>
          </a:xfrm>
          <a:prstGeom prst="rect">
            <a:avLst/>
          </a:prstGeom>
        </p:spPr>
        <p:txBody>
          <a:bodyPr wrap="square">
            <a:spAutoFit/>
          </a:bodyPr>
          <a:lstStyle/>
          <a:p>
            <a:pPr defTabSz="966612" eaLnBrk="0" fontAlgn="base" hangingPunct="0">
              <a:spcBef>
                <a:spcPct val="0"/>
              </a:spcBef>
              <a:spcAft>
                <a:spcPct val="0"/>
              </a:spcAft>
            </a:pPr>
            <a:endParaRPr lang="en-US" sz="2000" dirty="0" smtClean="0">
              <a:sym typeface="Gill Sans" charset="0"/>
            </a:endParaRPr>
          </a:p>
          <a:p>
            <a:pPr defTabSz="966612" eaLnBrk="0" fontAlgn="base" hangingPunct="0">
              <a:spcBef>
                <a:spcPct val="0"/>
              </a:spcBef>
              <a:spcAft>
                <a:spcPct val="0"/>
              </a:spcAft>
            </a:pPr>
            <a:r>
              <a:rPr lang="en-US" sz="2000" dirty="0" smtClean="0">
                <a:sym typeface="Gill Sans" charset="0"/>
              </a:rPr>
              <a:t>Management Team:</a:t>
            </a:r>
            <a:endParaRPr lang="en-US" sz="2000" dirty="0">
              <a:sym typeface="Gill Sans" charset="0"/>
            </a:endParaRPr>
          </a:p>
          <a:p>
            <a:pPr marL="403225" indent="-236538" defTabSz="966612" eaLnBrk="0" fontAlgn="base" hangingPunct="0">
              <a:spcBef>
                <a:spcPct val="0"/>
              </a:spcBef>
              <a:spcAft>
                <a:spcPct val="0"/>
              </a:spcAft>
              <a:buClr>
                <a:srgbClr val="275C0F"/>
              </a:buClr>
              <a:buFont typeface="Wingdings" panose="05000000000000000000" pitchFamily="2" charset="2"/>
              <a:buChar char="§"/>
            </a:pPr>
            <a:r>
              <a:rPr lang="en-US" sz="2000" dirty="0">
                <a:sym typeface="Gill Sans" charset="0"/>
              </a:rPr>
              <a:t>Co-</a:t>
            </a:r>
            <a:r>
              <a:rPr lang="en-US" sz="2000" dirty="0" smtClean="0">
                <a:sym typeface="Gill Sans" charset="0"/>
              </a:rPr>
              <a:t>Chairmen </a:t>
            </a:r>
            <a:r>
              <a:rPr lang="en-US" sz="2000" dirty="0">
                <a:sym typeface="Gill Sans" charset="0"/>
              </a:rPr>
              <a:t>- Bruce </a:t>
            </a:r>
            <a:r>
              <a:rPr lang="en-US" sz="2000" dirty="0" err="1" smtClean="0">
                <a:sym typeface="Gill Sans" charset="0"/>
              </a:rPr>
              <a:t>Shalett</a:t>
            </a:r>
            <a:r>
              <a:rPr lang="en-US" sz="2000" dirty="0" smtClean="0">
                <a:sym typeface="Gill Sans" charset="0"/>
              </a:rPr>
              <a:t>/</a:t>
            </a:r>
            <a:r>
              <a:rPr lang="en-US" sz="2000" dirty="0">
                <a:sym typeface="Gill Sans" charset="0"/>
              </a:rPr>
              <a:t>Todd </a:t>
            </a:r>
            <a:r>
              <a:rPr lang="en-US" sz="2000" dirty="0" smtClean="0">
                <a:sym typeface="Gill Sans" charset="0"/>
              </a:rPr>
              <a:t>Meister</a:t>
            </a:r>
          </a:p>
          <a:p>
            <a:pPr marL="403225" indent="-236538" defTabSz="966612" eaLnBrk="0" fontAlgn="base" hangingPunct="0">
              <a:spcBef>
                <a:spcPct val="0"/>
              </a:spcBef>
              <a:spcAft>
                <a:spcPct val="0"/>
              </a:spcAft>
              <a:buClr>
                <a:srgbClr val="275C0F"/>
              </a:buClr>
              <a:buFont typeface="Wingdings" panose="05000000000000000000" pitchFamily="2" charset="2"/>
              <a:buChar char="§"/>
            </a:pPr>
            <a:r>
              <a:rPr lang="en-US" sz="2000" dirty="0">
                <a:sym typeface="Gill Sans" charset="0"/>
              </a:rPr>
              <a:t>Chief Executive Officer – </a:t>
            </a:r>
            <a:r>
              <a:rPr lang="en-US" sz="2000" dirty="0" smtClean="0">
                <a:sym typeface="Gill Sans" charset="0"/>
              </a:rPr>
              <a:t>Gary Beeman</a:t>
            </a:r>
          </a:p>
          <a:p>
            <a:pPr marL="403225" indent="-236538" defTabSz="966612" eaLnBrk="0" fontAlgn="base" hangingPunct="0">
              <a:spcBef>
                <a:spcPct val="0"/>
              </a:spcBef>
              <a:spcAft>
                <a:spcPct val="0"/>
              </a:spcAft>
              <a:buClr>
                <a:srgbClr val="275C0F"/>
              </a:buClr>
              <a:buFont typeface="Wingdings" panose="05000000000000000000" pitchFamily="2" charset="2"/>
              <a:buChar char="§"/>
            </a:pPr>
            <a:r>
              <a:rPr lang="en-US" sz="2000" dirty="0" smtClean="0">
                <a:sym typeface="Gill Sans" charset="0"/>
              </a:rPr>
              <a:t>Chief Culinary/Manufacturing Officer- Ken </a:t>
            </a:r>
            <a:r>
              <a:rPr lang="en-US" sz="2000" dirty="0" err="1" smtClean="0">
                <a:sym typeface="Gill Sans" charset="0"/>
              </a:rPr>
              <a:t>Arnone</a:t>
            </a:r>
            <a:endParaRPr lang="en-US" sz="2000" dirty="0" smtClean="0">
              <a:sym typeface="Gill Sans" charset="0"/>
            </a:endParaRPr>
          </a:p>
          <a:p>
            <a:pPr marL="403225" indent="-236538" defTabSz="966612" eaLnBrk="0" fontAlgn="base" hangingPunct="0">
              <a:spcBef>
                <a:spcPct val="0"/>
              </a:spcBef>
              <a:spcAft>
                <a:spcPct val="0"/>
              </a:spcAft>
              <a:buClr>
                <a:srgbClr val="275C0F"/>
              </a:buClr>
              <a:buFont typeface="Wingdings" panose="05000000000000000000" pitchFamily="2" charset="2"/>
              <a:buChar char="§"/>
            </a:pPr>
            <a:r>
              <a:rPr lang="en-US" sz="2000" dirty="0" smtClean="0">
                <a:sym typeface="Gill Sans" charset="0"/>
              </a:rPr>
              <a:t>COO/Chief Sales Officer- Rogers </a:t>
            </a:r>
            <a:r>
              <a:rPr lang="en-US" sz="2000" dirty="0" err="1" smtClean="0">
                <a:sym typeface="Gill Sans" charset="0"/>
              </a:rPr>
              <a:t>Kirven</a:t>
            </a:r>
            <a:endParaRPr lang="en-US" sz="2000" dirty="0" smtClean="0">
              <a:sym typeface="Gill Sans" charset="0"/>
            </a:endParaRPr>
          </a:p>
          <a:p>
            <a:pPr marL="403225" indent="-236538" defTabSz="966612" eaLnBrk="0" fontAlgn="base" hangingPunct="0">
              <a:spcBef>
                <a:spcPct val="0"/>
              </a:spcBef>
              <a:spcAft>
                <a:spcPct val="0"/>
              </a:spcAft>
              <a:buClr>
                <a:srgbClr val="275C0F"/>
              </a:buClr>
              <a:buFont typeface="Wingdings" panose="05000000000000000000" pitchFamily="2" charset="2"/>
              <a:buChar char="§"/>
            </a:pPr>
            <a:r>
              <a:rPr lang="en-US" sz="2000" dirty="0" smtClean="0">
                <a:sym typeface="Gill Sans" charset="0"/>
              </a:rPr>
              <a:t>Director </a:t>
            </a:r>
            <a:r>
              <a:rPr lang="en-US" sz="2000" dirty="0">
                <a:sym typeface="Gill Sans" charset="0"/>
              </a:rPr>
              <a:t>of </a:t>
            </a:r>
            <a:r>
              <a:rPr lang="en-US" sz="2000" dirty="0" smtClean="0">
                <a:sym typeface="Gill Sans" charset="0"/>
              </a:rPr>
              <a:t>Nutrition - Dr</a:t>
            </a:r>
            <a:r>
              <a:rPr lang="en-US" sz="2000" dirty="0" smtClean="0">
                <a:sym typeface="Gill Sans" charset="0"/>
              </a:rPr>
              <a:t>. Michael </a:t>
            </a:r>
            <a:r>
              <a:rPr lang="en-US" sz="2000" dirty="0" err="1" smtClean="0">
                <a:sym typeface="Gill Sans" charset="0"/>
              </a:rPr>
              <a:t>Roussell</a:t>
            </a:r>
            <a:endParaRPr lang="en-US" sz="2000" dirty="0">
              <a:sym typeface="Gill Sans" charset="0"/>
            </a:endParaRPr>
          </a:p>
          <a:p>
            <a:pPr marL="246688" indent="-246688" defTabSz="966612" eaLnBrk="0" fontAlgn="base" hangingPunct="0">
              <a:spcBef>
                <a:spcPct val="0"/>
              </a:spcBef>
              <a:spcAft>
                <a:spcPct val="0"/>
              </a:spcAft>
            </a:pPr>
            <a:endParaRPr lang="en-US" sz="2000" dirty="0">
              <a:sym typeface="Gill Sans" charset="0"/>
            </a:endParaRPr>
          </a:p>
          <a:p>
            <a:pPr defTabSz="966612" eaLnBrk="0" fontAlgn="base" hangingPunct="0">
              <a:spcBef>
                <a:spcPct val="0"/>
              </a:spcBef>
              <a:spcAft>
                <a:spcPct val="0"/>
              </a:spcAft>
            </a:pPr>
            <a:r>
              <a:rPr lang="en-US" sz="2000" dirty="0" smtClean="0">
                <a:sym typeface="Gill Sans" charset="0"/>
              </a:rPr>
              <a:t>Advisors and Development Partners:</a:t>
            </a:r>
            <a:endParaRPr lang="en-US" sz="2000" dirty="0">
              <a:sym typeface="Gill Sans" charset="0"/>
            </a:endParaRPr>
          </a:p>
          <a:p>
            <a:pPr marL="403225" indent="-236538" defTabSz="966612" eaLnBrk="0" fontAlgn="base" hangingPunct="0">
              <a:spcBef>
                <a:spcPct val="0"/>
              </a:spcBef>
              <a:spcAft>
                <a:spcPct val="0"/>
              </a:spcAft>
              <a:buClr>
                <a:srgbClr val="275C0F"/>
              </a:buClr>
              <a:buFont typeface="Wingdings" panose="05000000000000000000" pitchFamily="2" charset="2"/>
              <a:buChar char="§"/>
            </a:pPr>
            <a:r>
              <a:rPr lang="en-US" sz="2000" dirty="0">
                <a:sym typeface="Gill Sans" charset="0"/>
              </a:rPr>
              <a:t>Dr. </a:t>
            </a:r>
            <a:r>
              <a:rPr lang="en-US" sz="2000" dirty="0" err="1">
                <a:sym typeface="Gill Sans" charset="0"/>
              </a:rPr>
              <a:t>Chor</a:t>
            </a:r>
            <a:r>
              <a:rPr lang="en-US" sz="2000" dirty="0">
                <a:sym typeface="Gill Sans" charset="0"/>
              </a:rPr>
              <a:t> San </a:t>
            </a:r>
            <a:r>
              <a:rPr lang="en-US" sz="2000" dirty="0" err="1">
                <a:sym typeface="Gill Sans" charset="0"/>
              </a:rPr>
              <a:t>Khoo</a:t>
            </a:r>
            <a:r>
              <a:rPr lang="en-US" sz="2000" dirty="0">
                <a:sym typeface="Gill Sans" charset="0"/>
              </a:rPr>
              <a:t> –  Chief Research &amp; Development Officer – Former VP of Global Nutrition &amp; Health, Campbell’s Soup </a:t>
            </a:r>
            <a:r>
              <a:rPr lang="en-US" sz="2000" dirty="0" smtClean="0">
                <a:sym typeface="Gill Sans" charset="0"/>
              </a:rPr>
              <a:t>Company IQ Leader</a:t>
            </a:r>
          </a:p>
          <a:p>
            <a:pPr marL="403225" indent="-236538" defTabSz="966612" eaLnBrk="0" fontAlgn="base" hangingPunct="0">
              <a:spcBef>
                <a:spcPct val="0"/>
              </a:spcBef>
              <a:spcAft>
                <a:spcPct val="0"/>
              </a:spcAft>
              <a:buClr>
                <a:srgbClr val="275C0F"/>
              </a:buClr>
              <a:buFont typeface="Wingdings" panose="05000000000000000000" pitchFamily="2" charset="2"/>
              <a:buChar char="§"/>
            </a:pPr>
            <a:r>
              <a:rPr lang="en-US" sz="2000" dirty="0" smtClean="0">
                <a:sym typeface="Gill Sans" charset="0"/>
              </a:rPr>
              <a:t>American Heart Assoc., American Diabetic </a:t>
            </a:r>
            <a:r>
              <a:rPr lang="en-US" sz="2000" dirty="0" err="1" smtClean="0">
                <a:sym typeface="Gill Sans" charset="0"/>
              </a:rPr>
              <a:t>Assoc</a:t>
            </a:r>
            <a:r>
              <a:rPr lang="en-US" sz="2000" dirty="0" smtClean="0">
                <a:sym typeface="Gill Sans" charset="0"/>
              </a:rPr>
              <a:t>, American Cancer Society</a:t>
            </a:r>
            <a:endParaRPr lang="en-US" sz="2000" dirty="0">
              <a:sym typeface="Gill Sans" charset="0"/>
            </a:endParaRPr>
          </a:p>
          <a:p>
            <a:pPr marL="246688" indent="-246688" defTabSz="966612" eaLnBrk="0" fontAlgn="base" hangingPunct="0">
              <a:spcBef>
                <a:spcPct val="0"/>
              </a:spcBef>
              <a:spcAft>
                <a:spcPct val="0"/>
              </a:spcAft>
            </a:pPr>
            <a:endParaRPr lang="en-US" sz="1600" dirty="0">
              <a:sym typeface="Gill Sans" charset="0"/>
            </a:endParaRPr>
          </a:p>
        </p:txBody>
      </p:sp>
      <p:sp>
        <p:nvSpPr>
          <p:cNvPr id="5" name="TextBox 4"/>
          <p:cNvSpPr txBox="1"/>
          <p:nvPr/>
        </p:nvSpPr>
        <p:spPr>
          <a:xfrm>
            <a:off x="329231" y="1536631"/>
            <a:ext cx="8465941" cy="2954655"/>
          </a:xfrm>
          <a:prstGeom prst="rect">
            <a:avLst/>
          </a:prstGeom>
          <a:noFill/>
        </p:spPr>
        <p:txBody>
          <a:bodyPr wrap="square" rtlCol="0">
            <a:spAutoFit/>
          </a:bodyPr>
          <a:lstStyle/>
          <a:p>
            <a:r>
              <a:rPr lang="en-US" sz="2400" dirty="0" smtClean="0"/>
              <a:t>IQ </a:t>
            </a:r>
            <a:r>
              <a:rPr lang="en-US" sz="2400" dirty="0"/>
              <a:t>is an “execution-stage” </a:t>
            </a:r>
            <a:r>
              <a:rPr lang="en-US" sz="2400" dirty="0" smtClean="0"/>
              <a:t>company well served by a veteran management team that has generated several billion dollars in start-up revenues </a:t>
            </a:r>
            <a:r>
              <a:rPr lang="en-US" sz="2400" smtClean="0"/>
              <a:t>in food</a:t>
            </a:r>
            <a:r>
              <a:rPr lang="en-US" sz="2400" dirty="0" smtClean="0"/>
              <a:t>, biotech, healthcare, and tech industries.  </a:t>
            </a:r>
          </a:p>
          <a:p>
            <a:endParaRPr lang="en-US" sz="2400" dirty="0"/>
          </a:p>
          <a:p>
            <a:endParaRPr lang="en-US" sz="2400" dirty="0" smtClean="0"/>
          </a:p>
          <a:p>
            <a:endParaRPr lang="en-US" sz="2400" dirty="0" smtClean="0"/>
          </a:p>
          <a:p>
            <a:endParaRPr lang="en-US" sz="2400" dirty="0" smtClean="0"/>
          </a:p>
          <a:p>
            <a:endParaRPr lang="en-US" dirty="0"/>
          </a:p>
        </p:txBody>
      </p:sp>
    </p:spTree>
    <p:extLst>
      <p:ext uri="{BB962C8B-B14F-4D97-AF65-F5344CB8AC3E}">
        <p14:creationId xmlns:p14="http://schemas.microsoft.com/office/powerpoint/2010/main" val="7030629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PT_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p:nvSpPr>
        <p:spPr>
          <a:xfrm>
            <a:off x="364804" y="1713480"/>
            <a:ext cx="8524800" cy="4185761"/>
          </a:xfrm>
          <a:prstGeom prst="rect">
            <a:avLst/>
          </a:prstGeom>
        </p:spPr>
        <p:txBody>
          <a:bodyPr wrap="square">
            <a:spAutoFit/>
          </a:bodyPr>
          <a:lstStyle/>
          <a:p>
            <a:pPr>
              <a:buClr>
                <a:schemeClr val="bg1"/>
              </a:buClr>
            </a:pPr>
            <a:r>
              <a:rPr lang="en-US" sz="1400" dirty="0"/>
              <a:t>This business proposition contains forward-looking statements (within the meaning of Section 27A of the Securities Act of 1933 and Section 21 of the Securities Exchange Act of 1934, both as amended) that are based on management’s beliefs, assumptions and expectations and on information currently available to management. All statements that address operating performance, events or developments that we expect or anticipate will occur in the future are forward-looking statements, including without limitation or expectations with respect to the timing and progress of, and presentation of data related to, clinical trials, expected timing of regulatory filings and approvals, research and development activities and change in executive management. Management believes that these forward-looking statements are reasonable as and when made. However, you should not place undue reliance on forward-looking statements because they speak only as of the date when made. Culinary Health Innovations, Inc. does not assume any obligation to publicly update or revise any forward-looking statements, whether as a result of new information, future events or otherwise. Culinary Health Innovations, Inc. may not actually achieve the plans, projections or expectations disclosed in forward-looking statements, and actual results, developments or events could differ materially from those disclosed in the forward-looking statements. Forward-looking statements are subject to a number of risks and uncertainties including without limitation, the possibility the regulatory bodies do not accept our applications or approve the marketing of our products.</a:t>
            </a:r>
          </a:p>
          <a:p>
            <a:pPr>
              <a:buClr>
                <a:schemeClr val="bg1"/>
              </a:buClr>
            </a:pPr>
            <a:endParaRPr lang="en-US" sz="1400" dirty="0"/>
          </a:p>
          <a:p>
            <a:pPr>
              <a:buClr>
                <a:schemeClr val="bg1"/>
              </a:buClr>
            </a:pPr>
            <a:r>
              <a:rPr lang="en-US" sz="1400" i="1" dirty="0"/>
              <a:t>The information contained in this presentation is being furnished to you and a limited number of sophisticated investors on a “one-on-one” confidential basis for the purpose of providing certain information about a potential investment opportunity in Culinary Health Innovations, Inc., a Delaware corporation.</a:t>
            </a:r>
          </a:p>
        </p:txBody>
      </p:sp>
      <p:sp>
        <p:nvSpPr>
          <p:cNvPr id="5" name="Rectangle 4"/>
          <p:cNvSpPr/>
          <p:nvPr/>
        </p:nvSpPr>
        <p:spPr>
          <a:xfrm>
            <a:off x="250843" y="266558"/>
            <a:ext cx="5490708" cy="584776"/>
          </a:xfrm>
          <a:prstGeom prst="rect">
            <a:avLst/>
          </a:prstGeom>
        </p:spPr>
        <p:txBody>
          <a:bodyPr wrap="square">
            <a:spAutoFit/>
          </a:bodyPr>
          <a:lstStyle/>
          <a:p>
            <a:r>
              <a:rPr lang="en-US" sz="3200" dirty="0">
                <a:solidFill>
                  <a:srgbClr val="FFFFFF"/>
                </a:solidFill>
              </a:rPr>
              <a:t>Safe Harbor Statement</a:t>
            </a:r>
          </a:p>
        </p:txBody>
      </p:sp>
    </p:spTree>
    <p:extLst>
      <p:ext uri="{BB962C8B-B14F-4D97-AF65-F5344CB8AC3E}">
        <p14:creationId xmlns:p14="http://schemas.microsoft.com/office/powerpoint/2010/main" val="127900456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PT_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p:nvSpPr>
        <p:spPr>
          <a:xfrm>
            <a:off x="499686" y="1044002"/>
            <a:ext cx="8428414" cy="5509200"/>
          </a:xfrm>
          <a:prstGeom prst="rect">
            <a:avLst/>
          </a:prstGeom>
        </p:spPr>
        <p:txBody>
          <a:bodyPr wrap="square">
            <a:spAutoFit/>
          </a:bodyPr>
          <a:lstStyle/>
          <a:p>
            <a:r>
              <a:rPr lang="en-US" sz="1600" dirty="0"/>
              <a:t> </a:t>
            </a:r>
            <a:endParaRPr lang="en-US" sz="2000" b="1" dirty="0"/>
          </a:p>
          <a:p>
            <a:pPr marL="457200" indent="-457200">
              <a:buAutoNum type="arabicPeriod"/>
            </a:pPr>
            <a:r>
              <a:rPr lang="en-US" sz="2400" dirty="0" smtClean="0"/>
              <a:t>Updated initial Campbell’s recipes to current tastes, ingredients and regulatory requirements Q2/Q3 2015.</a:t>
            </a:r>
          </a:p>
          <a:p>
            <a:pPr marL="342900" indent="-342900">
              <a:buAutoNum type="arabicPeriod"/>
            </a:pPr>
            <a:endParaRPr lang="en-US" sz="2400" dirty="0"/>
          </a:p>
          <a:p>
            <a:pPr marL="342900" indent="-342900">
              <a:buAutoNum type="arabicPeriod"/>
            </a:pPr>
            <a:r>
              <a:rPr lang="en-US" sz="2400" dirty="0"/>
              <a:t> </a:t>
            </a:r>
            <a:r>
              <a:rPr lang="en-US" sz="2400" dirty="0" smtClean="0"/>
              <a:t>Completed initial production and sampling with key accounts</a:t>
            </a:r>
          </a:p>
          <a:p>
            <a:pPr marL="342900" indent="-342900">
              <a:buAutoNum type="arabicPeriod"/>
            </a:pPr>
            <a:endParaRPr lang="en-US" sz="2400" dirty="0"/>
          </a:p>
          <a:p>
            <a:pPr marL="342900" indent="-342900">
              <a:buAutoNum type="arabicPeriod"/>
            </a:pPr>
            <a:r>
              <a:rPr lang="en-US" sz="2400" dirty="0" smtClean="0"/>
              <a:t> Building inventory for full launch Q1 2016</a:t>
            </a:r>
          </a:p>
          <a:p>
            <a:pPr marL="342900" indent="-342900">
              <a:buAutoNum type="arabicPeriod"/>
            </a:pPr>
            <a:endParaRPr lang="en-US" sz="2400" dirty="0"/>
          </a:p>
          <a:p>
            <a:pPr marL="342900" indent="-342900">
              <a:buAutoNum type="arabicPeriod"/>
            </a:pPr>
            <a:r>
              <a:rPr lang="en-US" sz="2400" dirty="0"/>
              <a:t>D</a:t>
            </a:r>
            <a:r>
              <a:rPr lang="en-US" sz="2400" dirty="0" smtClean="0"/>
              <a:t>eveloped channel partner and key account demand projected  to deliver $37mm in FY 2016</a:t>
            </a:r>
          </a:p>
          <a:p>
            <a:pPr marL="342900" indent="-342900">
              <a:buAutoNum type="arabicPeriod"/>
            </a:pPr>
            <a:endParaRPr lang="en-US" sz="2400" dirty="0"/>
          </a:p>
          <a:p>
            <a:pPr marL="342900" indent="-342900">
              <a:buAutoNum type="arabicPeriod"/>
            </a:pPr>
            <a:r>
              <a:rPr lang="en-US" sz="2400" dirty="0" smtClean="0"/>
              <a:t>Projected to deliver $100mm+ revenue in 2017, profitable </a:t>
            </a:r>
            <a:r>
              <a:rPr lang="en-US" sz="2400" dirty="0"/>
              <a:t>3</a:t>
            </a:r>
            <a:r>
              <a:rPr lang="en-US" sz="2400" dirty="0" smtClean="0"/>
              <a:t>Q 2016</a:t>
            </a:r>
          </a:p>
          <a:p>
            <a:pPr marL="342900" indent="-342900">
              <a:buAutoNum type="arabicPeriod"/>
            </a:pPr>
            <a:endParaRPr lang="en-US" sz="2400" dirty="0"/>
          </a:p>
          <a:p>
            <a:pPr marL="342900" indent="-342900">
              <a:buAutoNum type="arabicPeriod"/>
            </a:pPr>
            <a:r>
              <a:rPr lang="en-US" sz="2400" dirty="0" smtClean="0"/>
              <a:t>Sector valuations of 3-5x sales, 20 – 50+ PE’s (Blue Apron)</a:t>
            </a:r>
            <a:endParaRPr lang="en-US" sz="2400" dirty="0"/>
          </a:p>
        </p:txBody>
      </p:sp>
      <p:sp>
        <p:nvSpPr>
          <p:cNvPr id="4" name="Rectangle 3"/>
          <p:cNvSpPr/>
          <p:nvPr/>
        </p:nvSpPr>
        <p:spPr>
          <a:xfrm>
            <a:off x="162813" y="296512"/>
            <a:ext cx="2988118" cy="584776"/>
          </a:xfrm>
          <a:prstGeom prst="rect">
            <a:avLst/>
          </a:prstGeom>
        </p:spPr>
        <p:txBody>
          <a:bodyPr wrap="none">
            <a:spAutoFit/>
          </a:bodyPr>
          <a:lstStyle/>
          <a:p>
            <a:r>
              <a:rPr lang="en-US" sz="3200" dirty="0" smtClean="0">
                <a:solidFill>
                  <a:srgbClr val="FFFFFF"/>
                </a:solidFill>
              </a:rPr>
              <a:t>Current Progress</a:t>
            </a:r>
            <a:endParaRPr lang="en-US" sz="3200" dirty="0">
              <a:solidFill>
                <a:srgbClr val="FFFFFF"/>
              </a:solidFill>
            </a:endParaRPr>
          </a:p>
        </p:txBody>
      </p:sp>
    </p:spTree>
    <p:extLst>
      <p:ext uri="{BB962C8B-B14F-4D97-AF65-F5344CB8AC3E}">
        <p14:creationId xmlns:p14="http://schemas.microsoft.com/office/powerpoint/2010/main" val="122571583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PT_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p:nvSpPr>
        <p:spPr>
          <a:xfrm>
            <a:off x="185709" y="1291534"/>
            <a:ext cx="4572000" cy="5016759"/>
          </a:xfrm>
          <a:prstGeom prst="rect">
            <a:avLst/>
          </a:prstGeom>
        </p:spPr>
        <p:txBody>
          <a:bodyPr>
            <a:spAutoFit/>
          </a:bodyPr>
          <a:lstStyle/>
          <a:p>
            <a:r>
              <a:rPr lang="en-US" b="1" dirty="0"/>
              <a:t>IQ </a:t>
            </a:r>
            <a:r>
              <a:rPr lang="en-US" b="1" dirty="0" smtClean="0"/>
              <a:t>is a Wellness + Data Company:</a:t>
            </a:r>
          </a:p>
          <a:p>
            <a:pPr marL="171450" lvl="1">
              <a:buClr>
                <a:srgbClr val="275C0F"/>
              </a:buClr>
            </a:pPr>
            <a:endParaRPr lang="en-US" sz="1600" b="1" dirty="0"/>
          </a:p>
          <a:p>
            <a:pPr marL="742950" lvl="1" indent="-285750">
              <a:buFont typeface="Arial"/>
              <a:buChar char="•"/>
            </a:pPr>
            <a:r>
              <a:rPr lang="en-US" sz="1600" dirty="0" smtClean="0"/>
              <a:t>IQ is a healthy, Deliver to Door Food Company</a:t>
            </a:r>
          </a:p>
          <a:p>
            <a:pPr marL="742950" lvl="1" indent="-285750">
              <a:buFont typeface="Arial"/>
              <a:buChar char="•"/>
            </a:pPr>
            <a:r>
              <a:rPr lang="en-US" sz="1600" dirty="0" smtClean="0"/>
              <a:t>IQ is a Food as </a:t>
            </a:r>
            <a:r>
              <a:rPr lang="en-US" sz="1600" dirty="0" err="1" smtClean="0"/>
              <a:t>Pharma</a:t>
            </a:r>
            <a:r>
              <a:rPr lang="en-US" sz="1600" dirty="0" smtClean="0"/>
              <a:t> medical company</a:t>
            </a:r>
          </a:p>
          <a:p>
            <a:pPr marL="742950" lvl="1" indent="-285750">
              <a:buFont typeface="Arial"/>
              <a:buChar char="•"/>
            </a:pPr>
            <a:r>
              <a:rPr lang="en-US" sz="1600" dirty="0" smtClean="0"/>
              <a:t>IQ collects valuable data:</a:t>
            </a:r>
            <a:r>
              <a:rPr lang="en-US" sz="1600" dirty="0"/>
              <a:t> </a:t>
            </a:r>
            <a:r>
              <a:rPr lang="en-US" sz="1600" dirty="0" smtClean="0"/>
              <a:t>30,000 person secondary field clinical underway</a:t>
            </a:r>
          </a:p>
          <a:p>
            <a:pPr marL="742950" lvl="1" indent="-285750">
              <a:buFont typeface="Arial"/>
              <a:buChar char="•"/>
            </a:pPr>
            <a:r>
              <a:rPr lang="en-US" sz="1600" dirty="0" smtClean="0"/>
              <a:t>IQ is only company that can prove health gains for diabetics and cardiac patients</a:t>
            </a:r>
          </a:p>
          <a:p>
            <a:pPr marL="742950" lvl="1" indent="-285750">
              <a:buFont typeface="Arial"/>
              <a:buChar char="•"/>
            </a:pPr>
            <a:r>
              <a:rPr lang="en-US" sz="1600" dirty="0" smtClean="0"/>
              <a:t>IQ disrupts current frozen and convenience food model</a:t>
            </a:r>
          </a:p>
          <a:p>
            <a:pPr lvl="1"/>
            <a:endParaRPr lang="en-US" sz="1600" dirty="0"/>
          </a:p>
          <a:p>
            <a:pPr marL="0" lvl="2" indent="0">
              <a:buNone/>
            </a:pPr>
            <a:r>
              <a:rPr lang="en-US" sz="1600" dirty="0" smtClean="0"/>
              <a:t>Proprietary Micro-nutrient fortification patent</a:t>
            </a:r>
          </a:p>
          <a:p>
            <a:pPr marL="0" lvl="2" indent="0">
              <a:buNone/>
            </a:pPr>
            <a:endParaRPr lang="en-US" sz="1600" dirty="0"/>
          </a:p>
          <a:p>
            <a:pPr marL="0" lvl="2" indent="0">
              <a:buNone/>
            </a:pPr>
            <a:r>
              <a:rPr lang="en-US" sz="1600" dirty="0" smtClean="0"/>
              <a:t>Projected revenues $30mm ‘16, $100mm+ </a:t>
            </a:r>
            <a:r>
              <a:rPr lang="fr-FR" sz="1600" dirty="0" smtClean="0"/>
              <a:t>’</a:t>
            </a:r>
            <a:r>
              <a:rPr lang="en-US" sz="1600" dirty="0" smtClean="0"/>
              <a:t>17</a:t>
            </a:r>
          </a:p>
          <a:p>
            <a:pPr marL="0" lvl="2" indent="0">
              <a:buNone/>
            </a:pPr>
            <a:endParaRPr lang="en-US" sz="1600" dirty="0"/>
          </a:p>
          <a:p>
            <a:pPr marL="0" lvl="2" indent="0">
              <a:buNone/>
            </a:pPr>
            <a:r>
              <a:rPr lang="en-US" sz="1600" dirty="0"/>
              <a:t>Experienced management </a:t>
            </a:r>
            <a:r>
              <a:rPr lang="en-US" sz="1600" dirty="0" smtClean="0"/>
              <a:t>team</a:t>
            </a:r>
            <a:endParaRPr lang="en-US" sz="1600" dirty="0"/>
          </a:p>
          <a:p>
            <a:pPr marL="0" lvl="2" indent="0">
              <a:buNone/>
            </a:pPr>
            <a:endParaRPr lang="en-US" sz="1600" dirty="0"/>
          </a:p>
          <a:p>
            <a:pPr marL="0" lvl="2" indent="0">
              <a:buNone/>
            </a:pPr>
            <a:r>
              <a:rPr lang="en-US" sz="1600" dirty="0" smtClean="0"/>
              <a:t>Current </a:t>
            </a:r>
            <a:r>
              <a:rPr lang="en-US" sz="1600" dirty="0"/>
              <a:t>investment round </a:t>
            </a:r>
            <a:r>
              <a:rPr lang="en-US" sz="1600" dirty="0" smtClean="0"/>
              <a:t>leverages aggregate $100mm  prior investment </a:t>
            </a:r>
            <a:r>
              <a:rPr lang="en-US" sz="1600" dirty="0"/>
              <a:t>and </a:t>
            </a:r>
            <a:r>
              <a:rPr lang="en-US" sz="1600" dirty="0" smtClean="0"/>
              <a:t>market conditions</a:t>
            </a:r>
            <a:endParaRPr lang="en-US" sz="1600"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2916" r="9055"/>
          <a:stretch/>
        </p:blipFill>
        <p:spPr>
          <a:xfrm>
            <a:off x="5155776" y="1385614"/>
            <a:ext cx="3393656" cy="4954254"/>
          </a:xfrm>
          <a:prstGeom prst="rect">
            <a:avLst/>
          </a:prstGeom>
        </p:spPr>
      </p:pic>
      <p:sp>
        <p:nvSpPr>
          <p:cNvPr id="5" name="Rectangle 4"/>
          <p:cNvSpPr/>
          <p:nvPr/>
        </p:nvSpPr>
        <p:spPr>
          <a:xfrm>
            <a:off x="185709" y="312191"/>
            <a:ext cx="4518585" cy="584776"/>
          </a:xfrm>
          <a:prstGeom prst="rect">
            <a:avLst/>
          </a:prstGeom>
        </p:spPr>
        <p:txBody>
          <a:bodyPr wrap="none">
            <a:spAutoFit/>
          </a:bodyPr>
          <a:lstStyle/>
          <a:p>
            <a:r>
              <a:rPr lang="en-US" sz="3200" dirty="0">
                <a:solidFill>
                  <a:srgbClr val="FFFFFF"/>
                </a:solidFill>
              </a:rPr>
              <a:t>Key Investment Highlights</a:t>
            </a:r>
          </a:p>
        </p:txBody>
      </p:sp>
    </p:spTree>
    <p:extLst>
      <p:ext uri="{BB962C8B-B14F-4D97-AF65-F5344CB8AC3E}">
        <p14:creationId xmlns:p14="http://schemas.microsoft.com/office/powerpoint/2010/main" val="128893189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PT_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3937264702"/>
              </p:ext>
            </p:extLst>
          </p:nvPr>
        </p:nvGraphicFramePr>
        <p:xfrm>
          <a:off x="732661" y="1513512"/>
          <a:ext cx="7603379" cy="1357545"/>
        </p:xfrm>
        <a:graphic>
          <a:graphicData uri="http://schemas.openxmlformats.org/drawingml/2006/table">
            <a:tbl>
              <a:tblPr firstRow="1" bandRow="1">
                <a:tableStyleId>{5C22544A-7EE6-4342-B048-85BDC9FD1C3A}</a:tableStyleId>
              </a:tblPr>
              <a:tblGrid>
                <a:gridCol w="2491672"/>
                <a:gridCol w="1422070"/>
                <a:gridCol w="1065279"/>
                <a:gridCol w="2624358"/>
              </a:tblGrid>
              <a:tr h="343803">
                <a:tc>
                  <a:txBody>
                    <a:bodyPr/>
                    <a:lstStyle/>
                    <a:p>
                      <a:pPr algn="ctr"/>
                      <a:r>
                        <a:rPr lang="en-US" sz="1500" dirty="0" smtClean="0"/>
                        <a:t>Financial</a:t>
                      </a:r>
                      <a:r>
                        <a:rPr lang="en-US" sz="1500" baseline="0" dirty="0" smtClean="0"/>
                        <a:t> Projections </a:t>
                      </a:r>
                      <a:r>
                        <a:rPr lang="en-US" sz="1500" dirty="0" smtClean="0"/>
                        <a:t>2017</a:t>
                      </a:r>
                      <a:endParaRPr lang="en-US" sz="1500" dirty="0"/>
                    </a:p>
                  </a:txBody>
                  <a:tcPr marL="96012" marR="96012" marT="48768" marB="48768">
                    <a:solidFill>
                      <a:srgbClr val="275C0F"/>
                    </a:solidFill>
                  </a:tcPr>
                </a:tc>
                <a:tc>
                  <a:txBody>
                    <a:bodyPr/>
                    <a:lstStyle/>
                    <a:p>
                      <a:pPr algn="ctr"/>
                      <a:r>
                        <a:rPr lang="en-US" sz="1500" dirty="0" smtClean="0"/>
                        <a:t>Amount $MM</a:t>
                      </a:r>
                      <a:endParaRPr lang="en-US" sz="1500" dirty="0"/>
                    </a:p>
                  </a:txBody>
                  <a:tcPr marL="96012" marR="96012" marT="48768" marB="48768">
                    <a:solidFill>
                      <a:srgbClr val="275C0F"/>
                    </a:solidFill>
                  </a:tcPr>
                </a:tc>
                <a:tc>
                  <a:txBody>
                    <a:bodyPr/>
                    <a:lstStyle/>
                    <a:p>
                      <a:pPr algn="ctr"/>
                      <a:r>
                        <a:rPr lang="en-US" sz="1500" dirty="0" smtClean="0"/>
                        <a:t>Multiples</a:t>
                      </a:r>
                      <a:endParaRPr lang="en-US" sz="1500" dirty="0"/>
                    </a:p>
                  </a:txBody>
                  <a:tcPr marL="96012" marR="96012" marT="48768" marB="48768">
                    <a:solidFill>
                      <a:srgbClr val="275C0F"/>
                    </a:solidFill>
                  </a:tcPr>
                </a:tc>
                <a:tc>
                  <a:txBody>
                    <a:bodyPr/>
                    <a:lstStyle/>
                    <a:p>
                      <a:pPr algn="ctr"/>
                      <a:r>
                        <a:rPr lang="en-US" sz="1500" dirty="0" smtClean="0"/>
                        <a:t>Enterprise Value 2017 $MM</a:t>
                      </a:r>
                      <a:endParaRPr lang="en-US" sz="1500" dirty="0"/>
                    </a:p>
                  </a:txBody>
                  <a:tcPr marL="96012" marR="96012" marT="48768" marB="48768">
                    <a:solidFill>
                      <a:srgbClr val="275C0F"/>
                    </a:solidFill>
                  </a:tcPr>
                </a:tc>
              </a:tr>
              <a:tr h="343803">
                <a:tc>
                  <a:txBody>
                    <a:bodyPr/>
                    <a:lstStyle/>
                    <a:p>
                      <a:pPr algn="ctr"/>
                      <a:r>
                        <a:rPr lang="en-US" sz="1500" dirty="0" smtClean="0"/>
                        <a:t>Revenues</a:t>
                      </a:r>
                      <a:r>
                        <a:rPr lang="en-US" sz="1500" baseline="0" dirty="0" smtClean="0"/>
                        <a:t> </a:t>
                      </a:r>
                      <a:endParaRPr lang="en-US" sz="1500" dirty="0"/>
                    </a:p>
                  </a:txBody>
                  <a:tcPr marL="96012" marR="96012" marT="48768" marB="48768">
                    <a:solidFill>
                      <a:srgbClr val="275C0F">
                        <a:alpha val="20000"/>
                      </a:srgbClr>
                    </a:solidFill>
                  </a:tcPr>
                </a:tc>
                <a:tc>
                  <a:txBody>
                    <a:bodyPr/>
                    <a:lstStyle/>
                    <a:p>
                      <a:pPr algn="ctr"/>
                      <a:r>
                        <a:rPr lang="en-US" sz="1500" dirty="0" smtClean="0"/>
                        <a:t>$100+</a:t>
                      </a:r>
                      <a:endParaRPr lang="en-US" sz="1500" dirty="0"/>
                    </a:p>
                  </a:txBody>
                  <a:tcPr marL="96012" marR="96012" marT="48768" marB="48768">
                    <a:solidFill>
                      <a:srgbClr val="275C0F">
                        <a:alpha val="20000"/>
                      </a:srgbClr>
                    </a:solidFill>
                  </a:tcPr>
                </a:tc>
                <a:tc>
                  <a:txBody>
                    <a:bodyPr/>
                    <a:lstStyle/>
                    <a:p>
                      <a:pPr algn="ctr"/>
                      <a:r>
                        <a:rPr lang="en-US" sz="1500" dirty="0" smtClean="0"/>
                        <a:t>2 - 5x</a:t>
                      </a:r>
                      <a:endParaRPr lang="en-US" sz="1500" dirty="0"/>
                    </a:p>
                  </a:txBody>
                  <a:tcPr marL="96012" marR="96012" marT="48768" marB="48768">
                    <a:solidFill>
                      <a:srgbClr val="275C0F">
                        <a:alpha val="20000"/>
                      </a:srgbClr>
                    </a:solidFill>
                  </a:tcPr>
                </a:tc>
                <a:tc>
                  <a:txBody>
                    <a:bodyPr/>
                    <a:lstStyle/>
                    <a:p>
                      <a:pPr algn="ctr"/>
                      <a:r>
                        <a:rPr lang="en-US" sz="1500" dirty="0" smtClean="0"/>
                        <a:t>$200 – 500</a:t>
                      </a:r>
                      <a:endParaRPr lang="en-US" sz="1500" dirty="0"/>
                    </a:p>
                  </a:txBody>
                  <a:tcPr marL="96012" marR="96012" marT="48768" marB="48768">
                    <a:solidFill>
                      <a:srgbClr val="275C0F">
                        <a:alpha val="20000"/>
                      </a:srgbClr>
                    </a:solidFill>
                  </a:tcPr>
                </a:tc>
              </a:tr>
              <a:tr h="343803">
                <a:tc>
                  <a:txBody>
                    <a:bodyPr/>
                    <a:lstStyle/>
                    <a:p>
                      <a:pPr algn="ctr"/>
                      <a:r>
                        <a:rPr lang="en-US" sz="1500" dirty="0" smtClean="0"/>
                        <a:t>Operating Income @ 20%</a:t>
                      </a:r>
                    </a:p>
                  </a:txBody>
                  <a:tcPr marL="96012" marR="96012" marT="48768" marB="48768">
                    <a:solidFill>
                      <a:srgbClr val="275C0F">
                        <a:alpha val="20000"/>
                      </a:srgbClr>
                    </a:solidFill>
                  </a:tcPr>
                </a:tc>
                <a:tc>
                  <a:txBody>
                    <a:bodyPr/>
                    <a:lstStyle/>
                    <a:p>
                      <a:pPr algn="ctr"/>
                      <a:r>
                        <a:rPr lang="en-US" sz="1500" dirty="0" smtClean="0"/>
                        <a:t>$20</a:t>
                      </a:r>
                      <a:endParaRPr lang="en-US" sz="1500" dirty="0"/>
                    </a:p>
                  </a:txBody>
                  <a:tcPr marL="96012" marR="96012" marT="48768" marB="48768">
                    <a:solidFill>
                      <a:srgbClr val="275C0F">
                        <a:alpha val="20000"/>
                      </a:srgbClr>
                    </a:solidFill>
                  </a:tcPr>
                </a:tc>
                <a:tc>
                  <a:txBody>
                    <a:bodyPr/>
                    <a:lstStyle/>
                    <a:p>
                      <a:pPr algn="ctr"/>
                      <a:r>
                        <a:rPr lang="en-US" sz="1500" dirty="0" smtClean="0"/>
                        <a:t>10 - 25+</a:t>
                      </a:r>
                      <a:endParaRPr lang="en-US" sz="1500" dirty="0"/>
                    </a:p>
                  </a:txBody>
                  <a:tcPr marL="96012" marR="96012" marT="48768" marB="48768">
                    <a:solidFill>
                      <a:srgbClr val="275C0F">
                        <a:alpha val="20000"/>
                      </a:srgbClr>
                    </a:solidFill>
                  </a:tcPr>
                </a:tc>
                <a:tc>
                  <a:txBody>
                    <a:bodyPr/>
                    <a:lstStyle/>
                    <a:p>
                      <a:pPr algn="ctr"/>
                      <a:r>
                        <a:rPr lang="en-US" sz="1500" dirty="0" smtClean="0"/>
                        <a:t>$200 -500 </a:t>
                      </a:r>
                      <a:endParaRPr lang="en-US" sz="1500" dirty="0"/>
                    </a:p>
                  </a:txBody>
                  <a:tcPr marL="96012" marR="96012" marT="48768" marB="48768">
                    <a:solidFill>
                      <a:srgbClr val="275C0F">
                        <a:alpha val="20000"/>
                      </a:srgbClr>
                    </a:solidFill>
                  </a:tcPr>
                </a:tc>
              </a:tr>
              <a:tr h="304102">
                <a:tc>
                  <a:txBody>
                    <a:bodyPr/>
                    <a:lstStyle/>
                    <a:p>
                      <a:pPr algn="ctr"/>
                      <a:r>
                        <a:rPr lang="en-US" sz="1500" dirty="0" smtClean="0"/>
                        <a:t>Licensure</a:t>
                      </a:r>
                      <a:r>
                        <a:rPr lang="en-US" sz="1500" baseline="0" dirty="0" smtClean="0"/>
                        <a:t> Annual Revenue</a:t>
                      </a:r>
                      <a:endParaRPr lang="en-US" sz="1500" dirty="0" smtClean="0"/>
                    </a:p>
                  </a:txBody>
                  <a:tcPr marL="96012" marR="96012" marT="48768" marB="48768">
                    <a:solidFill>
                      <a:srgbClr val="275C0F">
                        <a:alpha val="20000"/>
                      </a:srgbClr>
                    </a:solidFill>
                  </a:tcPr>
                </a:tc>
                <a:tc>
                  <a:txBody>
                    <a:bodyPr/>
                    <a:lstStyle/>
                    <a:p>
                      <a:pPr algn="ctr"/>
                      <a:r>
                        <a:rPr lang="en-US" sz="1500" dirty="0" smtClean="0"/>
                        <a:t>$5</a:t>
                      </a:r>
                      <a:endParaRPr lang="en-US" sz="1500" dirty="0"/>
                    </a:p>
                  </a:txBody>
                  <a:tcPr marL="96012" marR="96012" marT="48768" marB="48768">
                    <a:solidFill>
                      <a:srgbClr val="275C0F">
                        <a:alpha val="20000"/>
                      </a:srgbClr>
                    </a:solidFill>
                  </a:tcPr>
                </a:tc>
                <a:tc>
                  <a:txBody>
                    <a:bodyPr/>
                    <a:lstStyle/>
                    <a:p>
                      <a:pPr algn="ctr"/>
                      <a:endParaRPr lang="en-US" sz="1500" dirty="0"/>
                    </a:p>
                  </a:txBody>
                  <a:tcPr marL="96012" marR="96012" marT="48768" marB="48768">
                    <a:solidFill>
                      <a:srgbClr val="275C0F">
                        <a:alpha val="20000"/>
                      </a:srgbClr>
                    </a:solidFill>
                  </a:tcPr>
                </a:tc>
                <a:tc>
                  <a:txBody>
                    <a:bodyPr/>
                    <a:lstStyle/>
                    <a:p>
                      <a:pPr algn="ctr"/>
                      <a:r>
                        <a:rPr lang="en-US" sz="1500" dirty="0" smtClean="0"/>
                        <a:t>$40</a:t>
                      </a:r>
                      <a:endParaRPr lang="en-US" sz="1500" dirty="0"/>
                    </a:p>
                  </a:txBody>
                  <a:tcPr marL="96012" marR="96012" marT="48768" marB="48768">
                    <a:solidFill>
                      <a:srgbClr val="275C0F">
                        <a:alpha val="20000"/>
                      </a:srgbClr>
                    </a:solidFill>
                  </a:tcPr>
                </a:tc>
              </a:tr>
            </a:tbl>
          </a:graphicData>
        </a:graphic>
      </p:graphicFrame>
      <p:sp>
        <p:nvSpPr>
          <p:cNvPr id="4" name="Rectangle 3"/>
          <p:cNvSpPr/>
          <p:nvPr/>
        </p:nvSpPr>
        <p:spPr>
          <a:xfrm>
            <a:off x="325626" y="3022814"/>
            <a:ext cx="8818373" cy="3323987"/>
          </a:xfrm>
          <a:prstGeom prst="rect">
            <a:avLst/>
          </a:prstGeom>
        </p:spPr>
        <p:txBody>
          <a:bodyPr wrap="square">
            <a:spAutoFit/>
          </a:bodyPr>
          <a:lstStyle/>
          <a:p>
            <a:pPr marL="285750" indent="-285750">
              <a:buClr>
                <a:srgbClr val="275C0F"/>
              </a:buClr>
              <a:buFont typeface="Wingdings" panose="05000000000000000000" pitchFamily="2" charset="2"/>
              <a:buChar char="§"/>
            </a:pPr>
            <a:r>
              <a:rPr lang="en-US" sz="1400" dirty="0">
                <a:cs typeface="Helvetica Light"/>
              </a:rPr>
              <a:t>Campbell's investment of </a:t>
            </a:r>
            <a:r>
              <a:rPr lang="en-US" sz="1400" dirty="0" smtClean="0">
                <a:cs typeface="Helvetica Light"/>
              </a:rPr>
              <a:t>$100mm </a:t>
            </a:r>
            <a:r>
              <a:rPr lang="en-US" sz="1400" dirty="0">
                <a:cs typeface="Helvetica Light"/>
              </a:rPr>
              <a:t>and resulting </a:t>
            </a:r>
            <a:r>
              <a:rPr lang="en-US" sz="1400" dirty="0" smtClean="0">
                <a:cs typeface="Helvetica Light"/>
              </a:rPr>
              <a:t>IP </a:t>
            </a:r>
            <a:r>
              <a:rPr lang="en-US" sz="1400" dirty="0">
                <a:cs typeface="Helvetica Light"/>
              </a:rPr>
              <a:t>creates significant barriers to entry and 3-5 years of first mover advantage</a:t>
            </a:r>
          </a:p>
          <a:p>
            <a:pPr marL="285750" indent="-285750">
              <a:buClr>
                <a:srgbClr val="275C0F"/>
              </a:buClr>
              <a:buFont typeface="Wingdings" panose="05000000000000000000" pitchFamily="2" charset="2"/>
              <a:buChar char="§"/>
            </a:pPr>
            <a:endParaRPr lang="en-US" sz="1400" dirty="0">
              <a:cs typeface="Helvetica Light"/>
            </a:endParaRPr>
          </a:p>
          <a:p>
            <a:pPr marL="285750" indent="-285750">
              <a:buClr>
                <a:srgbClr val="275C0F"/>
              </a:buClr>
              <a:buFont typeface="Wingdings" panose="05000000000000000000" pitchFamily="2" charset="2"/>
              <a:buChar char="§"/>
            </a:pPr>
            <a:r>
              <a:rPr lang="en-US" sz="1400" dirty="0">
                <a:cs typeface="Helvetica Light"/>
              </a:rPr>
              <a:t>Diversified and repeat revenue opportunities offer accelerated growth in 4-5 key market segments suggesting a premium revenue multiple to the comparable </a:t>
            </a:r>
            <a:r>
              <a:rPr lang="en-US" sz="1400" dirty="0" smtClean="0">
                <a:cs typeface="Helvetica Light"/>
              </a:rPr>
              <a:t>public </a:t>
            </a:r>
            <a:r>
              <a:rPr lang="en-US" sz="1400" dirty="0">
                <a:cs typeface="Helvetica Light"/>
              </a:rPr>
              <a:t>market trading multiples</a:t>
            </a:r>
          </a:p>
          <a:p>
            <a:pPr marL="285750" indent="-285750">
              <a:buClr>
                <a:srgbClr val="275C0F"/>
              </a:buClr>
              <a:buFont typeface="Wingdings" panose="05000000000000000000" pitchFamily="2" charset="2"/>
              <a:buChar char="§"/>
            </a:pPr>
            <a:endParaRPr lang="en-US" sz="1400" dirty="0">
              <a:cs typeface="Helvetica Light"/>
            </a:endParaRPr>
          </a:p>
          <a:p>
            <a:pPr marL="285750" indent="-285750">
              <a:buClr>
                <a:srgbClr val="275C0F"/>
              </a:buClr>
              <a:buFont typeface="Wingdings" panose="05000000000000000000" pitchFamily="2" charset="2"/>
              <a:buChar char="§"/>
            </a:pPr>
            <a:r>
              <a:rPr lang="en-US" sz="1400" dirty="0">
                <a:cs typeface="Helvetica Light"/>
              </a:rPr>
              <a:t>Strong operating margins and growth in absolute operating profit point to an upper range multiple of operating income. Associated cash flow is durable and </a:t>
            </a:r>
            <a:r>
              <a:rPr lang="en-US" sz="1400" dirty="0" smtClean="0">
                <a:cs typeface="Helvetica Light"/>
              </a:rPr>
              <a:t>repeatable.  </a:t>
            </a:r>
            <a:endParaRPr lang="en-US" sz="1400" dirty="0">
              <a:cs typeface="Helvetica Light"/>
            </a:endParaRPr>
          </a:p>
          <a:p>
            <a:pPr marL="285750" indent="-285750">
              <a:buClr>
                <a:srgbClr val="275C0F"/>
              </a:buClr>
              <a:buFont typeface="Wingdings" panose="05000000000000000000" pitchFamily="2" charset="2"/>
              <a:buChar char="§"/>
            </a:pPr>
            <a:endParaRPr lang="en-US" sz="1400" dirty="0">
              <a:cs typeface="Helvetica Light"/>
            </a:endParaRPr>
          </a:p>
          <a:p>
            <a:pPr marL="285750" indent="-285750">
              <a:buClr>
                <a:srgbClr val="275C0F"/>
              </a:buClr>
              <a:buFont typeface="Wingdings" panose="05000000000000000000" pitchFamily="2" charset="2"/>
              <a:buChar char="§"/>
            </a:pPr>
            <a:r>
              <a:rPr lang="en-US" sz="1400" dirty="0">
                <a:cs typeface="Helvetica Light"/>
              </a:rPr>
              <a:t>Food and health care acquisition multiples are at a premium to other consumer businesses,  especially with a one of a kind asset or </a:t>
            </a:r>
            <a:r>
              <a:rPr lang="en-US" sz="1400" dirty="0" smtClean="0">
                <a:cs typeface="Helvetica Light"/>
              </a:rPr>
              <a:t>platform.  Blue Apron, et al “Deliver to Home” multiples currently 25-50</a:t>
            </a:r>
            <a:endParaRPr lang="en-US" sz="1400" dirty="0">
              <a:cs typeface="Helvetica Light"/>
            </a:endParaRPr>
          </a:p>
          <a:p>
            <a:pPr marL="285750" indent="-285750">
              <a:buClr>
                <a:srgbClr val="275C0F"/>
              </a:buClr>
              <a:buFont typeface="Wingdings" panose="05000000000000000000" pitchFamily="2" charset="2"/>
              <a:buChar char="§"/>
            </a:pPr>
            <a:endParaRPr lang="en-US" sz="1400" dirty="0">
              <a:cs typeface="Helvetica Light"/>
            </a:endParaRPr>
          </a:p>
          <a:p>
            <a:pPr marL="285750" indent="-285750">
              <a:buClr>
                <a:srgbClr val="275C0F"/>
              </a:buClr>
              <a:buFont typeface="Wingdings" panose="05000000000000000000" pitchFamily="2" charset="2"/>
              <a:buChar char="§"/>
            </a:pPr>
            <a:r>
              <a:rPr lang="en-US" sz="1400" dirty="0">
                <a:cs typeface="Helvetica Light"/>
              </a:rPr>
              <a:t>Campbell's personnel </a:t>
            </a:r>
            <a:r>
              <a:rPr lang="en-US" sz="1400" dirty="0" smtClean="0">
                <a:cs typeface="Helvetica Light"/>
              </a:rPr>
              <a:t>and experienced management team mitigates </a:t>
            </a:r>
            <a:r>
              <a:rPr lang="en-US" sz="1400" dirty="0">
                <a:cs typeface="Helvetica Light"/>
              </a:rPr>
              <a:t>execution risk</a:t>
            </a:r>
          </a:p>
          <a:p>
            <a:pPr marL="285750" indent="-285750">
              <a:buClr>
                <a:srgbClr val="275C0F"/>
              </a:buClr>
              <a:buFont typeface="Wingdings" panose="05000000000000000000" pitchFamily="2" charset="2"/>
              <a:buChar char="§"/>
            </a:pPr>
            <a:endParaRPr lang="en-US" sz="1400" dirty="0" smtClean="0">
              <a:latin typeface="Helvetica Light"/>
              <a:cs typeface="Helvetica Light"/>
            </a:endParaRPr>
          </a:p>
          <a:p>
            <a:pPr marL="285750" indent="-285750">
              <a:buClr>
                <a:srgbClr val="275C0F"/>
              </a:buClr>
              <a:buFont typeface="Wingdings" panose="05000000000000000000" pitchFamily="2" charset="2"/>
              <a:buChar char="§"/>
            </a:pPr>
            <a:r>
              <a:rPr lang="en-US" sz="1400" dirty="0" smtClean="0">
                <a:cs typeface="Helvetica Light"/>
              </a:rPr>
              <a:t>Class B round @ $5mm = 15% Equity; $30mm pre-money; leverages previous $100mm+ prior investment</a:t>
            </a:r>
            <a:endParaRPr lang="en-US" sz="1400" dirty="0">
              <a:cs typeface="Helvetica Light"/>
            </a:endParaRPr>
          </a:p>
        </p:txBody>
      </p:sp>
      <p:sp>
        <p:nvSpPr>
          <p:cNvPr id="5" name="Rectangle 4"/>
          <p:cNvSpPr/>
          <p:nvPr/>
        </p:nvSpPr>
        <p:spPr>
          <a:xfrm>
            <a:off x="325626" y="134392"/>
            <a:ext cx="4848005" cy="1077218"/>
          </a:xfrm>
          <a:prstGeom prst="rect">
            <a:avLst/>
          </a:prstGeom>
        </p:spPr>
        <p:txBody>
          <a:bodyPr wrap="square">
            <a:spAutoFit/>
          </a:bodyPr>
          <a:lstStyle/>
          <a:p>
            <a:r>
              <a:rPr lang="en-US" sz="3200" dirty="0" smtClean="0">
                <a:solidFill>
                  <a:srgbClr val="FFFFFF"/>
                </a:solidFill>
              </a:rPr>
              <a:t>Class B Round Highlights + Valuation </a:t>
            </a:r>
            <a:r>
              <a:rPr lang="en-US" sz="3200" dirty="0">
                <a:solidFill>
                  <a:srgbClr val="FFFFFF"/>
                </a:solidFill>
              </a:rPr>
              <a:t>Perspective</a:t>
            </a:r>
          </a:p>
        </p:txBody>
      </p:sp>
    </p:spTree>
    <p:extLst>
      <p:ext uri="{BB962C8B-B14F-4D97-AF65-F5344CB8AC3E}">
        <p14:creationId xmlns:p14="http://schemas.microsoft.com/office/powerpoint/2010/main" val="399571328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PT_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p:nvSpPr>
        <p:spPr>
          <a:xfrm>
            <a:off x="268715" y="233792"/>
            <a:ext cx="5249823" cy="584776"/>
          </a:xfrm>
          <a:prstGeom prst="rect">
            <a:avLst/>
          </a:prstGeom>
        </p:spPr>
        <p:txBody>
          <a:bodyPr wrap="square">
            <a:spAutoFit/>
          </a:bodyPr>
          <a:lstStyle/>
          <a:p>
            <a:r>
              <a:rPr lang="en-US" sz="3200" dirty="0" smtClean="0">
                <a:solidFill>
                  <a:srgbClr val="FFFFFF"/>
                </a:solidFill>
              </a:rPr>
              <a:t>IQ Summary</a:t>
            </a:r>
            <a:endParaRPr lang="en-US" sz="3200" dirty="0">
              <a:solidFill>
                <a:srgbClr val="FFFFFF"/>
              </a:solidFill>
            </a:endParaRPr>
          </a:p>
        </p:txBody>
      </p:sp>
      <p:sp>
        <p:nvSpPr>
          <p:cNvPr id="4" name="Rectangle 3"/>
          <p:cNvSpPr/>
          <p:nvPr/>
        </p:nvSpPr>
        <p:spPr>
          <a:xfrm>
            <a:off x="94067" y="1386248"/>
            <a:ext cx="7274437" cy="4893648"/>
          </a:xfrm>
          <a:prstGeom prst="rect">
            <a:avLst/>
          </a:prstGeom>
        </p:spPr>
        <p:txBody>
          <a:bodyPr wrap="square">
            <a:spAutoFit/>
          </a:bodyPr>
          <a:lstStyle/>
          <a:p>
            <a:pPr>
              <a:buClr>
                <a:srgbClr val="8A0028"/>
              </a:buClr>
              <a:buSzPct val="100000"/>
            </a:pPr>
            <a:r>
              <a:rPr lang="en-US" sz="2400" b="1" dirty="0" smtClean="0">
                <a:solidFill>
                  <a:srgbClr val="000090"/>
                </a:solidFill>
                <a:cs typeface="Myriad"/>
              </a:rPr>
              <a:t>Food </a:t>
            </a:r>
            <a:r>
              <a:rPr lang="en-US" sz="2400" b="1" dirty="0">
                <a:solidFill>
                  <a:srgbClr val="000090"/>
                </a:solidFill>
                <a:cs typeface="Myriad"/>
              </a:rPr>
              <a:t>as </a:t>
            </a:r>
            <a:r>
              <a:rPr lang="en-US" sz="2400" b="1" dirty="0" err="1">
                <a:solidFill>
                  <a:srgbClr val="000090"/>
                </a:solidFill>
                <a:cs typeface="Myriad"/>
              </a:rPr>
              <a:t>Pharma</a:t>
            </a:r>
            <a:r>
              <a:rPr lang="en-US" sz="2400" b="1" dirty="0">
                <a:solidFill>
                  <a:srgbClr val="000090"/>
                </a:solidFill>
                <a:cs typeface="Myriad"/>
              </a:rPr>
              <a:t> </a:t>
            </a:r>
            <a:r>
              <a:rPr lang="en-US" sz="2400" b="1" dirty="0" smtClean="0">
                <a:solidFill>
                  <a:srgbClr val="000090"/>
                </a:solidFill>
                <a:cs typeface="Myriad"/>
              </a:rPr>
              <a:t>era starts now</a:t>
            </a:r>
          </a:p>
          <a:p>
            <a:pPr>
              <a:buClr>
                <a:srgbClr val="8A0028"/>
              </a:buClr>
              <a:buSzPct val="100000"/>
            </a:pPr>
            <a:endParaRPr lang="en-US" sz="1600" b="1" dirty="0">
              <a:cs typeface="Myriad"/>
            </a:endParaRPr>
          </a:p>
          <a:p>
            <a:pPr>
              <a:buClr>
                <a:srgbClr val="8A0028"/>
              </a:buClr>
              <a:buSzPct val="100000"/>
            </a:pPr>
            <a:r>
              <a:rPr lang="en-US" sz="1600" b="1" dirty="0" smtClean="0">
                <a:cs typeface="Myriad"/>
              </a:rPr>
              <a:t>IQ is easiest solution for diabetic/heart clients – largest medical population</a:t>
            </a:r>
            <a:endParaRPr lang="en-US" sz="1600" b="1" dirty="0">
              <a:cs typeface="Myriad"/>
            </a:endParaRPr>
          </a:p>
          <a:p>
            <a:pPr>
              <a:buClr>
                <a:srgbClr val="8A0028"/>
              </a:buClr>
              <a:buSzPct val="100000"/>
            </a:pPr>
            <a:endParaRPr lang="en-US" sz="1600" b="1" dirty="0">
              <a:cs typeface="Myriad"/>
            </a:endParaRPr>
          </a:p>
          <a:p>
            <a:pPr>
              <a:buClr>
                <a:srgbClr val="8A0028"/>
              </a:buClr>
              <a:buSzPct val="100000"/>
            </a:pPr>
            <a:r>
              <a:rPr lang="en-US" sz="1600" b="1" dirty="0">
                <a:cs typeface="Myriad"/>
              </a:rPr>
              <a:t>Fresh, healthy </a:t>
            </a:r>
            <a:r>
              <a:rPr lang="en-US" sz="1600" b="1" dirty="0" smtClean="0">
                <a:cs typeface="Myriad"/>
              </a:rPr>
              <a:t>food: Fastest growing industry sector</a:t>
            </a:r>
            <a:endParaRPr lang="en-US" sz="1600" b="1" dirty="0">
              <a:cs typeface="Myriad"/>
            </a:endParaRPr>
          </a:p>
          <a:p>
            <a:pPr>
              <a:buClr>
                <a:srgbClr val="8A0028"/>
              </a:buClr>
              <a:buSzPct val="100000"/>
            </a:pPr>
            <a:endParaRPr lang="en-US" sz="1600" b="1" dirty="0">
              <a:cs typeface="Myriad"/>
            </a:endParaRPr>
          </a:p>
          <a:p>
            <a:pPr>
              <a:buClr>
                <a:srgbClr val="8A0028"/>
              </a:buClr>
              <a:buSzPct val="100000"/>
            </a:pPr>
            <a:r>
              <a:rPr lang="en-US" sz="1600" b="1" dirty="0" smtClean="0">
                <a:cs typeface="Myriad"/>
              </a:rPr>
              <a:t>New, hyper-growth </a:t>
            </a:r>
            <a:r>
              <a:rPr lang="en-US" sz="1600" b="1" dirty="0">
                <a:cs typeface="Myriad"/>
              </a:rPr>
              <a:t>“Delivered to </a:t>
            </a:r>
            <a:r>
              <a:rPr lang="en-US" sz="1600" b="1" dirty="0" smtClean="0">
                <a:cs typeface="Myriad"/>
              </a:rPr>
              <a:t>Home</a:t>
            </a:r>
            <a:r>
              <a:rPr lang="en-US" sz="1600" b="1" dirty="0">
                <a:cs typeface="Myriad"/>
              </a:rPr>
              <a:t>” </a:t>
            </a:r>
            <a:r>
              <a:rPr lang="en-US" sz="1600" b="1" dirty="0" smtClean="0">
                <a:cs typeface="Myriad"/>
              </a:rPr>
              <a:t>Category: Blue Apron, etc.</a:t>
            </a:r>
            <a:endParaRPr lang="en-US" sz="1600" b="1" dirty="0">
              <a:cs typeface="Myriad"/>
            </a:endParaRPr>
          </a:p>
          <a:p>
            <a:pPr>
              <a:buClr>
                <a:srgbClr val="8A0028"/>
              </a:buClr>
              <a:buSzPct val="100000"/>
            </a:pPr>
            <a:endParaRPr lang="en-US" sz="1600" b="1" dirty="0" smtClean="0">
              <a:cs typeface="Myriad"/>
            </a:endParaRPr>
          </a:p>
          <a:p>
            <a:pPr>
              <a:buClr>
                <a:srgbClr val="8A0028"/>
              </a:buClr>
              <a:buSzPct val="100000"/>
            </a:pPr>
            <a:r>
              <a:rPr lang="en-US" sz="1600" b="1" dirty="0" smtClean="0">
                <a:cs typeface="Myriad"/>
              </a:rPr>
              <a:t>IQ now in production, delivering test samples, ramp up 1Q 2016</a:t>
            </a:r>
          </a:p>
          <a:p>
            <a:pPr>
              <a:buClr>
                <a:srgbClr val="8A0028"/>
              </a:buClr>
              <a:buSzPct val="100000"/>
            </a:pPr>
            <a:endParaRPr lang="en-US" sz="1600" b="1" dirty="0">
              <a:cs typeface="Myriad"/>
            </a:endParaRPr>
          </a:p>
          <a:p>
            <a:pPr>
              <a:buClr>
                <a:srgbClr val="8A0028"/>
              </a:buClr>
              <a:buSzPct val="100000"/>
            </a:pPr>
            <a:r>
              <a:rPr lang="en-US" sz="1600" b="1" dirty="0" smtClean="0">
                <a:cs typeface="Myriad"/>
              </a:rPr>
              <a:t>$100mm investment , 4 </a:t>
            </a:r>
            <a:r>
              <a:rPr lang="en-US" sz="1600" b="1" dirty="0">
                <a:cs typeface="Myriad"/>
              </a:rPr>
              <a:t>Major </a:t>
            </a:r>
            <a:r>
              <a:rPr lang="en-US" sz="1600" b="1" dirty="0" err="1" smtClean="0">
                <a:cs typeface="Myriad"/>
              </a:rPr>
              <a:t>Clinicals</a:t>
            </a:r>
            <a:r>
              <a:rPr lang="en-US" sz="1600" b="1" dirty="0" smtClean="0">
                <a:cs typeface="Myriad"/>
              </a:rPr>
              <a:t>: Leadership position</a:t>
            </a:r>
            <a:endParaRPr lang="en-US" sz="1600" b="1" dirty="0">
              <a:cs typeface="Myriad"/>
            </a:endParaRPr>
          </a:p>
          <a:p>
            <a:pPr>
              <a:buClr>
                <a:srgbClr val="8A0028"/>
              </a:buClr>
              <a:buSzPct val="100000"/>
            </a:pPr>
            <a:endParaRPr lang="en-US" sz="1600" b="1" dirty="0">
              <a:cs typeface="Myriad"/>
            </a:endParaRPr>
          </a:p>
          <a:p>
            <a:pPr>
              <a:buClr>
                <a:srgbClr val="8A0028"/>
              </a:buClr>
              <a:buSzPct val="100000"/>
            </a:pPr>
            <a:r>
              <a:rPr lang="en-US" sz="1600" b="1" dirty="0" smtClean="0">
                <a:cs typeface="Myriad"/>
              </a:rPr>
              <a:t>The only food line that delivers </a:t>
            </a:r>
            <a:r>
              <a:rPr lang="en-US" sz="1600" b="1" dirty="0">
                <a:cs typeface="Myriad"/>
              </a:rPr>
              <a:t>100% of </a:t>
            </a:r>
            <a:r>
              <a:rPr lang="en-US" sz="1600" b="1" dirty="0" smtClean="0">
                <a:cs typeface="Myriad"/>
              </a:rPr>
              <a:t>Recommended Nutrients</a:t>
            </a:r>
            <a:endParaRPr lang="en-US" sz="1600" b="1" dirty="0">
              <a:cs typeface="Myriad"/>
            </a:endParaRPr>
          </a:p>
          <a:p>
            <a:pPr>
              <a:buClr>
                <a:srgbClr val="8A0028"/>
              </a:buClr>
              <a:buSzPct val="100000"/>
            </a:pPr>
            <a:endParaRPr lang="en-US" sz="1600" b="1" dirty="0">
              <a:cs typeface="Myriad"/>
            </a:endParaRPr>
          </a:p>
          <a:p>
            <a:pPr>
              <a:buClr>
                <a:srgbClr val="8A0028"/>
              </a:buClr>
              <a:buSzPct val="100000"/>
            </a:pPr>
            <a:r>
              <a:rPr lang="en-US" sz="1600" b="1" dirty="0">
                <a:cs typeface="Myriad"/>
              </a:rPr>
              <a:t>Proprietary, patented </a:t>
            </a:r>
            <a:r>
              <a:rPr lang="en-US" sz="1600" b="1" dirty="0" smtClean="0">
                <a:cs typeface="Myriad"/>
              </a:rPr>
              <a:t>micro-nutrient  delivery technology</a:t>
            </a:r>
          </a:p>
          <a:p>
            <a:pPr>
              <a:buClr>
                <a:srgbClr val="8A0028"/>
              </a:buClr>
              <a:buSzPct val="100000"/>
            </a:pPr>
            <a:endParaRPr lang="en-US" sz="1600" b="1" dirty="0">
              <a:cs typeface="Myriad"/>
            </a:endParaRPr>
          </a:p>
          <a:p>
            <a:pPr>
              <a:buClr>
                <a:srgbClr val="8A0028"/>
              </a:buClr>
              <a:buSzPct val="100000"/>
            </a:pPr>
            <a:r>
              <a:rPr lang="en-US" sz="1600" b="1" dirty="0" smtClean="0">
                <a:cs typeface="Myriad"/>
              </a:rPr>
              <a:t>Extreme valuations driven by Blue Apron, </a:t>
            </a:r>
            <a:r>
              <a:rPr lang="en-US" sz="1600" b="1" dirty="0" err="1" smtClean="0">
                <a:cs typeface="Myriad"/>
              </a:rPr>
              <a:t>HelloFresh</a:t>
            </a:r>
            <a:r>
              <a:rPr lang="en-US" sz="1600" b="1" dirty="0" smtClean="0">
                <a:cs typeface="Myriad"/>
              </a:rPr>
              <a:t>, Plated, etc.</a:t>
            </a:r>
          </a:p>
          <a:p>
            <a:pPr algn="ctr">
              <a:defRPr/>
            </a:pPr>
            <a:endParaRPr lang="en-US" sz="1600" b="1" dirty="0">
              <a:cs typeface="Myriad"/>
            </a:endParaRPr>
          </a:p>
          <a:p>
            <a:pPr>
              <a:defRPr/>
            </a:pPr>
            <a:r>
              <a:rPr lang="en-US" sz="1600" b="1" dirty="0" smtClean="0">
                <a:cs typeface="Myriad"/>
              </a:rPr>
              <a:t>Low market penetration required:  $200mm FY 2017, 25,000 customers</a:t>
            </a:r>
            <a:endParaRPr lang="en-US" sz="2000" b="1" dirty="0">
              <a:cs typeface="Myriad Pro Cond"/>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286" r="73697" b="26810"/>
          <a:stretch/>
        </p:blipFill>
        <p:spPr>
          <a:xfrm>
            <a:off x="6631948" y="2166150"/>
            <a:ext cx="2182905" cy="3560229"/>
          </a:xfrm>
          <a:prstGeom prst="rect">
            <a:avLst/>
          </a:prstGeom>
          <a:ln w="28575">
            <a:solidFill>
              <a:srgbClr val="2F6C13"/>
            </a:solidFill>
          </a:ln>
        </p:spPr>
      </p:pic>
    </p:spTree>
    <p:extLst>
      <p:ext uri="{BB962C8B-B14F-4D97-AF65-F5344CB8AC3E}">
        <p14:creationId xmlns:p14="http://schemas.microsoft.com/office/powerpoint/2010/main" val="318680479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PT_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0144" y="1969894"/>
            <a:ext cx="3865742" cy="1568068"/>
          </a:xfrm>
          <a:prstGeom prst="rect">
            <a:avLst/>
          </a:prstGeom>
        </p:spPr>
      </p:pic>
      <p:sp>
        <p:nvSpPr>
          <p:cNvPr id="7" name="TextBox 6"/>
          <p:cNvSpPr txBox="1"/>
          <p:nvPr/>
        </p:nvSpPr>
        <p:spPr>
          <a:xfrm>
            <a:off x="438975" y="297918"/>
            <a:ext cx="5126597" cy="584776"/>
          </a:xfrm>
          <a:prstGeom prst="rect">
            <a:avLst/>
          </a:prstGeom>
          <a:noFill/>
        </p:spPr>
        <p:txBody>
          <a:bodyPr wrap="square" rtlCol="0">
            <a:spAutoFit/>
          </a:bodyPr>
          <a:lstStyle/>
          <a:p>
            <a:r>
              <a:rPr lang="en-US" sz="3200" dirty="0" smtClean="0">
                <a:solidFill>
                  <a:srgbClr val="FFFFFF"/>
                </a:solidFill>
              </a:rPr>
              <a:t>IQ Executive Summary</a:t>
            </a:r>
            <a:r>
              <a:rPr lang="en-US" sz="3200" dirty="0" smtClean="0"/>
              <a:t> You!</a:t>
            </a:r>
            <a:endParaRPr lang="en-US" sz="3200" dirty="0"/>
          </a:p>
        </p:txBody>
      </p:sp>
      <p:pic>
        <p:nvPicPr>
          <p:cNvPr id="4" name="Picture 3" descr="IQScreenShot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900" y="3851198"/>
            <a:ext cx="8801100" cy="2687269"/>
          </a:xfrm>
          <a:prstGeom prst="rect">
            <a:avLst/>
          </a:prstGeom>
        </p:spPr>
      </p:pic>
      <p:sp>
        <p:nvSpPr>
          <p:cNvPr id="8" name="TextBox 7"/>
          <p:cNvSpPr txBox="1"/>
          <p:nvPr/>
        </p:nvSpPr>
        <p:spPr>
          <a:xfrm>
            <a:off x="723900" y="2006600"/>
            <a:ext cx="3352800" cy="830997"/>
          </a:xfrm>
          <a:prstGeom prst="rect">
            <a:avLst/>
          </a:prstGeom>
          <a:noFill/>
        </p:spPr>
        <p:txBody>
          <a:bodyPr wrap="square" rtlCol="0">
            <a:spAutoFit/>
          </a:bodyPr>
          <a:lstStyle/>
          <a:p>
            <a:r>
              <a:rPr lang="en-US" sz="4800" dirty="0" smtClean="0"/>
              <a:t>Thank You!</a:t>
            </a:r>
            <a:endParaRPr lang="en-US" sz="4800" dirty="0"/>
          </a:p>
        </p:txBody>
      </p:sp>
    </p:spTree>
    <p:extLst>
      <p:ext uri="{BB962C8B-B14F-4D97-AF65-F5344CB8AC3E}">
        <p14:creationId xmlns:p14="http://schemas.microsoft.com/office/powerpoint/2010/main" val="245658790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PT_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a:xfrm>
            <a:off x="-260501" y="5774194"/>
            <a:ext cx="9101261" cy="369332"/>
          </a:xfrm>
          <a:prstGeom prst="rect">
            <a:avLst/>
          </a:prstGeom>
        </p:spPr>
        <p:txBody>
          <a:bodyPr wrap="square">
            <a:spAutoFit/>
          </a:bodyPr>
          <a:lstStyle/>
          <a:p>
            <a:pPr algn="ctr"/>
            <a:r>
              <a:rPr lang="en-US" b="1" i="1" dirty="0" smtClean="0">
                <a:latin typeface="Helvetica Light"/>
                <a:cs typeface="Helvetica Light"/>
              </a:rPr>
              <a:t>        </a:t>
            </a:r>
            <a:endParaRPr lang="en-US" sz="1600" b="1" i="1" dirty="0">
              <a:latin typeface="Helvetica Light"/>
              <a:cs typeface="Helvetica Light"/>
            </a:endParaRPr>
          </a:p>
        </p:txBody>
      </p:sp>
      <p:sp>
        <p:nvSpPr>
          <p:cNvPr id="3" name="TextBox 2"/>
          <p:cNvSpPr txBox="1"/>
          <p:nvPr/>
        </p:nvSpPr>
        <p:spPr>
          <a:xfrm>
            <a:off x="295439" y="353963"/>
            <a:ext cx="5405446" cy="584776"/>
          </a:xfrm>
          <a:prstGeom prst="rect">
            <a:avLst/>
          </a:prstGeom>
          <a:noFill/>
        </p:spPr>
        <p:txBody>
          <a:bodyPr wrap="none" rtlCol="0">
            <a:spAutoFit/>
          </a:bodyPr>
          <a:lstStyle/>
          <a:p>
            <a:r>
              <a:rPr lang="en-US" sz="3200" dirty="0" smtClean="0">
                <a:solidFill>
                  <a:schemeClr val="bg1"/>
                </a:solidFill>
              </a:rPr>
              <a:t>Intelligent </a:t>
            </a:r>
            <a:r>
              <a:rPr lang="en-US" sz="3200" dirty="0" err="1" smtClean="0">
                <a:solidFill>
                  <a:schemeClr val="bg1"/>
                </a:solidFill>
              </a:rPr>
              <a:t>Quisine</a:t>
            </a:r>
            <a:r>
              <a:rPr lang="en-US" sz="3200" dirty="0" smtClean="0">
                <a:solidFill>
                  <a:schemeClr val="bg1"/>
                </a:solidFill>
              </a:rPr>
              <a:t> Introduction</a:t>
            </a:r>
            <a:endParaRPr lang="en-US" sz="3200" dirty="0">
              <a:solidFill>
                <a:schemeClr val="bg1"/>
              </a:solidFill>
            </a:endParaRPr>
          </a:p>
        </p:txBody>
      </p:sp>
      <p:sp>
        <p:nvSpPr>
          <p:cNvPr id="4" name="TextBox 3"/>
          <p:cNvSpPr txBox="1"/>
          <p:nvPr/>
        </p:nvSpPr>
        <p:spPr>
          <a:xfrm>
            <a:off x="3441700" y="2971800"/>
            <a:ext cx="184666" cy="369332"/>
          </a:xfrm>
          <a:prstGeom prst="rect">
            <a:avLst/>
          </a:prstGeom>
          <a:noFill/>
        </p:spPr>
        <p:txBody>
          <a:bodyPr wrap="none" rtlCol="0">
            <a:spAutoFit/>
          </a:bodyPr>
          <a:lstStyle/>
          <a:p>
            <a:endParaRPr lang="en-US" dirty="0"/>
          </a:p>
        </p:txBody>
      </p:sp>
      <p:sp>
        <p:nvSpPr>
          <p:cNvPr id="5" name="TextBox 4"/>
          <p:cNvSpPr txBox="1"/>
          <p:nvPr/>
        </p:nvSpPr>
        <p:spPr>
          <a:xfrm>
            <a:off x="1943100" y="3378200"/>
            <a:ext cx="6235700" cy="584776"/>
          </a:xfrm>
          <a:prstGeom prst="rect">
            <a:avLst/>
          </a:prstGeom>
          <a:noFill/>
        </p:spPr>
        <p:txBody>
          <a:bodyPr wrap="square" rtlCol="0">
            <a:spAutoFit/>
          </a:bodyPr>
          <a:lstStyle/>
          <a:p>
            <a:r>
              <a:rPr lang="en-US" sz="3200" dirty="0" smtClean="0"/>
              <a:t>Appendix and Additional Data</a:t>
            </a:r>
            <a:endParaRPr lang="en-US" sz="3200" dirty="0"/>
          </a:p>
        </p:txBody>
      </p:sp>
    </p:spTree>
    <p:extLst>
      <p:ext uri="{BB962C8B-B14F-4D97-AF65-F5344CB8AC3E}">
        <p14:creationId xmlns:p14="http://schemas.microsoft.com/office/powerpoint/2010/main" val="145884209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PT_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p:nvSpPr>
        <p:spPr>
          <a:xfrm>
            <a:off x="162813" y="1269848"/>
            <a:ext cx="8981187" cy="4893648"/>
          </a:xfrm>
          <a:prstGeom prst="rect">
            <a:avLst/>
          </a:prstGeom>
        </p:spPr>
        <p:txBody>
          <a:bodyPr wrap="square">
            <a:spAutoFit/>
          </a:bodyPr>
          <a:lstStyle/>
          <a:p>
            <a:r>
              <a:rPr lang="en-US" sz="1600" dirty="0"/>
              <a:t> </a:t>
            </a:r>
          </a:p>
          <a:p>
            <a:r>
              <a:rPr lang="en-US" sz="2400" b="1" dirty="0" smtClean="0"/>
              <a:t>IQ Sets the Industry’s Nutritional </a:t>
            </a:r>
            <a:r>
              <a:rPr lang="en-US" sz="2400" b="1" dirty="0"/>
              <a:t>G</a:t>
            </a:r>
            <a:r>
              <a:rPr lang="en-US" sz="2400" b="1" dirty="0" smtClean="0"/>
              <a:t>old </a:t>
            </a:r>
            <a:r>
              <a:rPr lang="en-US" sz="2400" b="1" dirty="0"/>
              <a:t>S</a:t>
            </a:r>
            <a:r>
              <a:rPr lang="en-US" sz="2400" b="1" dirty="0" smtClean="0"/>
              <a:t>tandard</a:t>
            </a:r>
            <a:r>
              <a:rPr lang="en-US" sz="1600" b="1" dirty="0" smtClean="0"/>
              <a:t>:</a:t>
            </a:r>
          </a:p>
          <a:p>
            <a:endParaRPr lang="en-US" sz="1600" dirty="0"/>
          </a:p>
          <a:p>
            <a:pPr>
              <a:buClr>
                <a:srgbClr val="275C0F"/>
              </a:buClr>
              <a:buFont typeface="Wingdings" panose="05000000000000000000" pitchFamily="2" charset="2"/>
              <a:buChar char="§"/>
            </a:pPr>
            <a:r>
              <a:rPr lang="en-US" sz="1600" b="1" i="1" dirty="0" smtClean="0"/>
              <a:t>The First</a:t>
            </a:r>
            <a:r>
              <a:rPr lang="en-US" sz="1600" dirty="0"/>
              <a:t> and </a:t>
            </a:r>
            <a:r>
              <a:rPr lang="en-US" sz="1600" b="1" i="1" dirty="0"/>
              <a:t>only</a:t>
            </a:r>
            <a:r>
              <a:rPr lang="en-US" sz="1600" dirty="0"/>
              <a:t> meal plan that meets 100% of the National Academy of Sciences’ daily recommended intakes for 20 essential vitamins/minerals. Also meets recommendations from other major advocacy groups:</a:t>
            </a:r>
          </a:p>
          <a:p>
            <a:pPr marL="285750" indent="0">
              <a:buNone/>
            </a:pPr>
            <a:r>
              <a:rPr lang="en-US" sz="1600" dirty="0"/>
              <a:t>-  American Heart Association			-   American Cancer Society</a:t>
            </a:r>
          </a:p>
          <a:p>
            <a:pPr marL="285750" indent="0">
              <a:buNone/>
            </a:pPr>
            <a:r>
              <a:rPr lang="en-US" sz="1600" dirty="0"/>
              <a:t>-  American Diabetes Association 		-   Adult Treatment Panel III Guidelines</a:t>
            </a:r>
          </a:p>
          <a:p>
            <a:pPr marL="571500" indent="-285750">
              <a:buFontTx/>
              <a:buChar char="-"/>
            </a:pPr>
            <a:r>
              <a:rPr lang="en-US" sz="1600" dirty="0" smtClean="0"/>
              <a:t>Dietary </a:t>
            </a:r>
            <a:r>
              <a:rPr lang="en-US" sz="1600" dirty="0"/>
              <a:t>Guidelines 2010 				-   Academy of Nutrition &amp; </a:t>
            </a:r>
            <a:r>
              <a:rPr lang="en-US" sz="1600" dirty="0" smtClean="0"/>
              <a:t>Dietetics</a:t>
            </a:r>
          </a:p>
          <a:p>
            <a:pPr marL="571500" indent="-285750">
              <a:buFontTx/>
              <a:buChar char="-"/>
            </a:pPr>
            <a:endParaRPr lang="en-US" sz="1600" dirty="0"/>
          </a:p>
          <a:p>
            <a:pPr>
              <a:buClr>
                <a:srgbClr val="275C0F"/>
              </a:buClr>
              <a:buFont typeface="Wingdings" panose="05000000000000000000" pitchFamily="2" charset="2"/>
              <a:buChar char="§"/>
            </a:pPr>
            <a:r>
              <a:rPr lang="en-US" sz="1600" b="1" dirty="0"/>
              <a:t>$70M spent on program development</a:t>
            </a:r>
            <a:r>
              <a:rPr lang="en-US" sz="1600" dirty="0"/>
              <a:t>: 7 patents; 4 years of trials and 3 clinical studies with over 1,200 participants at 10 major institutions</a:t>
            </a:r>
          </a:p>
          <a:p>
            <a:pPr>
              <a:buClr>
                <a:srgbClr val="275C0F"/>
              </a:buClr>
              <a:buFont typeface="Wingdings" panose="05000000000000000000" pitchFamily="2" charset="2"/>
              <a:buChar char="§"/>
            </a:pPr>
            <a:r>
              <a:rPr lang="en-US" sz="1600" dirty="0"/>
              <a:t>Patented dietary </a:t>
            </a:r>
            <a:r>
              <a:rPr lang="en-US" sz="1600" dirty="0" smtClean="0"/>
              <a:t>micro-nutrient fortification </a:t>
            </a:r>
            <a:r>
              <a:rPr lang="en-US" sz="1600" dirty="0"/>
              <a:t>process allows IQ to provide missing nutrients throughout the day as part of the </a:t>
            </a:r>
            <a:r>
              <a:rPr lang="en-US" sz="1600" dirty="0" smtClean="0"/>
              <a:t>meals – assuring proper, continuous nutrition without guessing.</a:t>
            </a:r>
            <a:endParaRPr lang="en-US" sz="1600" dirty="0"/>
          </a:p>
          <a:p>
            <a:endParaRPr lang="en-US" sz="1600" dirty="0"/>
          </a:p>
          <a:p>
            <a:r>
              <a:rPr lang="en-US" sz="1600" b="1" dirty="0" smtClean="0"/>
              <a:t>The most </a:t>
            </a:r>
            <a:r>
              <a:rPr lang="en-US" sz="1600" b="1" dirty="0"/>
              <a:t>comprehensive </a:t>
            </a:r>
            <a:r>
              <a:rPr lang="en-US" sz="1600" b="1" dirty="0" smtClean="0"/>
              <a:t>pharmaceutical-</a:t>
            </a:r>
            <a:r>
              <a:rPr lang="en-US" sz="1600" b="1" dirty="0"/>
              <a:t>grade clinical </a:t>
            </a:r>
            <a:r>
              <a:rPr lang="en-US" sz="1600" b="1" dirty="0" smtClean="0"/>
              <a:t>trials: proven, measurable health </a:t>
            </a:r>
            <a:r>
              <a:rPr lang="en-US" sz="1600" b="1" dirty="0"/>
              <a:t>benefits</a:t>
            </a:r>
            <a:endParaRPr lang="en-US" sz="1600" dirty="0"/>
          </a:p>
          <a:p>
            <a:pPr>
              <a:buClr>
                <a:srgbClr val="275C0F"/>
              </a:buClr>
              <a:buFont typeface="Wingdings" panose="05000000000000000000" pitchFamily="2" charset="2"/>
              <a:buChar char="§"/>
            </a:pPr>
            <a:r>
              <a:rPr lang="en-US" sz="1600" dirty="0"/>
              <a:t>Extensive studies allow IQ to make valuable medical claims: lowers blood pressure 6%, cholesterol 8%, and blood sugar 20%, </a:t>
            </a:r>
            <a:r>
              <a:rPr lang="en-US" sz="1600" dirty="0" smtClean="0"/>
              <a:t>lower weight - all </a:t>
            </a:r>
            <a:r>
              <a:rPr lang="en-US" sz="1600" dirty="0"/>
              <a:t>in less than 12 weeks</a:t>
            </a:r>
          </a:p>
          <a:p>
            <a:pPr>
              <a:buClr>
                <a:srgbClr val="275C0F"/>
              </a:buClr>
              <a:buFont typeface="Wingdings" panose="05000000000000000000" pitchFamily="2" charset="2"/>
              <a:buChar char="§"/>
            </a:pPr>
            <a:r>
              <a:rPr lang="en-US" sz="1600" dirty="0"/>
              <a:t>Peer-reviewed articles in 10 top medical </a:t>
            </a:r>
            <a:r>
              <a:rPr lang="en-US" sz="1600" dirty="0" smtClean="0"/>
              <a:t>journals</a:t>
            </a:r>
            <a:endParaRPr lang="en-US" sz="1600" dirty="0"/>
          </a:p>
        </p:txBody>
      </p:sp>
      <p:sp>
        <p:nvSpPr>
          <p:cNvPr id="4" name="Rectangle 3"/>
          <p:cNvSpPr/>
          <p:nvPr/>
        </p:nvSpPr>
        <p:spPr>
          <a:xfrm>
            <a:off x="162813" y="296512"/>
            <a:ext cx="3452187" cy="584776"/>
          </a:xfrm>
          <a:prstGeom prst="rect">
            <a:avLst/>
          </a:prstGeom>
        </p:spPr>
        <p:txBody>
          <a:bodyPr wrap="none">
            <a:spAutoFit/>
          </a:bodyPr>
          <a:lstStyle/>
          <a:p>
            <a:r>
              <a:rPr lang="en-US" sz="3200" dirty="0">
                <a:solidFill>
                  <a:srgbClr val="FFFFFF"/>
                </a:solidFill>
              </a:rPr>
              <a:t>Executive Summary</a:t>
            </a:r>
          </a:p>
        </p:txBody>
      </p:sp>
    </p:spTree>
    <p:extLst>
      <p:ext uri="{BB962C8B-B14F-4D97-AF65-F5344CB8AC3E}">
        <p14:creationId xmlns:p14="http://schemas.microsoft.com/office/powerpoint/2010/main" val="331704655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PT_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p:nvSpPr>
        <p:spPr>
          <a:xfrm>
            <a:off x="162813" y="1676852"/>
            <a:ext cx="8840761" cy="4247317"/>
          </a:xfrm>
          <a:prstGeom prst="rect">
            <a:avLst/>
          </a:prstGeom>
        </p:spPr>
        <p:txBody>
          <a:bodyPr wrap="square">
            <a:spAutoFit/>
          </a:bodyPr>
          <a:lstStyle/>
          <a:p>
            <a:r>
              <a:rPr lang="en-US" dirty="0"/>
              <a:t>Rapidly-growing multi-billion dollar new market for comprehensive nutrition and behavior solutions to treat metabolic disease epidemic</a:t>
            </a:r>
          </a:p>
          <a:p>
            <a:pPr marL="571500" lvl="1" indent="-342900">
              <a:buClr>
                <a:srgbClr val="275C0F"/>
              </a:buClr>
              <a:buFont typeface="Wingdings" panose="05000000000000000000" pitchFamily="2" charset="2"/>
              <a:buChar char="§"/>
            </a:pPr>
            <a:r>
              <a:rPr lang="en-US" dirty="0"/>
              <a:t>Nutrition is the most cost effective way to improve people’s health.</a:t>
            </a:r>
          </a:p>
          <a:p>
            <a:pPr marL="342900" indent="-342900">
              <a:buFont typeface="Arial" panose="020B0604020202020204" pitchFamily="34" charset="0"/>
              <a:buChar char="•"/>
            </a:pPr>
            <a:endParaRPr lang="en-US" dirty="0"/>
          </a:p>
          <a:p>
            <a:r>
              <a:rPr lang="en-US" dirty="0"/>
              <a:t>IQ’s patented nutritional solution is proven to improve health and reduce medical costs</a:t>
            </a:r>
          </a:p>
          <a:p>
            <a:pPr marL="569913" lvl="1" indent="-341313">
              <a:buClr>
                <a:srgbClr val="275C0F"/>
              </a:buClr>
              <a:buFont typeface="Wingdings" panose="05000000000000000000" pitchFamily="2" charset="2"/>
              <a:buChar char="§"/>
            </a:pPr>
            <a:r>
              <a:rPr lang="en-US" dirty="0"/>
              <a:t>Advanced fortification technology enables “therapeutic food” with unprecedented clinical impact that tastes great</a:t>
            </a:r>
          </a:p>
          <a:p>
            <a:pPr marL="342900" lvl="1" indent="-342900">
              <a:buFont typeface="Arial" panose="020B0604020202020204" pitchFamily="34" charset="0"/>
              <a:buChar char="•"/>
            </a:pPr>
            <a:endParaRPr lang="en-US" dirty="0"/>
          </a:p>
          <a:p>
            <a:r>
              <a:rPr lang="en-US" dirty="0"/>
              <a:t> </a:t>
            </a:r>
            <a:r>
              <a:rPr lang="en-US" dirty="0" smtClean="0"/>
              <a:t>1Q 2016 </a:t>
            </a:r>
            <a:r>
              <a:rPr lang="en-US" dirty="0"/>
              <a:t>initial launch program targets multi-billion dollar market in diabetes and cardiac disease</a:t>
            </a:r>
          </a:p>
          <a:p>
            <a:pPr marL="571500" lvl="1" indent="-342900">
              <a:buClr>
                <a:srgbClr val="275C0F"/>
              </a:buClr>
              <a:buFont typeface="Wingdings" panose="05000000000000000000" pitchFamily="2" charset="2"/>
              <a:buChar char="§"/>
            </a:pPr>
            <a:r>
              <a:rPr lang="en-US" dirty="0"/>
              <a:t>Recurring chronic disease revenue model creates significant operating leverage</a:t>
            </a:r>
          </a:p>
          <a:p>
            <a:pPr marL="342900" lvl="1" indent="-342900">
              <a:buFont typeface="Arial" panose="020B0604020202020204" pitchFamily="34" charset="0"/>
              <a:buChar char="•"/>
            </a:pPr>
            <a:endParaRPr lang="en-US" dirty="0"/>
          </a:p>
          <a:p>
            <a:pPr marL="0" lvl="2" indent="0">
              <a:buNone/>
            </a:pPr>
            <a:r>
              <a:rPr lang="en-US" b="1" dirty="0"/>
              <a:t>Healthcare industry partners targeted to support low-cost broad market entry including managed care, hospitals, home health and direct-to-consumer</a:t>
            </a:r>
          </a:p>
          <a:p>
            <a:pPr marL="571500" lvl="3" indent="-342900">
              <a:buFont typeface="Wingdings" panose="05000000000000000000" pitchFamily="2" charset="2"/>
              <a:buChar char="§"/>
            </a:pPr>
            <a:r>
              <a:rPr lang="en-US" dirty="0"/>
              <a:t>Projecting </a:t>
            </a:r>
            <a:r>
              <a:rPr lang="en-US" dirty="0" smtClean="0"/>
              <a:t>$37 </a:t>
            </a:r>
            <a:r>
              <a:rPr lang="en-US" dirty="0"/>
              <a:t>million revenues in </a:t>
            </a:r>
            <a:r>
              <a:rPr lang="en-US" dirty="0" smtClean="0"/>
              <a:t>2016 </a:t>
            </a:r>
            <a:r>
              <a:rPr lang="en-US" dirty="0"/>
              <a:t>going to </a:t>
            </a:r>
            <a:r>
              <a:rPr lang="en-US" dirty="0" smtClean="0"/>
              <a:t>$100+ </a:t>
            </a:r>
            <a:r>
              <a:rPr lang="en-US" dirty="0"/>
              <a:t>million in </a:t>
            </a:r>
            <a:r>
              <a:rPr lang="en-US" dirty="0" smtClean="0"/>
              <a:t>2017 </a:t>
            </a:r>
            <a:endParaRPr lang="en-US" dirty="0"/>
          </a:p>
        </p:txBody>
      </p:sp>
      <p:sp>
        <p:nvSpPr>
          <p:cNvPr id="4" name="Rectangle 3"/>
          <p:cNvSpPr/>
          <p:nvPr/>
        </p:nvSpPr>
        <p:spPr>
          <a:xfrm>
            <a:off x="162813" y="312192"/>
            <a:ext cx="5293016" cy="584776"/>
          </a:xfrm>
          <a:prstGeom prst="rect">
            <a:avLst/>
          </a:prstGeom>
        </p:spPr>
        <p:txBody>
          <a:bodyPr wrap="square">
            <a:spAutoFit/>
          </a:bodyPr>
          <a:lstStyle/>
          <a:p>
            <a:r>
              <a:rPr lang="en-US" sz="3200" dirty="0">
                <a:solidFill>
                  <a:srgbClr val="FFFFFF"/>
                </a:solidFill>
              </a:rPr>
              <a:t>Key Investment Highlights</a:t>
            </a:r>
          </a:p>
        </p:txBody>
      </p:sp>
    </p:spTree>
    <p:extLst>
      <p:ext uri="{BB962C8B-B14F-4D97-AF65-F5344CB8AC3E}">
        <p14:creationId xmlns:p14="http://schemas.microsoft.com/office/powerpoint/2010/main" val="426195635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PT_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3"/>
          <p:cNvSpPr/>
          <p:nvPr/>
        </p:nvSpPr>
        <p:spPr>
          <a:xfrm>
            <a:off x="374471" y="1498271"/>
            <a:ext cx="8270913" cy="2554545"/>
          </a:xfrm>
          <a:prstGeom prst="rect">
            <a:avLst/>
          </a:prstGeom>
        </p:spPr>
        <p:txBody>
          <a:bodyPr wrap="square">
            <a:spAutoFit/>
          </a:bodyPr>
          <a:lstStyle/>
          <a:p>
            <a:pPr algn="just"/>
            <a:r>
              <a:rPr lang="en-US" sz="2000" dirty="0"/>
              <a:t>IQ’s mission is to provide people and those who care for them </a:t>
            </a:r>
            <a:r>
              <a:rPr lang="en-US" sz="2000" b="1" i="1" dirty="0"/>
              <a:t>empowerment</a:t>
            </a:r>
            <a:r>
              <a:rPr lang="en-US" sz="2000" b="1" dirty="0"/>
              <a:t> </a:t>
            </a:r>
            <a:r>
              <a:rPr lang="en-US" sz="2000" dirty="0"/>
              <a:t>in choosing an affordable, safe, smart, and sustainable path to better health and living through food</a:t>
            </a:r>
            <a:r>
              <a:rPr lang="en-US" sz="2000" dirty="0" smtClean="0"/>
              <a:t>.</a:t>
            </a:r>
          </a:p>
          <a:p>
            <a:pPr algn="just"/>
            <a:endParaRPr lang="en-US" sz="2000" dirty="0"/>
          </a:p>
          <a:p>
            <a:r>
              <a:rPr lang="en-US" sz="2000" dirty="0" smtClean="0"/>
              <a:t>IQ </a:t>
            </a:r>
            <a:r>
              <a:rPr lang="en-US" sz="2000" dirty="0"/>
              <a:t>is a complete and delicious three meal and two snack a </a:t>
            </a:r>
            <a:r>
              <a:rPr lang="en-US" sz="2000" dirty="0" smtClean="0"/>
              <a:t>day, fresh, flash-frozen </a:t>
            </a:r>
            <a:r>
              <a:rPr lang="en-US" sz="2000" dirty="0"/>
              <a:t>food solution, which requires no </a:t>
            </a:r>
            <a:r>
              <a:rPr lang="en-US" sz="2000" dirty="0" smtClean="0"/>
              <a:t>additional food or supplementation </a:t>
            </a:r>
            <a:r>
              <a:rPr lang="en-US" sz="2000" dirty="0"/>
              <a:t>to </a:t>
            </a:r>
            <a:r>
              <a:rPr lang="en-US" sz="2000" dirty="0" smtClean="0"/>
              <a:t>meet </a:t>
            </a:r>
            <a:r>
              <a:rPr lang="en-US" sz="2000" dirty="0"/>
              <a:t>leading recommended daily nutritional </a:t>
            </a:r>
            <a:r>
              <a:rPr lang="en-US" sz="2000" dirty="0" smtClean="0"/>
              <a:t>allowances</a:t>
            </a:r>
            <a:r>
              <a:rPr lang="en-US" sz="2000" dirty="0"/>
              <a:t> </a:t>
            </a:r>
            <a:r>
              <a:rPr lang="en-US" sz="2000" dirty="0" smtClean="0"/>
              <a:t>and health benefits.</a:t>
            </a:r>
          </a:p>
          <a:p>
            <a:pPr algn="just"/>
            <a:endParaRPr lang="en-US" sz="2000" dirty="0"/>
          </a:p>
        </p:txBody>
      </p:sp>
      <p:pic>
        <p:nvPicPr>
          <p:cNvPr id="7" name="Picture 6" descr="IQPackagingPDF.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1655641" y="1613071"/>
            <a:ext cx="5299364" cy="6858000"/>
          </a:xfrm>
          <a:prstGeom prst="rect">
            <a:avLst/>
          </a:prstGeom>
        </p:spPr>
      </p:pic>
      <p:sp>
        <p:nvSpPr>
          <p:cNvPr id="8" name="Rectangle 7"/>
          <p:cNvSpPr/>
          <p:nvPr/>
        </p:nvSpPr>
        <p:spPr>
          <a:xfrm>
            <a:off x="374470" y="312191"/>
            <a:ext cx="5771175" cy="584776"/>
          </a:xfrm>
          <a:prstGeom prst="rect">
            <a:avLst/>
          </a:prstGeom>
        </p:spPr>
        <p:txBody>
          <a:bodyPr wrap="square">
            <a:spAutoFit/>
          </a:bodyPr>
          <a:lstStyle/>
          <a:p>
            <a:r>
              <a:rPr lang="en-US" sz="3200" dirty="0">
                <a:solidFill>
                  <a:srgbClr val="FFFFFF"/>
                </a:solidFill>
              </a:rPr>
              <a:t>Our Mission &amp; Philosophy</a:t>
            </a:r>
          </a:p>
        </p:txBody>
      </p:sp>
    </p:spTree>
    <p:extLst>
      <p:ext uri="{BB962C8B-B14F-4D97-AF65-F5344CB8AC3E}">
        <p14:creationId xmlns:p14="http://schemas.microsoft.com/office/powerpoint/2010/main" val="221142006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PT_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p:cNvPicPr>
            <a:picLocks noChangeAspect="1"/>
          </p:cNvPicPr>
          <p:nvPr/>
        </p:nvPicPr>
        <p:blipFill>
          <a:blip r:embed="rId3"/>
          <a:srcRect t="27511" r="4275" b="18479"/>
          <a:stretch>
            <a:fillRect/>
          </a:stretch>
        </p:blipFill>
        <p:spPr>
          <a:xfrm>
            <a:off x="295439" y="1994723"/>
            <a:ext cx="8848561" cy="3803835"/>
          </a:xfrm>
          <a:prstGeom prst="rect">
            <a:avLst/>
          </a:prstGeom>
          <a:noFill/>
          <a:ln>
            <a:noFill/>
          </a:ln>
        </p:spPr>
      </p:pic>
      <p:sp>
        <p:nvSpPr>
          <p:cNvPr id="6" name="Rectangle 5"/>
          <p:cNvSpPr/>
          <p:nvPr/>
        </p:nvSpPr>
        <p:spPr>
          <a:xfrm>
            <a:off x="-260501" y="5774194"/>
            <a:ext cx="9101261" cy="369332"/>
          </a:xfrm>
          <a:prstGeom prst="rect">
            <a:avLst/>
          </a:prstGeom>
        </p:spPr>
        <p:txBody>
          <a:bodyPr wrap="square">
            <a:spAutoFit/>
          </a:bodyPr>
          <a:lstStyle/>
          <a:p>
            <a:pPr algn="ctr"/>
            <a:r>
              <a:rPr lang="en-US" b="1" i="1" dirty="0" smtClean="0">
                <a:latin typeface="Helvetica Light"/>
                <a:cs typeface="Helvetica Light"/>
              </a:rPr>
              <a:t>         </a:t>
            </a:r>
            <a:r>
              <a:rPr lang="en-US" sz="1600" b="1" i="1" dirty="0" smtClean="0">
                <a:latin typeface="Helvetica Light"/>
                <a:cs typeface="Helvetica Light"/>
              </a:rPr>
              <a:t>Metabolic </a:t>
            </a:r>
            <a:r>
              <a:rPr lang="en-US" sz="1600" b="1" i="1" dirty="0">
                <a:latin typeface="Helvetica Light"/>
                <a:cs typeface="Helvetica Light"/>
              </a:rPr>
              <a:t>Syndrome Leads to the Most Pervasive and Expensive Medical Conditions</a:t>
            </a:r>
          </a:p>
        </p:txBody>
      </p:sp>
      <p:sp>
        <p:nvSpPr>
          <p:cNvPr id="7" name="Rectangle 6"/>
          <p:cNvSpPr/>
          <p:nvPr/>
        </p:nvSpPr>
        <p:spPr>
          <a:xfrm>
            <a:off x="295439" y="343552"/>
            <a:ext cx="5757831" cy="523220"/>
          </a:xfrm>
          <a:prstGeom prst="rect">
            <a:avLst/>
          </a:prstGeom>
        </p:spPr>
        <p:txBody>
          <a:bodyPr wrap="none">
            <a:spAutoFit/>
          </a:bodyPr>
          <a:lstStyle/>
          <a:p>
            <a:r>
              <a:rPr lang="en-US" sz="2800" dirty="0">
                <a:solidFill>
                  <a:srgbClr val="FFFFFF"/>
                </a:solidFill>
              </a:rPr>
              <a:t>Metabolic Syndrome: Global Epidemic</a:t>
            </a:r>
          </a:p>
        </p:txBody>
      </p:sp>
    </p:spTree>
    <p:extLst>
      <p:ext uri="{BB962C8B-B14F-4D97-AF65-F5344CB8AC3E}">
        <p14:creationId xmlns:p14="http://schemas.microsoft.com/office/powerpoint/2010/main" val="12292256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PT_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480"/>
            <a:ext cx="9144000" cy="685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8348" y="3624310"/>
            <a:ext cx="4124257" cy="2470900"/>
          </a:xfrm>
          <a:prstGeom prst="rect">
            <a:avLst/>
          </a:prstGeom>
        </p:spPr>
      </p:pic>
      <p:sp>
        <p:nvSpPr>
          <p:cNvPr id="7" name="TextBox 6"/>
          <p:cNvSpPr txBox="1"/>
          <p:nvPr/>
        </p:nvSpPr>
        <p:spPr>
          <a:xfrm>
            <a:off x="438975" y="297918"/>
            <a:ext cx="5126597" cy="584776"/>
          </a:xfrm>
          <a:prstGeom prst="rect">
            <a:avLst/>
          </a:prstGeom>
          <a:noFill/>
        </p:spPr>
        <p:txBody>
          <a:bodyPr wrap="square" rtlCol="0">
            <a:spAutoFit/>
          </a:bodyPr>
          <a:lstStyle/>
          <a:p>
            <a:r>
              <a:rPr lang="en-US" sz="3200" dirty="0" smtClean="0">
                <a:solidFill>
                  <a:srgbClr val="FFFFFF"/>
                </a:solidFill>
              </a:rPr>
              <a:t>Company Overview</a:t>
            </a:r>
            <a:endParaRPr lang="en-US" sz="3200" dirty="0"/>
          </a:p>
        </p:txBody>
      </p:sp>
      <p:sp>
        <p:nvSpPr>
          <p:cNvPr id="4" name="TextBox 3"/>
          <p:cNvSpPr txBox="1"/>
          <p:nvPr/>
        </p:nvSpPr>
        <p:spPr>
          <a:xfrm>
            <a:off x="896175" y="2773486"/>
            <a:ext cx="8058321" cy="1908215"/>
          </a:xfrm>
          <a:prstGeom prst="rect">
            <a:avLst/>
          </a:prstGeom>
          <a:noFill/>
        </p:spPr>
        <p:txBody>
          <a:bodyPr wrap="square" rtlCol="0">
            <a:spAutoFit/>
          </a:bodyPr>
          <a:lstStyle/>
          <a:p>
            <a:r>
              <a:rPr lang="en-US" sz="3200" dirty="0" smtClean="0"/>
              <a:t>“</a:t>
            </a:r>
            <a:r>
              <a:rPr lang="en-US" sz="3200" dirty="0" smtClean="0">
                <a:solidFill>
                  <a:srgbClr val="000090"/>
                </a:solidFill>
              </a:rPr>
              <a:t>A Seismic Shift </a:t>
            </a:r>
          </a:p>
          <a:p>
            <a:r>
              <a:rPr lang="en-US" sz="3200" dirty="0" smtClean="0">
                <a:solidFill>
                  <a:srgbClr val="000090"/>
                </a:solidFill>
              </a:rPr>
              <a:t>In the Way People Eat</a:t>
            </a:r>
            <a:r>
              <a:rPr lang="en-US" sz="3200" dirty="0" smtClean="0"/>
              <a:t>”   </a:t>
            </a:r>
          </a:p>
          <a:p>
            <a:r>
              <a:rPr lang="en-US" dirty="0" smtClean="0"/>
              <a:t>New York Times, 11/15</a:t>
            </a:r>
          </a:p>
          <a:p>
            <a:endParaRPr lang="en-US" dirty="0"/>
          </a:p>
          <a:p>
            <a:r>
              <a:rPr lang="en-US" dirty="0" smtClean="0"/>
              <a:t>    </a:t>
            </a:r>
            <a:endParaRPr lang="en-US" dirty="0"/>
          </a:p>
        </p:txBody>
      </p:sp>
      <p:sp>
        <p:nvSpPr>
          <p:cNvPr id="8" name="TextBox 7"/>
          <p:cNvSpPr txBox="1"/>
          <p:nvPr/>
        </p:nvSpPr>
        <p:spPr>
          <a:xfrm>
            <a:off x="286574" y="4395352"/>
            <a:ext cx="4667689" cy="1600438"/>
          </a:xfrm>
          <a:prstGeom prst="rect">
            <a:avLst/>
          </a:prstGeom>
          <a:noFill/>
        </p:spPr>
        <p:txBody>
          <a:bodyPr wrap="none" rtlCol="0">
            <a:spAutoFit/>
          </a:bodyPr>
          <a:lstStyle/>
          <a:p>
            <a:r>
              <a:rPr lang="en-US" sz="4000" dirty="0" smtClean="0"/>
              <a:t>“</a:t>
            </a:r>
            <a:r>
              <a:rPr lang="en-US" sz="3600" dirty="0" smtClean="0">
                <a:solidFill>
                  <a:srgbClr val="000090"/>
                </a:solidFill>
                <a:latin typeface="Arial Black"/>
                <a:cs typeface="Arial Black"/>
              </a:rPr>
              <a:t>The Future of </a:t>
            </a:r>
          </a:p>
          <a:p>
            <a:r>
              <a:rPr lang="en-US" sz="3600" dirty="0" smtClean="0">
                <a:solidFill>
                  <a:srgbClr val="000090"/>
                </a:solidFill>
                <a:latin typeface="Arial Black"/>
                <a:cs typeface="Arial Black"/>
              </a:rPr>
              <a:t>Medicine Is Food</a:t>
            </a:r>
            <a:r>
              <a:rPr lang="en-US" sz="4000" dirty="0" smtClean="0"/>
              <a:t>”</a:t>
            </a:r>
          </a:p>
          <a:p>
            <a:r>
              <a:rPr lang="en-US" dirty="0" smtClean="0"/>
              <a:t>Tulane University, 11/15</a:t>
            </a:r>
            <a:endParaRPr lang="en-US" dirty="0"/>
          </a:p>
        </p:txBody>
      </p:sp>
      <p:sp>
        <p:nvSpPr>
          <p:cNvPr id="9" name="TextBox 8"/>
          <p:cNvSpPr txBox="1"/>
          <p:nvPr/>
        </p:nvSpPr>
        <p:spPr>
          <a:xfrm>
            <a:off x="438974" y="1436962"/>
            <a:ext cx="7572313" cy="1200328"/>
          </a:xfrm>
          <a:prstGeom prst="rect">
            <a:avLst/>
          </a:prstGeom>
          <a:noFill/>
        </p:spPr>
        <p:txBody>
          <a:bodyPr wrap="square" rtlCol="0">
            <a:spAutoFit/>
          </a:bodyPr>
          <a:lstStyle/>
          <a:p>
            <a:pPr>
              <a:buClr>
                <a:srgbClr val="8A0028"/>
              </a:buClr>
              <a:buSzPct val="100000"/>
            </a:pPr>
            <a:r>
              <a:rPr lang="en-US" sz="2400" dirty="0"/>
              <a:t>“</a:t>
            </a:r>
            <a:r>
              <a:rPr lang="en-US" sz="2400" b="1" dirty="0">
                <a:solidFill>
                  <a:srgbClr val="000090"/>
                </a:solidFill>
              </a:rPr>
              <a:t>The doctor of the future </a:t>
            </a:r>
            <a:r>
              <a:rPr lang="en-US" sz="2400" dirty="0"/>
              <a:t>will no longer treat the human frame </a:t>
            </a:r>
            <a:r>
              <a:rPr lang="en-US" sz="2400" dirty="0" smtClean="0"/>
              <a:t>with </a:t>
            </a:r>
            <a:r>
              <a:rPr lang="en-US" sz="2400" dirty="0"/>
              <a:t>drugs, but rather </a:t>
            </a:r>
            <a:r>
              <a:rPr lang="en-US" sz="2400" b="1" dirty="0">
                <a:solidFill>
                  <a:srgbClr val="000090"/>
                </a:solidFill>
              </a:rPr>
              <a:t>will cure and prevent disease with nutrition</a:t>
            </a:r>
            <a:r>
              <a:rPr lang="en-US" sz="2400" dirty="0">
                <a:solidFill>
                  <a:srgbClr val="000090"/>
                </a:solidFill>
              </a:rPr>
              <a:t>” </a:t>
            </a:r>
            <a:r>
              <a:rPr lang="en-US" sz="2400" dirty="0" smtClean="0">
                <a:solidFill>
                  <a:srgbClr val="000090"/>
                </a:solidFill>
              </a:rPr>
              <a:t>                   </a:t>
            </a:r>
            <a:r>
              <a:rPr lang="en-US" sz="2400" dirty="0" smtClean="0">
                <a:solidFill>
                  <a:schemeClr val="accent4"/>
                </a:solidFill>
              </a:rPr>
              <a:t>                            </a:t>
            </a:r>
            <a:r>
              <a:rPr lang="en-US" b="1" dirty="0" smtClean="0"/>
              <a:t>Thomas </a:t>
            </a:r>
            <a:r>
              <a:rPr lang="en-US" b="1" dirty="0"/>
              <a:t>Edison, 1908</a:t>
            </a:r>
          </a:p>
        </p:txBody>
      </p:sp>
    </p:spTree>
    <p:extLst>
      <p:ext uri="{BB962C8B-B14F-4D97-AF65-F5344CB8AC3E}">
        <p14:creationId xmlns:p14="http://schemas.microsoft.com/office/powerpoint/2010/main" val="119900572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PT_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p:nvPicPr>
        <p:blipFill>
          <a:blip r:embed="rId3"/>
          <a:srcRect t="17854" b="23451"/>
          <a:stretch>
            <a:fillRect/>
          </a:stretch>
        </p:blipFill>
        <p:spPr>
          <a:xfrm>
            <a:off x="295569" y="1496254"/>
            <a:ext cx="9093783" cy="4066755"/>
          </a:xfrm>
          <a:prstGeom prst="rect">
            <a:avLst/>
          </a:prstGeom>
        </p:spPr>
      </p:pic>
      <p:sp>
        <p:nvSpPr>
          <p:cNvPr id="4" name="Rectangle 3"/>
          <p:cNvSpPr/>
          <p:nvPr/>
        </p:nvSpPr>
        <p:spPr>
          <a:xfrm>
            <a:off x="1058286" y="5563009"/>
            <a:ext cx="8085714" cy="400110"/>
          </a:xfrm>
          <a:prstGeom prst="rect">
            <a:avLst/>
          </a:prstGeom>
        </p:spPr>
        <p:txBody>
          <a:bodyPr wrap="square">
            <a:spAutoFit/>
          </a:bodyPr>
          <a:lstStyle/>
          <a:p>
            <a:r>
              <a:rPr lang="en-US" sz="1000" dirty="0"/>
              <a:t>Source: Statistical Abstract of the United States, 2009. U.S. Census Bureau; Heat Disease Facts. Center for Disease Control; </a:t>
            </a:r>
          </a:p>
          <a:p>
            <a:r>
              <a:rPr lang="en-US" sz="1000" dirty="0"/>
              <a:t>2013 Alzheimer’s disease Facts and Figures, Alzheimer’s Association; Heat Disease and Stroke Statistics 2013. American Heart Association</a:t>
            </a:r>
          </a:p>
        </p:txBody>
      </p:sp>
      <p:sp>
        <p:nvSpPr>
          <p:cNvPr id="5" name="Rectangle 4"/>
          <p:cNvSpPr/>
          <p:nvPr/>
        </p:nvSpPr>
        <p:spPr>
          <a:xfrm>
            <a:off x="0" y="5930317"/>
            <a:ext cx="9143999" cy="646331"/>
          </a:xfrm>
          <a:prstGeom prst="rect">
            <a:avLst/>
          </a:prstGeom>
        </p:spPr>
        <p:txBody>
          <a:bodyPr wrap="square">
            <a:spAutoFit/>
          </a:bodyPr>
          <a:lstStyle/>
          <a:p>
            <a:pPr algn="ctr">
              <a:buClr>
                <a:srgbClr val="275C0F"/>
              </a:buClr>
            </a:pPr>
            <a:r>
              <a:rPr lang="en-US" b="1" i="1" dirty="0">
                <a:latin typeface="Helvetica Light"/>
                <a:cs typeface="Helvetica Light"/>
              </a:rPr>
              <a:t>Four million newly-diagnosed cases per year in the U.S. </a:t>
            </a:r>
          </a:p>
          <a:p>
            <a:pPr algn="ctr">
              <a:buClr>
                <a:srgbClr val="275C0F"/>
              </a:buClr>
            </a:pPr>
            <a:r>
              <a:rPr lang="en-US" b="1" i="1" dirty="0">
                <a:latin typeface="Helvetica Light"/>
                <a:cs typeface="Helvetica Light"/>
              </a:rPr>
              <a:t>80% of this disease burden is preventable</a:t>
            </a:r>
          </a:p>
        </p:txBody>
      </p:sp>
      <p:sp>
        <p:nvSpPr>
          <p:cNvPr id="6" name="Rectangle 5"/>
          <p:cNvSpPr/>
          <p:nvPr/>
        </p:nvSpPr>
        <p:spPr>
          <a:xfrm>
            <a:off x="201501" y="359232"/>
            <a:ext cx="6218069" cy="523220"/>
          </a:xfrm>
          <a:prstGeom prst="rect">
            <a:avLst/>
          </a:prstGeom>
        </p:spPr>
        <p:txBody>
          <a:bodyPr wrap="none">
            <a:spAutoFit/>
          </a:bodyPr>
          <a:lstStyle/>
          <a:p>
            <a:r>
              <a:rPr lang="en-US" sz="2800" dirty="0">
                <a:solidFill>
                  <a:srgbClr val="FFFFFF"/>
                </a:solidFill>
              </a:rPr>
              <a:t>Metabolic Syndrome Epidemic in the U.S.</a:t>
            </a:r>
          </a:p>
        </p:txBody>
      </p:sp>
    </p:spTree>
    <p:extLst>
      <p:ext uri="{BB962C8B-B14F-4D97-AF65-F5344CB8AC3E}">
        <p14:creationId xmlns:p14="http://schemas.microsoft.com/office/powerpoint/2010/main" val="116939703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PT_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p:nvPicPr>
        <p:blipFill>
          <a:blip r:embed="rId3"/>
          <a:srcRect t="18159" b="29787"/>
          <a:stretch>
            <a:fillRect/>
          </a:stretch>
        </p:blipFill>
        <p:spPr>
          <a:xfrm>
            <a:off x="494601" y="1208267"/>
            <a:ext cx="8831799" cy="3502753"/>
          </a:xfrm>
          <a:prstGeom prst="rect">
            <a:avLst/>
          </a:prstGeom>
        </p:spPr>
      </p:pic>
      <p:sp>
        <p:nvSpPr>
          <p:cNvPr id="4" name="TextBox 3"/>
          <p:cNvSpPr txBox="1"/>
          <p:nvPr/>
        </p:nvSpPr>
        <p:spPr>
          <a:xfrm>
            <a:off x="552021" y="4707118"/>
            <a:ext cx="8791903" cy="345428"/>
          </a:xfrm>
          <a:prstGeom prst="rect">
            <a:avLst/>
          </a:prstGeom>
        </p:spPr>
        <p:txBody>
          <a:bodyPr/>
          <a:lstStyle>
            <a:defPPr>
              <a:defRPr lang="en-US"/>
            </a:defPPr>
            <a:lvl1pPr>
              <a:defRPr sz="1000" i="1">
                <a:solidFill>
                  <a:schemeClr val="bg1"/>
                </a:solidFill>
              </a:defRPr>
            </a:lvl1pPr>
          </a:lstStyle>
          <a:p>
            <a:r>
              <a:rPr lang="en-US" i="0" dirty="0" smtClean="0">
                <a:solidFill>
                  <a:schemeClr val="tx1"/>
                </a:solidFill>
              </a:rPr>
              <a:t>Source: </a:t>
            </a:r>
            <a:r>
              <a:rPr lang="en-US" i="0" dirty="0" err="1" smtClean="0">
                <a:solidFill>
                  <a:schemeClr val="tx1"/>
                </a:solidFill>
              </a:rPr>
              <a:t>DiCarlo</a:t>
            </a:r>
            <a:r>
              <a:rPr lang="en-US" i="0" dirty="0" smtClean="0">
                <a:solidFill>
                  <a:schemeClr val="tx1"/>
                </a:solidFill>
              </a:rPr>
              <a:t> A. Human and economic burden of stroke. Age and Ageing, 2009, Heart Disease and Stroke Statistics 2013. American Heart Association;</a:t>
            </a:r>
          </a:p>
          <a:p>
            <a:r>
              <a:rPr lang="en-US" i="0" dirty="0" smtClean="0">
                <a:solidFill>
                  <a:schemeClr val="tx1"/>
                </a:solidFill>
              </a:rPr>
              <a:t>2013 Alzheimer’s Disease Facts and Figures. Alzheimer’s Association; </a:t>
            </a:r>
            <a:r>
              <a:rPr lang="en-US" i="0" dirty="0" err="1" smtClean="0">
                <a:solidFill>
                  <a:schemeClr val="tx1"/>
                </a:solidFill>
              </a:rPr>
              <a:t>Mariotto</a:t>
            </a:r>
            <a:r>
              <a:rPr lang="en-US" i="0" dirty="0" smtClean="0">
                <a:solidFill>
                  <a:schemeClr val="tx1"/>
                </a:solidFill>
              </a:rPr>
              <a:t> A8, </a:t>
            </a:r>
            <a:r>
              <a:rPr lang="en-US" i="0" dirty="0" err="1" smtClean="0">
                <a:solidFill>
                  <a:schemeClr val="tx1"/>
                </a:solidFill>
              </a:rPr>
              <a:t>Yabroff</a:t>
            </a:r>
            <a:r>
              <a:rPr lang="en-US" i="0" dirty="0" smtClean="0">
                <a:solidFill>
                  <a:schemeClr val="tx1"/>
                </a:solidFill>
              </a:rPr>
              <a:t> KR, et al. Projections of the Cost of Cancer Care in the United States 2010-2020. Journal of the National Cancer Institute, 2011</a:t>
            </a:r>
            <a:endParaRPr lang="en-US" i="0" dirty="0">
              <a:solidFill>
                <a:schemeClr val="tx1"/>
              </a:solidFill>
            </a:endParaRPr>
          </a:p>
        </p:txBody>
      </p:sp>
      <p:sp>
        <p:nvSpPr>
          <p:cNvPr id="5" name="Rectangle 4"/>
          <p:cNvSpPr/>
          <p:nvPr/>
        </p:nvSpPr>
        <p:spPr>
          <a:xfrm>
            <a:off x="667534" y="5291039"/>
            <a:ext cx="8189508" cy="646331"/>
          </a:xfrm>
          <a:prstGeom prst="rect">
            <a:avLst/>
          </a:prstGeom>
        </p:spPr>
        <p:txBody>
          <a:bodyPr wrap="square">
            <a:spAutoFit/>
          </a:bodyPr>
          <a:lstStyle/>
          <a:p>
            <a:pPr algn="ctr"/>
            <a:r>
              <a:rPr lang="en-US" b="1" i="1" dirty="0">
                <a:latin typeface="Helvetica Light"/>
                <a:cs typeface="Helvetica Light"/>
              </a:rPr>
              <a:t>The direct medical costs associated with diabetes and obesity </a:t>
            </a:r>
          </a:p>
          <a:p>
            <a:pPr algn="ctr"/>
            <a:r>
              <a:rPr lang="en-US" b="1" i="1" dirty="0">
                <a:latin typeface="Helvetica Light"/>
                <a:cs typeface="Helvetica Light"/>
              </a:rPr>
              <a:t>total over $400 billion annually.</a:t>
            </a:r>
          </a:p>
        </p:txBody>
      </p:sp>
      <p:sp>
        <p:nvSpPr>
          <p:cNvPr id="6" name="Rectangle 5"/>
          <p:cNvSpPr/>
          <p:nvPr/>
        </p:nvSpPr>
        <p:spPr>
          <a:xfrm>
            <a:off x="426597" y="359231"/>
            <a:ext cx="5846723" cy="523220"/>
          </a:xfrm>
          <a:prstGeom prst="rect">
            <a:avLst/>
          </a:prstGeom>
        </p:spPr>
        <p:txBody>
          <a:bodyPr wrap="none">
            <a:spAutoFit/>
          </a:bodyPr>
          <a:lstStyle/>
          <a:p>
            <a:r>
              <a:rPr lang="en-US" sz="2800" dirty="0">
                <a:solidFill>
                  <a:srgbClr val="FFFFFF"/>
                </a:solidFill>
              </a:rPr>
              <a:t>Metabolic Disease Epidemic in the U.S.</a:t>
            </a:r>
          </a:p>
        </p:txBody>
      </p:sp>
    </p:spTree>
    <p:extLst>
      <p:ext uri="{BB962C8B-B14F-4D97-AF65-F5344CB8AC3E}">
        <p14:creationId xmlns:p14="http://schemas.microsoft.com/office/powerpoint/2010/main" val="15008887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PT_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2286379483"/>
              </p:ext>
            </p:extLst>
          </p:nvPr>
        </p:nvGraphicFramePr>
        <p:xfrm>
          <a:off x="520066" y="1855933"/>
          <a:ext cx="8054340" cy="2941665"/>
        </p:xfrm>
        <a:graphic>
          <a:graphicData uri="http://schemas.openxmlformats.org/drawingml/2006/table">
            <a:tbl>
              <a:tblPr firstRow="1" bandRow="1">
                <a:tableStyleId>{5C22544A-7EE6-4342-B048-85BDC9FD1C3A}</a:tableStyleId>
              </a:tblPr>
              <a:tblGrid>
                <a:gridCol w="3680459"/>
                <a:gridCol w="2480310"/>
                <a:gridCol w="1893571"/>
              </a:tblGrid>
              <a:tr h="408942">
                <a:tc>
                  <a:txBody>
                    <a:bodyPr/>
                    <a:lstStyle/>
                    <a:p>
                      <a:pPr algn="r"/>
                      <a:endParaRPr lang="en-US" sz="1500" dirty="0">
                        <a:solidFill>
                          <a:schemeClr val="tx1"/>
                        </a:solidFill>
                      </a:endParaRPr>
                    </a:p>
                  </a:txBody>
                  <a:tcPr marL="96012" marR="457200" marT="48768" marB="48768">
                    <a:noFill/>
                  </a:tcPr>
                </a:tc>
                <a:tc>
                  <a:txBody>
                    <a:bodyPr/>
                    <a:lstStyle/>
                    <a:p>
                      <a:pPr algn="ctr"/>
                      <a:r>
                        <a:rPr lang="en-US" sz="1500" dirty="0" smtClean="0">
                          <a:solidFill>
                            <a:schemeClr val="tx1"/>
                          </a:solidFill>
                        </a:rPr>
                        <a:t>2014</a:t>
                      </a:r>
                      <a:endParaRPr lang="en-US" sz="1500" dirty="0">
                        <a:solidFill>
                          <a:schemeClr val="tx1"/>
                        </a:solidFill>
                      </a:endParaRPr>
                    </a:p>
                  </a:txBody>
                  <a:tcPr marL="96012" marR="96012" marT="48768" marB="48768">
                    <a:solidFill>
                      <a:schemeClr val="accent5">
                        <a:lumMod val="40000"/>
                        <a:lumOff val="60000"/>
                      </a:schemeClr>
                    </a:solidFill>
                  </a:tcPr>
                </a:tc>
                <a:tc>
                  <a:txBody>
                    <a:bodyPr/>
                    <a:lstStyle/>
                    <a:p>
                      <a:pPr algn="ctr"/>
                      <a:r>
                        <a:rPr lang="en-US" sz="1500" dirty="0" smtClean="0">
                          <a:solidFill>
                            <a:schemeClr val="tx1"/>
                          </a:solidFill>
                        </a:rPr>
                        <a:t>2020</a:t>
                      </a:r>
                    </a:p>
                  </a:txBody>
                  <a:tcPr marL="96012" marR="96012" marT="48768" marB="48768">
                    <a:solidFill>
                      <a:schemeClr val="accent5">
                        <a:lumMod val="40000"/>
                        <a:lumOff val="60000"/>
                      </a:schemeClr>
                    </a:solidFill>
                  </a:tcPr>
                </a:tc>
              </a:tr>
              <a:tr h="404309">
                <a:tc>
                  <a:txBody>
                    <a:bodyPr/>
                    <a:lstStyle/>
                    <a:p>
                      <a:pPr algn="r"/>
                      <a:r>
                        <a:rPr lang="en-US" sz="1500" b="1" dirty="0" smtClean="0">
                          <a:solidFill>
                            <a:schemeClr val="tx1"/>
                          </a:solidFill>
                        </a:rPr>
                        <a:t>Cost of Diabetes</a:t>
                      </a:r>
                      <a:endParaRPr lang="en-US" sz="1500" b="1" dirty="0">
                        <a:solidFill>
                          <a:schemeClr val="tx1"/>
                        </a:solidFill>
                      </a:endParaRPr>
                    </a:p>
                  </a:txBody>
                  <a:tcPr marL="96012" marR="457200" marT="48768" marB="48768">
                    <a:solidFill>
                      <a:srgbClr val="48A51E">
                        <a:alpha val="25000"/>
                      </a:srgbClr>
                    </a:solidFill>
                  </a:tcPr>
                </a:tc>
                <a:tc>
                  <a:txBody>
                    <a:bodyPr/>
                    <a:lstStyle/>
                    <a:p>
                      <a:pPr algn="ctr"/>
                      <a:r>
                        <a:rPr lang="en-US" sz="1500" b="0" dirty="0" smtClean="0">
                          <a:solidFill>
                            <a:schemeClr val="tx1"/>
                          </a:solidFill>
                        </a:rPr>
                        <a:t>$200 billion</a:t>
                      </a:r>
                      <a:endParaRPr lang="en-US" sz="1500" b="0" dirty="0">
                        <a:solidFill>
                          <a:schemeClr val="tx1"/>
                        </a:solidFill>
                      </a:endParaRPr>
                    </a:p>
                  </a:txBody>
                  <a:tcPr marL="96012" marR="96012" marT="48768" marB="48768">
                    <a:solidFill>
                      <a:srgbClr val="48A51E">
                        <a:alpha val="25000"/>
                      </a:srgbClr>
                    </a:solidFill>
                  </a:tcPr>
                </a:tc>
                <a:tc>
                  <a:txBody>
                    <a:bodyPr/>
                    <a:lstStyle/>
                    <a:p>
                      <a:pPr algn="ctr"/>
                      <a:r>
                        <a:rPr lang="en-US" sz="1500" b="0" dirty="0" smtClean="0">
                          <a:solidFill>
                            <a:schemeClr val="tx1"/>
                          </a:solidFill>
                        </a:rPr>
                        <a:t>$500 billion</a:t>
                      </a:r>
                      <a:endParaRPr lang="en-US" sz="1500" b="0" dirty="0">
                        <a:solidFill>
                          <a:schemeClr val="tx1"/>
                        </a:solidFill>
                      </a:endParaRPr>
                    </a:p>
                  </a:txBody>
                  <a:tcPr marL="96012" marR="96012" marT="48768" marB="48768">
                    <a:solidFill>
                      <a:srgbClr val="48A51E">
                        <a:alpha val="25000"/>
                      </a:srgbClr>
                    </a:solidFill>
                  </a:tcPr>
                </a:tc>
              </a:tr>
              <a:tr h="404309">
                <a:tc>
                  <a:txBody>
                    <a:bodyPr/>
                    <a:lstStyle/>
                    <a:p>
                      <a:pPr algn="r"/>
                      <a:r>
                        <a:rPr lang="en-US" sz="1500" b="1" dirty="0" smtClean="0">
                          <a:solidFill>
                            <a:schemeClr val="tx1"/>
                          </a:solidFill>
                        </a:rPr>
                        <a:t>Top</a:t>
                      </a:r>
                      <a:r>
                        <a:rPr lang="en-US" sz="1500" b="1" baseline="0" dirty="0" smtClean="0">
                          <a:solidFill>
                            <a:schemeClr val="tx1"/>
                          </a:solidFill>
                        </a:rPr>
                        <a:t> </a:t>
                      </a:r>
                      <a:r>
                        <a:rPr lang="en-US" sz="1500" b="1" baseline="0" dirty="0" err="1" smtClean="0">
                          <a:solidFill>
                            <a:schemeClr val="tx1"/>
                          </a:solidFill>
                        </a:rPr>
                        <a:t>Decile</a:t>
                      </a:r>
                      <a:r>
                        <a:rPr lang="en-US" sz="1500" b="1" baseline="0" dirty="0" smtClean="0">
                          <a:solidFill>
                            <a:schemeClr val="tx1"/>
                          </a:solidFill>
                        </a:rPr>
                        <a:t> of Population</a:t>
                      </a:r>
                      <a:endParaRPr lang="en-US" sz="1500" b="1" dirty="0">
                        <a:solidFill>
                          <a:schemeClr val="tx1"/>
                        </a:solidFill>
                      </a:endParaRPr>
                    </a:p>
                  </a:txBody>
                  <a:tcPr marL="96012" marR="457200" marT="48768" marB="48768">
                    <a:solidFill>
                      <a:srgbClr val="48A51E">
                        <a:alpha val="25000"/>
                      </a:srgbClr>
                    </a:solidFill>
                  </a:tcPr>
                </a:tc>
                <a:tc>
                  <a:txBody>
                    <a:bodyPr/>
                    <a:lstStyle/>
                    <a:p>
                      <a:pPr algn="ctr"/>
                      <a:r>
                        <a:rPr lang="en-US" sz="1500" b="0" dirty="0" smtClean="0">
                          <a:solidFill>
                            <a:schemeClr val="tx1"/>
                          </a:solidFill>
                        </a:rPr>
                        <a:t>65.6% of medical cost</a:t>
                      </a:r>
                      <a:endParaRPr lang="en-US" sz="1500" b="0" dirty="0">
                        <a:solidFill>
                          <a:schemeClr val="tx1"/>
                        </a:solidFill>
                      </a:endParaRPr>
                    </a:p>
                  </a:txBody>
                  <a:tcPr marL="96012" marR="96012" marT="48768" marB="48768">
                    <a:solidFill>
                      <a:srgbClr val="48A51E">
                        <a:alpha val="25000"/>
                      </a:srgbClr>
                    </a:solidFill>
                  </a:tcPr>
                </a:tc>
                <a:tc>
                  <a:txBody>
                    <a:bodyPr/>
                    <a:lstStyle/>
                    <a:p>
                      <a:pPr algn="ctr"/>
                      <a:r>
                        <a:rPr lang="en-US" sz="1500" b="0" dirty="0" smtClean="0">
                          <a:solidFill>
                            <a:schemeClr val="tx1"/>
                          </a:solidFill>
                        </a:rPr>
                        <a:t>65.6%</a:t>
                      </a:r>
                      <a:endParaRPr lang="en-US" sz="1500" b="0" dirty="0">
                        <a:solidFill>
                          <a:schemeClr val="tx1"/>
                        </a:solidFill>
                      </a:endParaRPr>
                    </a:p>
                  </a:txBody>
                  <a:tcPr marL="96012" marR="96012" marT="48768" marB="48768">
                    <a:solidFill>
                      <a:srgbClr val="48A51E">
                        <a:alpha val="25000"/>
                      </a:srgbClr>
                    </a:solidFill>
                  </a:tcPr>
                </a:tc>
              </a:tr>
              <a:tr h="404309">
                <a:tc>
                  <a:txBody>
                    <a:bodyPr/>
                    <a:lstStyle/>
                    <a:p>
                      <a:pPr algn="r"/>
                      <a:r>
                        <a:rPr lang="en-US" sz="1500" b="1" dirty="0" smtClean="0">
                          <a:solidFill>
                            <a:schemeClr val="tx1"/>
                          </a:solidFill>
                        </a:rPr>
                        <a:t>Cost of Top </a:t>
                      </a:r>
                      <a:r>
                        <a:rPr lang="en-US" sz="1500" b="1" dirty="0" err="1" smtClean="0">
                          <a:solidFill>
                            <a:schemeClr val="tx1"/>
                          </a:solidFill>
                        </a:rPr>
                        <a:t>Decile</a:t>
                      </a:r>
                      <a:r>
                        <a:rPr lang="en-US" sz="1500" b="1" dirty="0" smtClean="0">
                          <a:solidFill>
                            <a:schemeClr val="tx1"/>
                          </a:solidFill>
                        </a:rPr>
                        <a:t> ($)</a:t>
                      </a:r>
                      <a:endParaRPr lang="en-US" sz="1500" b="1" dirty="0">
                        <a:solidFill>
                          <a:schemeClr val="tx1"/>
                        </a:solidFill>
                      </a:endParaRPr>
                    </a:p>
                  </a:txBody>
                  <a:tcPr marL="96012" marR="457200" marT="48768" marB="48768">
                    <a:solidFill>
                      <a:srgbClr val="48A51E">
                        <a:alpha val="25000"/>
                      </a:srgbClr>
                    </a:solidFill>
                  </a:tcPr>
                </a:tc>
                <a:tc>
                  <a:txBody>
                    <a:bodyPr/>
                    <a:lstStyle/>
                    <a:p>
                      <a:pPr algn="ctr"/>
                      <a:r>
                        <a:rPr lang="en-US" sz="1500" b="0" dirty="0" smtClean="0">
                          <a:solidFill>
                            <a:schemeClr val="tx1"/>
                          </a:solidFill>
                        </a:rPr>
                        <a:t>$127 billion</a:t>
                      </a:r>
                      <a:endParaRPr lang="en-US" sz="1500" b="0" dirty="0">
                        <a:solidFill>
                          <a:schemeClr val="tx1"/>
                        </a:solidFill>
                      </a:endParaRPr>
                    </a:p>
                  </a:txBody>
                  <a:tcPr marL="96012" marR="96012" marT="48768" marB="48768">
                    <a:solidFill>
                      <a:srgbClr val="48A51E">
                        <a:alpha val="25000"/>
                      </a:srgbClr>
                    </a:solidFill>
                  </a:tcPr>
                </a:tc>
                <a:tc>
                  <a:txBody>
                    <a:bodyPr/>
                    <a:lstStyle/>
                    <a:p>
                      <a:pPr algn="ctr"/>
                      <a:r>
                        <a:rPr lang="en-US" sz="1500" b="0" dirty="0" smtClean="0">
                          <a:solidFill>
                            <a:schemeClr val="tx1"/>
                          </a:solidFill>
                        </a:rPr>
                        <a:t>$328 billion</a:t>
                      </a:r>
                      <a:endParaRPr lang="en-US" sz="1500" b="0" dirty="0">
                        <a:solidFill>
                          <a:schemeClr val="tx1"/>
                        </a:solidFill>
                      </a:endParaRPr>
                    </a:p>
                  </a:txBody>
                  <a:tcPr marL="96012" marR="96012" marT="48768" marB="48768">
                    <a:solidFill>
                      <a:srgbClr val="48A51E">
                        <a:alpha val="25000"/>
                      </a:srgbClr>
                    </a:solidFill>
                  </a:tcPr>
                </a:tc>
              </a:tr>
              <a:tr h="511178">
                <a:tc>
                  <a:txBody>
                    <a:bodyPr/>
                    <a:lstStyle/>
                    <a:p>
                      <a:pPr algn="r"/>
                      <a:r>
                        <a:rPr lang="en-US" sz="1500" b="1" dirty="0" smtClean="0">
                          <a:solidFill>
                            <a:schemeClr val="tx1"/>
                          </a:solidFill>
                        </a:rPr>
                        <a:t>Reduction of 15% medical costs</a:t>
                      </a:r>
                      <a:endParaRPr lang="en-US" sz="1500" b="1" dirty="0">
                        <a:solidFill>
                          <a:schemeClr val="tx1"/>
                        </a:solidFill>
                      </a:endParaRPr>
                    </a:p>
                  </a:txBody>
                  <a:tcPr marL="96012" marR="457200" marT="48768" marB="48768">
                    <a:solidFill>
                      <a:srgbClr val="48A51E">
                        <a:alpha val="25000"/>
                      </a:srgbClr>
                    </a:solidFill>
                  </a:tcPr>
                </a:tc>
                <a:tc>
                  <a:txBody>
                    <a:bodyPr/>
                    <a:lstStyle/>
                    <a:p>
                      <a:pPr algn="ctr"/>
                      <a:r>
                        <a:rPr lang="en-US" sz="1500" b="0" dirty="0" smtClean="0">
                          <a:solidFill>
                            <a:schemeClr val="tx1"/>
                          </a:solidFill>
                        </a:rPr>
                        <a:t>$19.1 billion</a:t>
                      </a:r>
                      <a:endParaRPr lang="en-US" sz="1500" b="0" dirty="0">
                        <a:solidFill>
                          <a:schemeClr val="tx1"/>
                        </a:solidFill>
                      </a:endParaRPr>
                    </a:p>
                  </a:txBody>
                  <a:tcPr marL="96012" marR="96012" marT="48768" marB="48768">
                    <a:solidFill>
                      <a:srgbClr val="48A51E">
                        <a:alpha val="25000"/>
                      </a:srgbClr>
                    </a:solidFill>
                  </a:tcPr>
                </a:tc>
                <a:tc>
                  <a:txBody>
                    <a:bodyPr/>
                    <a:lstStyle/>
                    <a:p>
                      <a:pPr algn="ctr"/>
                      <a:r>
                        <a:rPr lang="en-US" sz="1500" b="0" dirty="0" smtClean="0">
                          <a:solidFill>
                            <a:schemeClr val="tx1"/>
                          </a:solidFill>
                        </a:rPr>
                        <a:t>$49.2</a:t>
                      </a:r>
                      <a:r>
                        <a:rPr lang="en-US" sz="1500" b="0" baseline="0" dirty="0" smtClean="0">
                          <a:solidFill>
                            <a:schemeClr val="tx1"/>
                          </a:solidFill>
                        </a:rPr>
                        <a:t> billion</a:t>
                      </a:r>
                      <a:endParaRPr lang="en-US" sz="1500" b="0" dirty="0">
                        <a:solidFill>
                          <a:schemeClr val="tx1"/>
                        </a:solidFill>
                      </a:endParaRPr>
                    </a:p>
                  </a:txBody>
                  <a:tcPr marL="96012" marR="96012" marT="48768" marB="48768">
                    <a:solidFill>
                      <a:srgbClr val="48A51E">
                        <a:alpha val="25000"/>
                      </a:srgbClr>
                    </a:solidFill>
                  </a:tcPr>
                </a:tc>
              </a:tr>
              <a:tr h="404309">
                <a:tc>
                  <a:txBody>
                    <a:bodyPr/>
                    <a:lstStyle/>
                    <a:p>
                      <a:pPr marL="0" algn="r"/>
                      <a:r>
                        <a:rPr lang="en-US" sz="1500" b="1" i="0" dirty="0" smtClean="0">
                          <a:solidFill>
                            <a:schemeClr val="bg1"/>
                          </a:solidFill>
                        </a:rPr>
                        <a:t>Nutritional</a:t>
                      </a:r>
                      <a:r>
                        <a:rPr lang="en-US" sz="1500" b="1" i="0" baseline="0" dirty="0" smtClean="0">
                          <a:solidFill>
                            <a:schemeClr val="bg1"/>
                          </a:solidFill>
                        </a:rPr>
                        <a:t> Opportunity</a:t>
                      </a:r>
                      <a:endParaRPr lang="en-US" sz="1500" b="1" i="0" dirty="0">
                        <a:solidFill>
                          <a:schemeClr val="bg1"/>
                        </a:solidFill>
                      </a:endParaRPr>
                    </a:p>
                  </a:txBody>
                  <a:tcPr marL="96012" marR="457200" marT="48768" marB="48768">
                    <a:solidFill>
                      <a:srgbClr val="275C0F"/>
                    </a:solidFill>
                  </a:tcPr>
                </a:tc>
                <a:tc>
                  <a:txBody>
                    <a:bodyPr/>
                    <a:lstStyle/>
                    <a:p>
                      <a:pPr marL="0" algn="ctr"/>
                      <a:r>
                        <a:rPr lang="en-US" sz="1500" b="1" i="0" dirty="0" smtClean="0">
                          <a:solidFill>
                            <a:schemeClr val="bg1"/>
                          </a:solidFill>
                        </a:rPr>
                        <a:t>$4.8 billion</a:t>
                      </a:r>
                      <a:endParaRPr lang="en-US" sz="1500" b="1" i="0" dirty="0">
                        <a:solidFill>
                          <a:schemeClr val="bg1"/>
                        </a:solidFill>
                      </a:endParaRPr>
                    </a:p>
                  </a:txBody>
                  <a:tcPr marL="96012" marR="96012" marT="48768" marB="48768">
                    <a:solidFill>
                      <a:srgbClr val="275C0F"/>
                    </a:solidFill>
                  </a:tcPr>
                </a:tc>
                <a:tc>
                  <a:txBody>
                    <a:bodyPr/>
                    <a:lstStyle/>
                    <a:p>
                      <a:pPr marL="0" algn="ctr"/>
                      <a:r>
                        <a:rPr lang="en-US" sz="1500" b="1" i="0" dirty="0" smtClean="0">
                          <a:solidFill>
                            <a:schemeClr val="bg1"/>
                          </a:solidFill>
                        </a:rPr>
                        <a:t>$12.3 billion</a:t>
                      </a:r>
                      <a:endParaRPr lang="en-US" sz="1500" b="1" i="0" dirty="0">
                        <a:solidFill>
                          <a:schemeClr val="bg1"/>
                        </a:solidFill>
                      </a:endParaRPr>
                    </a:p>
                  </a:txBody>
                  <a:tcPr marL="96012" marR="96012" marT="48768" marB="48768">
                    <a:solidFill>
                      <a:srgbClr val="275C0F"/>
                    </a:solidFill>
                  </a:tcPr>
                </a:tc>
              </a:tr>
              <a:tr h="404309">
                <a:tc>
                  <a:txBody>
                    <a:bodyPr/>
                    <a:lstStyle/>
                    <a:p>
                      <a:pPr algn="r"/>
                      <a:r>
                        <a:rPr lang="en-US" sz="1500" b="1" i="0" dirty="0" smtClean="0">
                          <a:solidFill>
                            <a:schemeClr val="bg1"/>
                          </a:solidFill>
                        </a:rPr>
                        <a:t>Health</a:t>
                      </a:r>
                      <a:r>
                        <a:rPr lang="en-US" sz="1500" b="1" i="0" baseline="0" dirty="0" smtClean="0">
                          <a:solidFill>
                            <a:schemeClr val="bg1"/>
                          </a:solidFill>
                        </a:rPr>
                        <a:t> Savings @ 75%</a:t>
                      </a:r>
                      <a:endParaRPr lang="en-US" sz="1500" b="1" i="0" dirty="0">
                        <a:solidFill>
                          <a:schemeClr val="bg1"/>
                        </a:solidFill>
                      </a:endParaRPr>
                    </a:p>
                  </a:txBody>
                  <a:tcPr marL="96012" marR="457200" marT="48768" marB="48768">
                    <a:solidFill>
                      <a:srgbClr val="275C0F"/>
                    </a:solidFill>
                  </a:tcPr>
                </a:tc>
                <a:tc>
                  <a:txBody>
                    <a:bodyPr/>
                    <a:lstStyle/>
                    <a:p>
                      <a:pPr algn="ctr"/>
                      <a:r>
                        <a:rPr lang="en-US" sz="1500" b="1" i="0" dirty="0" smtClean="0">
                          <a:solidFill>
                            <a:schemeClr val="bg1"/>
                          </a:solidFill>
                        </a:rPr>
                        <a:t>$14.3 billion</a:t>
                      </a:r>
                      <a:endParaRPr lang="en-US" sz="1500" b="1" i="0" dirty="0">
                        <a:solidFill>
                          <a:schemeClr val="bg1"/>
                        </a:solidFill>
                      </a:endParaRPr>
                    </a:p>
                  </a:txBody>
                  <a:tcPr marL="96012" marR="96012" marT="48768" marB="48768">
                    <a:solidFill>
                      <a:srgbClr val="275C0F"/>
                    </a:solidFill>
                  </a:tcPr>
                </a:tc>
                <a:tc>
                  <a:txBody>
                    <a:bodyPr/>
                    <a:lstStyle/>
                    <a:p>
                      <a:pPr algn="ctr"/>
                      <a:r>
                        <a:rPr lang="en-US" sz="1500" b="1" i="0" dirty="0" smtClean="0">
                          <a:solidFill>
                            <a:schemeClr val="bg1"/>
                          </a:solidFill>
                        </a:rPr>
                        <a:t>$36.9</a:t>
                      </a:r>
                      <a:r>
                        <a:rPr lang="en-US" sz="1500" b="1" i="0" baseline="0" dirty="0" smtClean="0">
                          <a:solidFill>
                            <a:schemeClr val="bg1"/>
                          </a:solidFill>
                        </a:rPr>
                        <a:t> billion</a:t>
                      </a:r>
                      <a:endParaRPr lang="en-US" sz="1500" b="1" i="0" dirty="0">
                        <a:solidFill>
                          <a:schemeClr val="bg1"/>
                        </a:solidFill>
                      </a:endParaRPr>
                    </a:p>
                  </a:txBody>
                  <a:tcPr marL="96012" marR="96012" marT="48768" marB="48768">
                    <a:solidFill>
                      <a:srgbClr val="275C0F"/>
                    </a:solidFill>
                  </a:tcPr>
                </a:tc>
              </a:tr>
            </a:tbl>
          </a:graphicData>
        </a:graphic>
      </p:graphicFrame>
      <p:sp>
        <p:nvSpPr>
          <p:cNvPr id="4" name="Rectangle 3"/>
          <p:cNvSpPr/>
          <p:nvPr/>
        </p:nvSpPr>
        <p:spPr>
          <a:xfrm>
            <a:off x="374471" y="5170736"/>
            <a:ext cx="8199935" cy="646331"/>
          </a:xfrm>
          <a:prstGeom prst="rect">
            <a:avLst/>
          </a:prstGeom>
        </p:spPr>
        <p:txBody>
          <a:bodyPr wrap="square">
            <a:spAutoFit/>
          </a:bodyPr>
          <a:lstStyle/>
          <a:p>
            <a:pPr algn="ctr"/>
            <a:r>
              <a:rPr lang="en-US" b="1" i="1" dirty="0">
                <a:latin typeface="Helvetica Light"/>
                <a:cs typeface="Helvetica Light"/>
              </a:rPr>
              <a:t>IQ </a:t>
            </a:r>
            <a:r>
              <a:rPr lang="en-US" b="1" i="1" dirty="0" smtClean="0">
                <a:latin typeface="Helvetica Light"/>
                <a:cs typeface="Helvetica Light"/>
              </a:rPr>
              <a:t>represents a </a:t>
            </a:r>
            <a:r>
              <a:rPr lang="en-US" b="1" i="1" dirty="0">
                <a:latin typeface="Helvetica Light"/>
                <a:cs typeface="Helvetica Light"/>
              </a:rPr>
              <a:t>$5 billion revenue opportunity that generates potential net savings of $14 billion to the health care system</a:t>
            </a:r>
          </a:p>
        </p:txBody>
      </p:sp>
      <p:sp>
        <p:nvSpPr>
          <p:cNvPr id="5" name="Rectangle 4"/>
          <p:cNvSpPr/>
          <p:nvPr/>
        </p:nvSpPr>
        <p:spPr>
          <a:xfrm>
            <a:off x="520066" y="421953"/>
            <a:ext cx="5134739" cy="461665"/>
          </a:xfrm>
          <a:prstGeom prst="rect">
            <a:avLst/>
          </a:prstGeom>
        </p:spPr>
        <p:txBody>
          <a:bodyPr wrap="none">
            <a:spAutoFit/>
          </a:bodyPr>
          <a:lstStyle/>
          <a:p>
            <a:r>
              <a:rPr lang="en-US" sz="2400" dirty="0" smtClean="0">
                <a:solidFill>
                  <a:srgbClr val="FFFFFF"/>
                </a:solidFill>
              </a:rPr>
              <a:t>Food as </a:t>
            </a:r>
            <a:r>
              <a:rPr lang="en-US" sz="2400" dirty="0" err="1" smtClean="0">
                <a:solidFill>
                  <a:srgbClr val="FFFFFF"/>
                </a:solidFill>
              </a:rPr>
              <a:t>Pharma</a:t>
            </a:r>
            <a:r>
              <a:rPr lang="en-US" sz="2400" dirty="0" smtClean="0">
                <a:solidFill>
                  <a:srgbClr val="FFFFFF"/>
                </a:solidFill>
              </a:rPr>
              <a:t> IQ Market </a:t>
            </a:r>
            <a:r>
              <a:rPr lang="en-US" sz="2400" dirty="0">
                <a:solidFill>
                  <a:srgbClr val="FFFFFF"/>
                </a:solidFill>
              </a:rPr>
              <a:t>Opportunity</a:t>
            </a:r>
          </a:p>
        </p:txBody>
      </p:sp>
    </p:spTree>
    <p:extLst>
      <p:ext uri="{BB962C8B-B14F-4D97-AF65-F5344CB8AC3E}">
        <p14:creationId xmlns:p14="http://schemas.microsoft.com/office/powerpoint/2010/main" val="321668656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PT_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Oval 3"/>
          <p:cNvSpPr/>
          <p:nvPr/>
        </p:nvSpPr>
        <p:spPr>
          <a:xfrm>
            <a:off x="4074727" y="1527550"/>
            <a:ext cx="4570657" cy="4658895"/>
          </a:xfrm>
          <a:prstGeom prst="ellipse">
            <a:avLst/>
          </a:prstGeom>
          <a:gradFill flip="none" rotWithShape="1">
            <a:gsLst>
              <a:gs pos="0">
                <a:srgbClr val="275C0F">
                  <a:shade val="30000"/>
                  <a:satMod val="115000"/>
                </a:srgbClr>
              </a:gs>
              <a:gs pos="50000">
                <a:srgbClr val="275C0F">
                  <a:shade val="67500"/>
                  <a:satMod val="115000"/>
                </a:srgbClr>
              </a:gs>
              <a:gs pos="100000">
                <a:srgbClr val="275C0F">
                  <a:shade val="100000"/>
                  <a:satMod val="115000"/>
                </a:srgbClr>
              </a:gs>
            </a:gsLst>
            <a:path path="circle">
              <a:fillToRect l="100000" t="100000"/>
            </a:path>
            <a:tileRect r="-100000" b="-100000"/>
          </a:gradFill>
          <a:ln>
            <a:solidFill>
              <a:srgbClr val="275C0F"/>
            </a:solidFill>
          </a:ln>
        </p:spPr>
        <p:style>
          <a:lnRef idx="2">
            <a:schemeClr val="accent5">
              <a:shade val="50000"/>
            </a:schemeClr>
          </a:lnRef>
          <a:fillRef idx="1">
            <a:schemeClr val="accent5"/>
          </a:fillRef>
          <a:effectRef idx="0">
            <a:schemeClr val="accent5"/>
          </a:effectRef>
          <a:fontRef idx="minor">
            <a:schemeClr val="lt1"/>
          </a:fontRef>
        </p:style>
        <p:txBody>
          <a:bodyPr lIns="96661" tIns="48331" rIns="96661" bIns="48331" rtlCol="0" anchor="ctr"/>
          <a:lstStyle/>
          <a:p>
            <a:pPr algn="ctr"/>
            <a:endParaRPr lang="en-US" dirty="0" smtClean="0">
              <a:solidFill>
                <a:schemeClr val="bg1"/>
              </a:solidFill>
            </a:endParaRPr>
          </a:p>
          <a:p>
            <a:pPr algn="ctr"/>
            <a:endParaRPr lang="en-US" dirty="0" smtClean="0">
              <a:solidFill>
                <a:schemeClr val="bg1"/>
              </a:solidFill>
            </a:endParaRPr>
          </a:p>
          <a:p>
            <a:pPr algn="ctr"/>
            <a:endParaRPr lang="en-US" dirty="0" smtClean="0">
              <a:solidFill>
                <a:schemeClr val="bg1"/>
              </a:solidFill>
            </a:endParaRPr>
          </a:p>
          <a:p>
            <a:pPr algn="ctr"/>
            <a:endParaRPr lang="en-US" dirty="0" smtClean="0">
              <a:solidFill>
                <a:schemeClr val="bg1"/>
              </a:solidFill>
            </a:endParaRPr>
          </a:p>
          <a:p>
            <a:pPr algn="ctr"/>
            <a:r>
              <a:rPr lang="en-US" dirty="0" smtClean="0">
                <a:solidFill>
                  <a:schemeClr val="bg1"/>
                </a:solidFill>
              </a:rPr>
              <a:t>TOTAL PREVENTIVE HEALTH</a:t>
            </a:r>
          </a:p>
          <a:p>
            <a:pPr algn="ctr"/>
            <a:r>
              <a:rPr lang="en-US" dirty="0" smtClean="0">
                <a:solidFill>
                  <a:schemeClr val="bg1"/>
                </a:solidFill>
              </a:rPr>
              <a:t>&amp; WELLNESS MARKET</a:t>
            </a:r>
          </a:p>
          <a:p>
            <a:pPr algn="ctr"/>
            <a:r>
              <a:rPr lang="en-US" dirty="0" smtClean="0">
                <a:solidFill>
                  <a:schemeClr val="bg1"/>
                </a:solidFill>
              </a:rPr>
              <a:t>$6 - $10B</a:t>
            </a:r>
          </a:p>
        </p:txBody>
      </p:sp>
      <p:sp>
        <p:nvSpPr>
          <p:cNvPr id="5" name="Oval 4"/>
          <p:cNvSpPr/>
          <p:nvPr/>
        </p:nvSpPr>
        <p:spPr>
          <a:xfrm>
            <a:off x="5574804" y="1527550"/>
            <a:ext cx="2152892" cy="2240126"/>
          </a:xfrm>
          <a:prstGeom prst="ellipse">
            <a:avLst/>
          </a:prstGeom>
          <a:ln/>
        </p:spPr>
        <p:style>
          <a:lnRef idx="0">
            <a:schemeClr val="accent5"/>
          </a:lnRef>
          <a:fillRef idx="3">
            <a:schemeClr val="accent5"/>
          </a:fillRef>
          <a:effectRef idx="3">
            <a:schemeClr val="accent5"/>
          </a:effectRef>
          <a:fontRef idx="minor">
            <a:schemeClr val="lt1"/>
          </a:fontRef>
        </p:style>
        <p:txBody>
          <a:bodyPr lIns="96661" tIns="48331" rIns="96661" bIns="48331" rtlCol="0" anchor="ctr"/>
          <a:lstStyle/>
          <a:p>
            <a:pPr algn="ctr"/>
            <a:r>
              <a:rPr lang="en-US" dirty="0" smtClean="0">
                <a:solidFill>
                  <a:schemeClr val="tx1"/>
                </a:solidFill>
              </a:rPr>
              <a:t>WEIGHT LOSS MARKET </a:t>
            </a:r>
          </a:p>
          <a:p>
            <a:pPr algn="ctr"/>
            <a:r>
              <a:rPr lang="en-US" dirty="0" smtClean="0">
                <a:solidFill>
                  <a:schemeClr val="tx1"/>
                </a:solidFill>
              </a:rPr>
              <a:t>$1 - $2B</a:t>
            </a:r>
            <a:endParaRPr lang="en-US" dirty="0">
              <a:solidFill>
                <a:schemeClr val="tx1"/>
              </a:solidFill>
            </a:endParaRPr>
          </a:p>
        </p:txBody>
      </p:sp>
      <p:sp>
        <p:nvSpPr>
          <p:cNvPr id="6" name="Rectangle 5"/>
          <p:cNvSpPr/>
          <p:nvPr/>
        </p:nvSpPr>
        <p:spPr>
          <a:xfrm>
            <a:off x="625305" y="2025763"/>
            <a:ext cx="2810055" cy="3416320"/>
          </a:xfrm>
          <a:prstGeom prst="rect">
            <a:avLst/>
          </a:prstGeom>
        </p:spPr>
        <p:txBody>
          <a:bodyPr wrap="square">
            <a:spAutoFit/>
          </a:bodyPr>
          <a:lstStyle/>
          <a:p>
            <a:r>
              <a:rPr lang="en-US" sz="2400" b="1" i="1" dirty="0">
                <a:cs typeface="Helvetica Light"/>
              </a:rPr>
              <a:t>The possibility to </a:t>
            </a:r>
            <a:r>
              <a:rPr lang="en-US" sz="2400" b="1" i="1" dirty="0" smtClean="0">
                <a:cs typeface="Helvetica Light"/>
              </a:rPr>
              <a:t>deal with metabolic </a:t>
            </a:r>
            <a:r>
              <a:rPr lang="en-US" sz="2400" b="1" i="1" dirty="0">
                <a:cs typeface="Helvetica Light"/>
              </a:rPr>
              <a:t>syndrome </a:t>
            </a:r>
            <a:r>
              <a:rPr lang="en-US" sz="2400" b="1" i="1" dirty="0" smtClean="0">
                <a:cs typeface="Helvetica Light"/>
              </a:rPr>
              <a:t>by </a:t>
            </a:r>
            <a:r>
              <a:rPr lang="en-US" sz="2400" b="1" i="1" dirty="0">
                <a:cs typeface="Helvetica Light"/>
              </a:rPr>
              <a:t>nutrition and behavior modification expands the </a:t>
            </a:r>
            <a:r>
              <a:rPr lang="en-US" sz="2400" b="1" i="1" dirty="0" smtClean="0">
                <a:cs typeface="Helvetica Light"/>
              </a:rPr>
              <a:t>total market </a:t>
            </a:r>
            <a:r>
              <a:rPr lang="en-US" sz="2400" b="1" i="1" dirty="0">
                <a:cs typeface="Helvetica Light"/>
              </a:rPr>
              <a:t>opportunity </a:t>
            </a:r>
            <a:r>
              <a:rPr lang="en-US" sz="2400" b="1" i="1" dirty="0" smtClean="0">
                <a:cs typeface="Helvetica Light"/>
              </a:rPr>
              <a:t>by 500%</a:t>
            </a:r>
            <a:endParaRPr lang="en-US" sz="2400" b="1" i="1" dirty="0">
              <a:latin typeface="Helvetica Light"/>
              <a:cs typeface="Helvetica Light"/>
            </a:endParaRPr>
          </a:p>
        </p:txBody>
      </p:sp>
      <p:sp>
        <p:nvSpPr>
          <p:cNvPr id="7" name="Rectangle 6"/>
          <p:cNvSpPr/>
          <p:nvPr/>
        </p:nvSpPr>
        <p:spPr>
          <a:xfrm>
            <a:off x="317011" y="359231"/>
            <a:ext cx="4993374" cy="461665"/>
          </a:xfrm>
          <a:prstGeom prst="rect">
            <a:avLst/>
          </a:prstGeom>
        </p:spPr>
        <p:txBody>
          <a:bodyPr wrap="none">
            <a:spAutoFit/>
          </a:bodyPr>
          <a:lstStyle/>
          <a:p>
            <a:r>
              <a:rPr lang="en-US" sz="2400" dirty="0">
                <a:solidFill>
                  <a:srgbClr val="FFFFFF"/>
                </a:solidFill>
              </a:rPr>
              <a:t>Moving </a:t>
            </a:r>
            <a:r>
              <a:rPr lang="en-US" sz="2400" dirty="0" smtClean="0">
                <a:solidFill>
                  <a:srgbClr val="FFFFFF"/>
                </a:solidFill>
              </a:rPr>
              <a:t>Beyond the Weight Loss Focus</a:t>
            </a:r>
            <a:endParaRPr lang="en-US" sz="2400" dirty="0">
              <a:solidFill>
                <a:srgbClr val="FFFFFF"/>
              </a:solidFill>
            </a:endParaRPr>
          </a:p>
        </p:txBody>
      </p:sp>
    </p:spTree>
    <p:extLst>
      <p:ext uri="{BB962C8B-B14F-4D97-AF65-F5344CB8AC3E}">
        <p14:creationId xmlns:p14="http://schemas.microsoft.com/office/powerpoint/2010/main" val="129502499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PT_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descr="http://th08.deviantart.net/fs71/PRE/i/2010/008/5/9/Safari_Compass_by_mojopixe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89733">
            <a:off x="4354108" y="1682319"/>
            <a:ext cx="4443255" cy="4443257"/>
          </a:xfrm>
          <a:prstGeom prst="rect">
            <a:avLst/>
          </a:prstGeom>
          <a:noFill/>
          <a:extLst>
            <a:ext uri="{909E8E84-426E-40dd-AFC4-6F175D3DCCD1}">
              <a14:hiddenFill xmlns="" xmlns:a14="http://schemas.microsoft.com/office/drawing/2010/main">
                <a:solidFill>
                  <a:srgbClr val="FFFFFF"/>
                </a:solidFill>
              </a14:hiddenFill>
            </a:ext>
          </a:extLst>
        </p:spPr>
      </p:pic>
      <p:sp>
        <p:nvSpPr>
          <p:cNvPr id="6" name="Chevron 5"/>
          <p:cNvSpPr/>
          <p:nvPr/>
        </p:nvSpPr>
        <p:spPr>
          <a:xfrm>
            <a:off x="525709" y="1497266"/>
            <a:ext cx="3474720" cy="1188720"/>
          </a:xfrm>
          <a:prstGeom prst="chevron">
            <a:avLst/>
          </a:prstGeom>
          <a:ln>
            <a:solidFill>
              <a:srgbClr val="275C0F"/>
            </a:solidFill>
          </a:ln>
        </p:spPr>
        <p:style>
          <a:lnRef idx="3">
            <a:schemeClr val="lt1"/>
          </a:lnRef>
          <a:fillRef idx="1">
            <a:schemeClr val="accent5"/>
          </a:fillRef>
          <a:effectRef idx="1">
            <a:schemeClr val="accent5"/>
          </a:effectRef>
          <a:fontRef idx="minor">
            <a:schemeClr val="lt1"/>
          </a:fontRef>
        </p:style>
        <p:txBody>
          <a:bodyPr lIns="96661" tIns="48331" rIns="96661" bIns="48331" rtlCol="0" anchor="ctr"/>
          <a:lstStyle/>
          <a:p>
            <a:pPr algn="ctr"/>
            <a:r>
              <a:rPr lang="en-US" dirty="0" smtClean="0">
                <a:solidFill>
                  <a:schemeClr val="tx1"/>
                </a:solidFill>
              </a:rPr>
              <a:t>Aging Population</a:t>
            </a:r>
            <a:endParaRPr lang="en-US" dirty="0">
              <a:solidFill>
                <a:schemeClr val="tx1"/>
              </a:solidFill>
            </a:endParaRPr>
          </a:p>
        </p:txBody>
      </p:sp>
      <p:sp>
        <p:nvSpPr>
          <p:cNvPr id="7" name="Chevron 6"/>
          <p:cNvSpPr/>
          <p:nvPr/>
        </p:nvSpPr>
        <p:spPr>
          <a:xfrm>
            <a:off x="522635" y="3194233"/>
            <a:ext cx="3474720" cy="1188720"/>
          </a:xfrm>
          <a:prstGeom prst="chevron">
            <a:avLst/>
          </a:prstGeom>
          <a:ln>
            <a:solidFill>
              <a:srgbClr val="275C0F"/>
            </a:solidFill>
          </a:ln>
        </p:spPr>
        <p:style>
          <a:lnRef idx="3">
            <a:schemeClr val="lt1"/>
          </a:lnRef>
          <a:fillRef idx="1">
            <a:schemeClr val="accent5"/>
          </a:fillRef>
          <a:effectRef idx="1">
            <a:schemeClr val="accent5"/>
          </a:effectRef>
          <a:fontRef idx="minor">
            <a:schemeClr val="lt1"/>
          </a:fontRef>
        </p:style>
        <p:txBody>
          <a:bodyPr lIns="96661" tIns="48331" rIns="96661" bIns="48331" rtlCol="0" anchor="ctr"/>
          <a:lstStyle/>
          <a:p>
            <a:pPr algn="ctr"/>
            <a:r>
              <a:rPr lang="en-US" dirty="0" smtClean="0">
                <a:solidFill>
                  <a:schemeClr val="tx1"/>
                </a:solidFill>
              </a:rPr>
              <a:t>Metabolic Syndrome</a:t>
            </a:r>
            <a:endParaRPr lang="en-US" dirty="0">
              <a:solidFill>
                <a:schemeClr val="tx1"/>
              </a:solidFill>
            </a:endParaRPr>
          </a:p>
        </p:txBody>
      </p:sp>
      <p:sp>
        <p:nvSpPr>
          <p:cNvPr id="8" name="Chevron 7"/>
          <p:cNvSpPr/>
          <p:nvPr/>
        </p:nvSpPr>
        <p:spPr>
          <a:xfrm>
            <a:off x="522635" y="4853015"/>
            <a:ext cx="3474720" cy="1188720"/>
          </a:xfrm>
          <a:prstGeom prst="chevron">
            <a:avLst/>
          </a:prstGeom>
          <a:ln>
            <a:solidFill>
              <a:srgbClr val="275C0F"/>
            </a:solidFill>
          </a:ln>
        </p:spPr>
        <p:style>
          <a:lnRef idx="3">
            <a:schemeClr val="lt1"/>
          </a:lnRef>
          <a:fillRef idx="1">
            <a:schemeClr val="accent5"/>
          </a:fillRef>
          <a:effectRef idx="1">
            <a:schemeClr val="accent5"/>
          </a:effectRef>
          <a:fontRef idx="minor">
            <a:schemeClr val="lt1"/>
          </a:fontRef>
        </p:style>
        <p:txBody>
          <a:bodyPr lIns="96661" tIns="48331" rIns="96661" bIns="48331" rtlCol="0" anchor="ctr"/>
          <a:lstStyle/>
          <a:p>
            <a:pPr algn="ctr"/>
            <a:r>
              <a:rPr lang="en-US" dirty="0" smtClean="0">
                <a:solidFill>
                  <a:schemeClr val="tx1"/>
                </a:solidFill>
              </a:rPr>
              <a:t>Health Care System Changes</a:t>
            </a:r>
            <a:endParaRPr lang="en-US" dirty="0">
              <a:solidFill>
                <a:schemeClr val="tx1"/>
              </a:solidFill>
            </a:endParaRPr>
          </a:p>
        </p:txBody>
      </p:sp>
      <p:sp>
        <p:nvSpPr>
          <p:cNvPr id="9" name="Rectangle 8"/>
          <p:cNvSpPr/>
          <p:nvPr/>
        </p:nvSpPr>
        <p:spPr>
          <a:xfrm>
            <a:off x="263580" y="205052"/>
            <a:ext cx="6179941" cy="830997"/>
          </a:xfrm>
          <a:prstGeom prst="rect">
            <a:avLst/>
          </a:prstGeom>
        </p:spPr>
        <p:txBody>
          <a:bodyPr wrap="square">
            <a:spAutoFit/>
          </a:bodyPr>
          <a:lstStyle/>
          <a:p>
            <a:r>
              <a:rPr lang="en-US" sz="2400" dirty="0">
                <a:solidFill>
                  <a:srgbClr val="FFFFFF"/>
                </a:solidFill>
              </a:rPr>
              <a:t>Drivers for the New Health Care Paradigm: Nutrition &amp; Behavior Modification</a:t>
            </a:r>
          </a:p>
        </p:txBody>
      </p:sp>
    </p:spTree>
    <p:extLst>
      <p:ext uri="{BB962C8B-B14F-4D97-AF65-F5344CB8AC3E}">
        <p14:creationId xmlns:p14="http://schemas.microsoft.com/office/powerpoint/2010/main" val="316114670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PT_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Chevron 2"/>
          <p:cNvSpPr/>
          <p:nvPr/>
        </p:nvSpPr>
        <p:spPr>
          <a:xfrm>
            <a:off x="394227" y="2201441"/>
            <a:ext cx="2396700" cy="2930148"/>
          </a:xfrm>
          <a:prstGeom prst="chevron">
            <a:avLst>
              <a:gd name="adj" fmla="val 20758"/>
            </a:avLst>
          </a:prstGeom>
        </p:spPr>
        <p:style>
          <a:lnRef idx="2">
            <a:schemeClr val="accent4">
              <a:shade val="50000"/>
            </a:schemeClr>
          </a:lnRef>
          <a:fillRef idx="1">
            <a:schemeClr val="accent4"/>
          </a:fillRef>
          <a:effectRef idx="0">
            <a:schemeClr val="accent4"/>
          </a:effectRef>
          <a:fontRef idx="minor">
            <a:schemeClr val="lt1"/>
          </a:fontRef>
        </p:style>
        <p:txBody>
          <a:bodyPr lIns="96661" tIns="48331" rIns="96661" bIns="48331" rtlCol="0" anchor="ctr"/>
          <a:lstStyle/>
          <a:p>
            <a:pPr algn="ctr"/>
            <a:r>
              <a:rPr lang="en-US" dirty="0" smtClean="0">
                <a:solidFill>
                  <a:schemeClr val="bg1"/>
                </a:solidFill>
              </a:rPr>
              <a:t>Science</a:t>
            </a:r>
            <a:endParaRPr lang="en-US" dirty="0">
              <a:solidFill>
                <a:schemeClr val="bg1"/>
              </a:solidFill>
            </a:endParaRPr>
          </a:p>
        </p:txBody>
      </p:sp>
      <p:sp>
        <p:nvSpPr>
          <p:cNvPr id="4" name="Chevron 3"/>
          <p:cNvSpPr/>
          <p:nvPr/>
        </p:nvSpPr>
        <p:spPr>
          <a:xfrm>
            <a:off x="2251428" y="2201441"/>
            <a:ext cx="2319087" cy="2930148"/>
          </a:xfrm>
          <a:prstGeom prst="chevron">
            <a:avLst>
              <a:gd name="adj" fmla="val 20758"/>
            </a:avLst>
          </a:prstGeom>
        </p:spPr>
        <p:style>
          <a:lnRef idx="2">
            <a:schemeClr val="accent5">
              <a:shade val="50000"/>
            </a:schemeClr>
          </a:lnRef>
          <a:fillRef idx="1">
            <a:schemeClr val="accent5"/>
          </a:fillRef>
          <a:effectRef idx="0">
            <a:schemeClr val="accent5"/>
          </a:effectRef>
          <a:fontRef idx="minor">
            <a:schemeClr val="lt1"/>
          </a:fontRef>
        </p:style>
        <p:txBody>
          <a:bodyPr lIns="96661" tIns="48331" rIns="96661" bIns="48331" rtlCol="0" anchor="ctr"/>
          <a:lstStyle/>
          <a:p>
            <a:pPr algn="ctr"/>
            <a:r>
              <a:rPr lang="en-US" dirty="0" smtClean="0">
                <a:solidFill>
                  <a:schemeClr val="bg1"/>
                </a:solidFill>
              </a:rPr>
              <a:t>Great Taste</a:t>
            </a:r>
            <a:endParaRPr lang="en-US" dirty="0">
              <a:solidFill>
                <a:schemeClr val="bg1"/>
              </a:solidFill>
            </a:endParaRPr>
          </a:p>
        </p:txBody>
      </p:sp>
      <p:sp>
        <p:nvSpPr>
          <p:cNvPr id="5" name="Plus 4"/>
          <p:cNvSpPr/>
          <p:nvPr/>
        </p:nvSpPr>
        <p:spPr>
          <a:xfrm>
            <a:off x="4517124" y="3239664"/>
            <a:ext cx="931330" cy="965993"/>
          </a:xfrm>
          <a:prstGeom prst="mathPlus">
            <a:avLst/>
          </a:prstGeom>
          <a:solidFill>
            <a:srgbClr val="275C0F"/>
          </a:solidFill>
        </p:spPr>
        <p:style>
          <a:lnRef idx="1">
            <a:schemeClr val="accent1"/>
          </a:lnRef>
          <a:fillRef idx="3">
            <a:schemeClr val="accent1"/>
          </a:fillRef>
          <a:effectRef idx="2">
            <a:schemeClr val="accent1"/>
          </a:effectRef>
          <a:fontRef idx="minor">
            <a:schemeClr val="lt1"/>
          </a:fontRef>
        </p:style>
        <p:txBody>
          <a:bodyPr lIns="96661" tIns="48331" rIns="96661" bIns="48331" rtlCol="0" anchor="ctr"/>
          <a:lstStyle/>
          <a:p>
            <a:pPr algn="ctr"/>
            <a:endParaRPr lang="en-US"/>
          </a:p>
        </p:txBody>
      </p:sp>
      <p:sp>
        <p:nvSpPr>
          <p:cNvPr id="6" name="Chevron 5"/>
          <p:cNvSpPr/>
          <p:nvPr/>
        </p:nvSpPr>
        <p:spPr>
          <a:xfrm>
            <a:off x="5053538" y="2201441"/>
            <a:ext cx="2136196" cy="2930148"/>
          </a:xfrm>
          <a:prstGeom prst="chevron">
            <a:avLst>
              <a:gd name="adj" fmla="val 20758"/>
            </a:avLst>
          </a:prstGeom>
          <a:solidFill>
            <a:srgbClr val="48A51E"/>
          </a:solidFill>
        </p:spPr>
        <p:style>
          <a:lnRef idx="2">
            <a:schemeClr val="accent6">
              <a:shade val="50000"/>
            </a:schemeClr>
          </a:lnRef>
          <a:fillRef idx="1">
            <a:schemeClr val="accent6"/>
          </a:fillRef>
          <a:effectRef idx="0">
            <a:schemeClr val="accent6"/>
          </a:effectRef>
          <a:fontRef idx="minor">
            <a:schemeClr val="lt1"/>
          </a:fontRef>
        </p:style>
        <p:txBody>
          <a:bodyPr lIns="0" tIns="48331" rIns="0" bIns="48331" rtlCol="0" anchor="ctr"/>
          <a:lstStyle/>
          <a:p>
            <a:pPr algn="ctr"/>
            <a:r>
              <a:rPr lang="en-US" dirty="0" smtClean="0">
                <a:solidFill>
                  <a:schemeClr val="bg1"/>
                </a:solidFill>
              </a:rPr>
              <a:t> “Do-ability”</a:t>
            </a:r>
            <a:endParaRPr lang="en-US" dirty="0">
              <a:solidFill>
                <a:schemeClr val="bg1"/>
              </a:solidFill>
            </a:endParaRPr>
          </a:p>
        </p:txBody>
      </p:sp>
      <p:sp>
        <p:nvSpPr>
          <p:cNvPr id="7" name="Chevron 6"/>
          <p:cNvSpPr/>
          <p:nvPr/>
        </p:nvSpPr>
        <p:spPr>
          <a:xfrm>
            <a:off x="6766353" y="2201441"/>
            <a:ext cx="2136196" cy="2930148"/>
          </a:xfrm>
          <a:prstGeom prst="chevron">
            <a:avLst>
              <a:gd name="adj" fmla="val 20758"/>
            </a:avLst>
          </a:prstGeom>
          <a:solidFill>
            <a:srgbClr val="275C0F"/>
          </a:solidFill>
        </p:spPr>
        <p:style>
          <a:lnRef idx="2">
            <a:schemeClr val="accent6">
              <a:shade val="50000"/>
            </a:schemeClr>
          </a:lnRef>
          <a:fillRef idx="1">
            <a:schemeClr val="accent6"/>
          </a:fillRef>
          <a:effectRef idx="0">
            <a:schemeClr val="accent6"/>
          </a:effectRef>
          <a:fontRef idx="minor">
            <a:schemeClr val="lt1"/>
          </a:fontRef>
        </p:style>
        <p:txBody>
          <a:bodyPr lIns="96661" tIns="48331" rIns="96661" bIns="48331" rtlCol="0" anchor="ctr"/>
          <a:lstStyle/>
          <a:p>
            <a:pPr algn="ctr"/>
            <a:r>
              <a:rPr lang="en-US" dirty="0" smtClean="0">
                <a:solidFill>
                  <a:schemeClr val="bg1"/>
                </a:solidFill>
              </a:rPr>
              <a:t>Healthy</a:t>
            </a:r>
          </a:p>
          <a:p>
            <a:pPr algn="ctr"/>
            <a:r>
              <a:rPr lang="en-US" dirty="0" smtClean="0">
                <a:solidFill>
                  <a:schemeClr val="bg1"/>
                </a:solidFill>
              </a:rPr>
              <a:t>Habit</a:t>
            </a:r>
            <a:endParaRPr lang="en-US" dirty="0">
              <a:solidFill>
                <a:schemeClr val="bg1"/>
              </a:solidFill>
            </a:endParaRPr>
          </a:p>
        </p:txBody>
      </p:sp>
      <p:sp>
        <p:nvSpPr>
          <p:cNvPr id="8" name="TextBox 7"/>
          <p:cNvSpPr txBox="1"/>
          <p:nvPr/>
        </p:nvSpPr>
        <p:spPr>
          <a:xfrm>
            <a:off x="683816" y="1546611"/>
            <a:ext cx="7701067" cy="400110"/>
          </a:xfrm>
          <a:prstGeom prst="rect">
            <a:avLst/>
          </a:prstGeom>
          <a:noFill/>
        </p:spPr>
        <p:txBody>
          <a:bodyPr wrap="square" rtlCol="0">
            <a:spAutoFit/>
          </a:bodyPr>
          <a:lstStyle/>
          <a:p>
            <a:r>
              <a:rPr lang="en-US" dirty="0" smtClean="0"/>
              <a:t>             </a:t>
            </a:r>
            <a:r>
              <a:rPr lang="en-US" sz="2000" dirty="0" smtClean="0"/>
              <a:t> Nutrition                                                            Behavior Modification</a:t>
            </a:r>
            <a:endParaRPr lang="en-US" sz="2000" dirty="0"/>
          </a:p>
        </p:txBody>
      </p:sp>
      <p:sp>
        <p:nvSpPr>
          <p:cNvPr id="9" name="Rectangle 8"/>
          <p:cNvSpPr/>
          <p:nvPr/>
        </p:nvSpPr>
        <p:spPr>
          <a:xfrm>
            <a:off x="394227" y="5547853"/>
            <a:ext cx="8300001" cy="369332"/>
          </a:xfrm>
          <a:prstGeom prst="rect">
            <a:avLst/>
          </a:prstGeom>
        </p:spPr>
        <p:txBody>
          <a:bodyPr wrap="square">
            <a:spAutoFit/>
          </a:bodyPr>
          <a:lstStyle/>
          <a:p>
            <a:pPr algn="ctr"/>
            <a:r>
              <a:rPr lang="en-US" b="1" i="1" dirty="0">
                <a:latin typeface="Helvetica Light"/>
                <a:cs typeface="Helvetica Light"/>
              </a:rPr>
              <a:t>IQ: the only </a:t>
            </a:r>
            <a:r>
              <a:rPr lang="en-US" b="1" i="1" dirty="0" smtClean="0">
                <a:latin typeface="Helvetica Light"/>
                <a:cs typeface="Helvetica Light"/>
              </a:rPr>
              <a:t>integrated solution in the nutrition and behavior modification market</a:t>
            </a:r>
            <a:endParaRPr lang="en-US" b="1" i="1" dirty="0">
              <a:latin typeface="Helvetica Light"/>
              <a:cs typeface="Helvetica Light"/>
            </a:endParaRPr>
          </a:p>
        </p:txBody>
      </p:sp>
      <p:sp>
        <p:nvSpPr>
          <p:cNvPr id="10" name="Rectangle 9"/>
          <p:cNvSpPr/>
          <p:nvPr/>
        </p:nvSpPr>
        <p:spPr>
          <a:xfrm>
            <a:off x="394227" y="327872"/>
            <a:ext cx="5613361" cy="523220"/>
          </a:xfrm>
          <a:prstGeom prst="rect">
            <a:avLst/>
          </a:prstGeom>
        </p:spPr>
        <p:txBody>
          <a:bodyPr wrap="none">
            <a:spAutoFit/>
          </a:bodyPr>
          <a:lstStyle/>
          <a:p>
            <a:r>
              <a:rPr lang="en-US" sz="2800" dirty="0">
                <a:solidFill>
                  <a:srgbClr val="FFFFFF"/>
                </a:solidFill>
              </a:rPr>
              <a:t>Intelligent </a:t>
            </a:r>
            <a:r>
              <a:rPr lang="en-US" sz="2800" dirty="0" err="1" smtClean="0">
                <a:solidFill>
                  <a:srgbClr val="FFFFFF"/>
                </a:solidFill>
              </a:rPr>
              <a:t>Quisine</a:t>
            </a:r>
            <a:r>
              <a:rPr lang="en-US" sz="2800" dirty="0" smtClean="0">
                <a:solidFill>
                  <a:srgbClr val="FFFFFF"/>
                </a:solidFill>
              </a:rPr>
              <a:t> Value </a:t>
            </a:r>
            <a:r>
              <a:rPr lang="en-US" sz="2800" dirty="0">
                <a:solidFill>
                  <a:srgbClr val="FFFFFF"/>
                </a:solidFill>
              </a:rPr>
              <a:t>Proposition</a:t>
            </a:r>
          </a:p>
        </p:txBody>
      </p:sp>
    </p:spTree>
    <p:extLst>
      <p:ext uri="{BB962C8B-B14F-4D97-AF65-F5344CB8AC3E}">
        <p14:creationId xmlns:p14="http://schemas.microsoft.com/office/powerpoint/2010/main" val="81863114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PT_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Down Arrow 2"/>
          <p:cNvSpPr/>
          <p:nvPr/>
        </p:nvSpPr>
        <p:spPr>
          <a:xfrm>
            <a:off x="438844" y="1685324"/>
            <a:ext cx="2011680" cy="3510024"/>
          </a:xfrm>
          <a:prstGeom prst="downArrow">
            <a:avLst/>
          </a:prstGeom>
          <a:gradFill flip="none" rotWithShape="1">
            <a:gsLst>
              <a:gs pos="0">
                <a:srgbClr val="275C0F">
                  <a:shade val="30000"/>
                  <a:satMod val="115000"/>
                </a:srgbClr>
              </a:gs>
              <a:gs pos="50000">
                <a:srgbClr val="275C0F">
                  <a:shade val="67500"/>
                  <a:satMod val="115000"/>
                </a:srgbClr>
              </a:gs>
              <a:gs pos="100000">
                <a:srgbClr val="275C0F">
                  <a:shade val="100000"/>
                  <a:satMod val="115000"/>
                </a:srgbClr>
              </a:gs>
            </a:gsLst>
            <a:lin ang="18900000" scaled="1"/>
            <a:tileRect/>
          </a:gradFill>
          <a:ln>
            <a:solidFill>
              <a:schemeClr val="tx1"/>
            </a:solidFill>
          </a:ln>
        </p:spPr>
        <p:style>
          <a:lnRef idx="0">
            <a:schemeClr val="accent5"/>
          </a:lnRef>
          <a:fillRef idx="3">
            <a:schemeClr val="accent5"/>
          </a:fillRef>
          <a:effectRef idx="3">
            <a:schemeClr val="accent5"/>
          </a:effectRef>
          <a:fontRef idx="minor">
            <a:schemeClr val="lt1"/>
          </a:fontRef>
        </p:style>
        <p:txBody>
          <a:bodyPr lIns="0" tIns="457200" rIns="0" bIns="48331" rtlCol="0" anchor="t"/>
          <a:lstStyle/>
          <a:p>
            <a:pPr algn="ctr" defTabSz="966612" eaLnBrk="0" fontAlgn="base" hangingPunct="0">
              <a:spcBef>
                <a:spcPct val="0"/>
              </a:spcBef>
              <a:spcAft>
                <a:spcPct val="0"/>
              </a:spcAft>
            </a:pPr>
            <a:r>
              <a:rPr lang="en-US" sz="1600" cap="small" dirty="0" smtClean="0">
                <a:ln w="18415" cmpd="sng">
                  <a:noFill/>
                  <a:prstDash val="solid"/>
                </a:ln>
                <a:solidFill>
                  <a:srgbClr val="FFFFFF"/>
                </a:solidFill>
                <a:sym typeface="Gill Sans" charset="0"/>
              </a:rPr>
              <a:t>33.2%</a:t>
            </a:r>
          </a:p>
          <a:p>
            <a:pPr algn="ctr" defTabSz="966612" eaLnBrk="0" fontAlgn="base" hangingPunct="0">
              <a:spcBef>
                <a:spcPct val="0"/>
              </a:spcBef>
              <a:spcAft>
                <a:spcPct val="0"/>
              </a:spcAft>
            </a:pPr>
            <a:r>
              <a:rPr lang="en-US" sz="1600" cap="small" dirty="0">
                <a:ln w="18415" cmpd="sng">
                  <a:noFill/>
                  <a:prstDash val="solid"/>
                </a:ln>
                <a:solidFill>
                  <a:srgbClr val="FFFFFF"/>
                </a:solidFill>
                <a:sym typeface="Gill Sans" charset="0"/>
              </a:rPr>
              <a:t/>
            </a:r>
            <a:br>
              <a:rPr lang="en-US" sz="1600" cap="small" dirty="0">
                <a:ln w="18415" cmpd="sng">
                  <a:noFill/>
                  <a:prstDash val="solid"/>
                </a:ln>
                <a:solidFill>
                  <a:srgbClr val="FFFFFF"/>
                </a:solidFill>
                <a:sym typeface="Gill Sans" charset="0"/>
              </a:rPr>
            </a:br>
            <a:r>
              <a:rPr lang="en-US" sz="1600" cap="small" dirty="0">
                <a:ln w="18415" cmpd="sng">
                  <a:noFill/>
                  <a:prstDash val="solid"/>
                </a:ln>
                <a:solidFill>
                  <a:srgbClr val="FFFFFF"/>
                </a:solidFill>
                <a:sym typeface="Gill Sans" charset="0"/>
              </a:rPr>
              <a:t>Lower </a:t>
            </a:r>
          </a:p>
          <a:p>
            <a:pPr algn="ctr" defTabSz="966612" eaLnBrk="0" fontAlgn="base" hangingPunct="0">
              <a:spcBef>
                <a:spcPct val="0"/>
              </a:spcBef>
              <a:spcAft>
                <a:spcPct val="0"/>
              </a:spcAft>
            </a:pPr>
            <a:r>
              <a:rPr lang="en-US" sz="1600" cap="small" dirty="0">
                <a:ln w="18415" cmpd="sng">
                  <a:noFill/>
                  <a:prstDash val="solid"/>
                </a:ln>
                <a:solidFill>
                  <a:srgbClr val="FFFFFF"/>
                </a:solidFill>
                <a:sym typeface="Gill Sans" charset="0"/>
              </a:rPr>
              <a:t>Risk </a:t>
            </a:r>
            <a:r>
              <a:rPr lang="en-US" sz="1600" cap="small" dirty="0" smtClean="0">
                <a:ln w="18415" cmpd="sng">
                  <a:noFill/>
                  <a:prstDash val="solid"/>
                </a:ln>
                <a:solidFill>
                  <a:srgbClr val="FFFFFF"/>
                </a:solidFill>
                <a:sym typeface="Gill Sans" charset="0"/>
              </a:rPr>
              <a:t>of </a:t>
            </a:r>
            <a:endParaRPr lang="en-US" sz="1600" cap="small" dirty="0">
              <a:ln w="18415" cmpd="sng">
                <a:noFill/>
                <a:prstDash val="solid"/>
              </a:ln>
              <a:solidFill>
                <a:srgbClr val="FFFFFF"/>
              </a:solidFill>
              <a:sym typeface="Gill Sans" charset="0"/>
            </a:endParaRPr>
          </a:p>
          <a:p>
            <a:pPr algn="ctr" defTabSz="966612" eaLnBrk="0" fontAlgn="base" hangingPunct="0">
              <a:spcBef>
                <a:spcPct val="0"/>
              </a:spcBef>
              <a:spcAft>
                <a:spcPct val="0"/>
              </a:spcAft>
            </a:pPr>
            <a:r>
              <a:rPr lang="en-US" sz="1600" cap="small" dirty="0" smtClean="0">
                <a:ln w="18415" cmpd="sng">
                  <a:noFill/>
                  <a:prstDash val="solid"/>
                </a:ln>
                <a:solidFill>
                  <a:srgbClr val="FFFFFF"/>
                </a:solidFill>
                <a:sym typeface="Gill Sans" charset="0"/>
              </a:rPr>
              <a:t>Stroke</a:t>
            </a:r>
            <a:endParaRPr lang="en-US" sz="1600" dirty="0">
              <a:solidFill>
                <a:srgbClr val="7030A0"/>
              </a:solidFill>
            </a:endParaRPr>
          </a:p>
        </p:txBody>
      </p:sp>
      <p:sp>
        <p:nvSpPr>
          <p:cNvPr id="4" name="Down Arrow 3"/>
          <p:cNvSpPr/>
          <p:nvPr/>
        </p:nvSpPr>
        <p:spPr>
          <a:xfrm>
            <a:off x="2562494" y="1683349"/>
            <a:ext cx="2011680" cy="3510024"/>
          </a:xfrm>
          <a:prstGeom prst="downArrow">
            <a:avLst/>
          </a:prstGeom>
          <a:gradFill flip="none" rotWithShape="1">
            <a:gsLst>
              <a:gs pos="0">
                <a:srgbClr val="275C0F">
                  <a:shade val="30000"/>
                  <a:satMod val="115000"/>
                </a:srgbClr>
              </a:gs>
              <a:gs pos="50000">
                <a:srgbClr val="275C0F">
                  <a:shade val="67500"/>
                  <a:satMod val="115000"/>
                </a:srgbClr>
              </a:gs>
              <a:gs pos="100000">
                <a:srgbClr val="275C0F">
                  <a:shade val="100000"/>
                  <a:satMod val="115000"/>
                </a:srgbClr>
              </a:gs>
            </a:gsLst>
            <a:lin ang="18900000" scaled="1"/>
            <a:tileRect/>
          </a:gradFill>
          <a:ln>
            <a:solidFill>
              <a:schemeClr val="tx1"/>
            </a:solidFill>
          </a:ln>
        </p:spPr>
        <p:style>
          <a:lnRef idx="0">
            <a:schemeClr val="accent5"/>
          </a:lnRef>
          <a:fillRef idx="3">
            <a:schemeClr val="accent5"/>
          </a:fillRef>
          <a:effectRef idx="3">
            <a:schemeClr val="accent5"/>
          </a:effectRef>
          <a:fontRef idx="minor">
            <a:schemeClr val="lt1"/>
          </a:fontRef>
        </p:style>
        <p:txBody>
          <a:bodyPr lIns="0" tIns="457200" rIns="0" bIns="48331" rtlCol="0" anchor="t"/>
          <a:lstStyle/>
          <a:p>
            <a:pPr algn="ctr" defTabSz="966612" eaLnBrk="0" fontAlgn="base" hangingPunct="0">
              <a:spcBef>
                <a:spcPct val="0"/>
              </a:spcBef>
              <a:spcAft>
                <a:spcPct val="0"/>
              </a:spcAft>
            </a:pPr>
            <a:r>
              <a:rPr lang="en-US" sz="1600" cap="small" dirty="0" smtClean="0">
                <a:ln w="18415" cmpd="sng">
                  <a:noFill/>
                  <a:prstDash val="solid"/>
                </a:ln>
                <a:solidFill>
                  <a:srgbClr val="FFFFFF"/>
                </a:solidFill>
                <a:sym typeface="Gill Sans" charset="0"/>
              </a:rPr>
              <a:t>21.4%</a:t>
            </a:r>
          </a:p>
          <a:p>
            <a:pPr algn="ctr" defTabSz="966612" eaLnBrk="0" fontAlgn="base" hangingPunct="0">
              <a:spcBef>
                <a:spcPct val="0"/>
              </a:spcBef>
              <a:spcAft>
                <a:spcPct val="0"/>
              </a:spcAft>
            </a:pPr>
            <a:r>
              <a:rPr lang="en-US" sz="1600" cap="small" dirty="0">
                <a:ln w="18415" cmpd="sng">
                  <a:noFill/>
                  <a:prstDash val="solid"/>
                </a:ln>
                <a:solidFill>
                  <a:srgbClr val="FFFFFF"/>
                </a:solidFill>
                <a:sym typeface="Gill Sans" charset="0"/>
              </a:rPr>
              <a:t/>
            </a:r>
            <a:br>
              <a:rPr lang="en-US" sz="1600" cap="small" dirty="0">
                <a:ln w="18415" cmpd="sng">
                  <a:noFill/>
                  <a:prstDash val="solid"/>
                </a:ln>
                <a:solidFill>
                  <a:srgbClr val="FFFFFF"/>
                </a:solidFill>
                <a:sym typeface="Gill Sans" charset="0"/>
              </a:rPr>
            </a:br>
            <a:r>
              <a:rPr lang="en-US" sz="1600" cap="small" dirty="0">
                <a:ln w="18415" cmpd="sng">
                  <a:noFill/>
                  <a:prstDash val="solid"/>
                </a:ln>
                <a:solidFill>
                  <a:srgbClr val="FFFFFF"/>
                </a:solidFill>
                <a:sym typeface="Gill Sans" charset="0"/>
              </a:rPr>
              <a:t>Less Coronary Heart Disease</a:t>
            </a:r>
          </a:p>
        </p:txBody>
      </p:sp>
      <p:sp>
        <p:nvSpPr>
          <p:cNvPr id="5" name="Down Arrow 4"/>
          <p:cNvSpPr/>
          <p:nvPr/>
        </p:nvSpPr>
        <p:spPr>
          <a:xfrm>
            <a:off x="4721769" y="1681374"/>
            <a:ext cx="2011680" cy="3510024"/>
          </a:xfrm>
          <a:prstGeom prst="downArrow">
            <a:avLst/>
          </a:prstGeom>
          <a:gradFill flip="none" rotWithShape="1">
            <a:gsLst>
              <a:gs pos="0">
                <a:srgbClr val="275C0F">
                  <a:shade val="30000"/>
                  <a:satMod val="115000"/>
                </a:srgbClr>
              </a:gs>
              <a:gs pos="50000">
                <a:srgbClr val="275C0F">
                  <a:shade val="67500"/>
                  <a:satMod val="115000"/>
                </a:srgbClr>
              </a:gs>
              <a:gs pos="100000">
                <a:srgbClr val="275C0F">
                  <a:shade val="100000"/>
                  <a:satMod val="115000"/>
                </a:srgbClr>
              </a:gs>
            </a:gsLst>
            <a:lin ang="18900000" scaled="1"/>
            <a:tileRect/>
          </a:gradFill>
          <a:ln>
            <a:solidFill>
              <a:schemeClr val="tx1"/>
            </a:solidFill>
          </a:ln>
        </p:spPr>
        <p:style>
          <a:lnRef idx="0">
            <a:schemeClr val="accent5"/>
          </a:lnRef>
          <a:fillRef idx="3">
            <a:schemeClr val="accent5"/>
          </a:fillRef>
          <a:effectRef idx="3">
            <a:schemeClr val="accent5"/>
          </a:effectRef>
          <a:fontRef idx="minor">
            <a:schemeClr val="lt1"/>
          </a:fontRef>
        </p:style>
        <p:txBody>
          <a:bodyPr lIns="0" tIns="457200" rIns="0" bIns="48331" rtlCol="0" anchor="t"/>
          <a:lstStyle/>
          <a:p>
            <a:pPr algn="ctr" defTabSz="966612" eaLnBrk="0" fontAlgn="base" hangingPunct="0">
              <a:spcBef>
                <a:spcPct val="0"/>
              </a:spcBef>
              <a:spcAft>
                <a:spcPct val="0"/>
              </a:spcAft>
            </a:pPr>
            <a:r>
              <a:rPr lang="en-US" sz="1600" cap="small" dirty="0" smtClean="0">
                <a:ln w="18415" cmpd="sng">
                  <a:noFill/>
                  <a:prstDash val="solid"/>
                </a:ln>
                <a:solidFill>
                  <a:srgbClr val="FFFFFF"/>
                </a:solidFill>
                <a:sym typeface="Gill Sans" charset="0"/>
              </a:rPr>
              <a:t>16.5%</a:t>
            </a:r>
          </a:p>
          <a:p>
            <a:pPr algn="ctr" defTabSz="966612" eaLnBrk="0" fontAlgn="base" hangingPunct="0">
              <a:spcBef>
                <a:spcPct val="0"/>
              </a:spcBef>
              <a:spcAft>
                <a:spcPct val="0"/>
              </a:spcAft>
            </a:pPr>
            <a:r>
              <a:rPr lang="en-US" sz="1600" cap="small" dirty="0">
                <a:ln w="18415" cmpd="sng">
                  <a:noFill/>
                  <a:prstDash val="solid"/>
                </a:ln>
                <a:solidFill>
                  <a:srgbClr val="FFFFFF"/>
                </a:solidFill>
                <a:sym typeface="Gill Sans" charset="0"/>
              </a:rPr>
              <a:t/>
            </a:r>
            <a:br>
              <a:rPr lang="en-US" sz="1600" cap="small" dirty="0">
                <a:ln w="18415" cmpd="sng">
                  <a:noFill/>
                  <a:prstDash val="solid"/>
                </a:ln>
                <a:solidFill>
                  <a:srgbClr val="FFFFFF"/>
                </a:solidFill>
                <a:sym typeface="Gill Sans" charset="0"/>
              </a:rPr>
            </a:br>
            <a:r>
              <a:rPr lang="en-US" sz="1600" cap="small" dirty="0">
                <a:ln w="18415" cmpd="sng">
                  <a:noFill/>
                  <a:prstDash val="solid"/>
                </a:ln>
                <a:solidFill>
                  <a:srgbClr val="FFFFFF"/>
                </a:solidFill>
                <a:sym typeface="Gill Sans" charset="0"/>
              </a:rPr>
              <a:t>Lower </a:t>
            </a:r>
            <a:r>
              <a:rPr lang="en-US" sz="1600" cap="small" dirty="0" smtClean="0">
                <a:ln w="18415" cmpd="sng">
                  <a:noFill/>
                  <a:prstDash val="solid"/>
                </a:ln>
                <a:solidFill>
                  <a:srgbClr val="FFFFFF"/>
                </a:solidFill>
                <a:sym typeface="Gill Sans" charset="0"/>
              </a:rPr>
              <a:t>All Causes of</a:t>
            </a:r>
            <a:endParaRPr lang="en-US" sz="1600" cap="small" dirty="0">
              <a:ln w="18415" cmpd="sng">
                <a:noFill/>
                <a:prstDash val="solid"/>
              </a:ln>
              <a:solidFill>
                <a:srgbClr val="FFFFFF"/>
              </a:solidFill>
              <a:sym typeface="Gill Sans" charset="0"/>
            </a:endParaRPr>
          </a:p>
          <a:p>
            <a:pPr algn="ctr" defTabSz="966612" eaLnBrk="0" fontAlgn="base" hangingPunct="0">
              <a:spcBef>
                <a:spcPct val="0"/>
              </a:spcBef>
              <a:spcAft>
                <a:spcPct val="0"/>
              </a:spcAft>
            </a:pPr>
            <a:r>
              <a:rPr lang="en-US" sz="1600" cap="small" dirty="0">
                <a:ln w="18415" cmpd="sng">
                  <a:noFill/>
                  <a:prstDash val="solid"/>
                </a:ln>
                <a:solidFill>
                  <a:srgbClr val="FFFFFF"/>
                </a:solidFill>
                <a:sym typeface="Gill Sans" charset="0"/>
              </a:rPr>
              <a:t>Mortality</a:t>
            </a:r>
          </a:p>
        </p:txBody>
      </p:sp>
      <p:sp>
        <p:nvSpPr>
          <p:cNvPr id="6" name="Down Arrow 5"/>
          <p:cNvSpPr/>
          <p:nvPr/>
        </p:nvSpPr>
        <p:spPr>
          <a:xfrm>
            <a:off x="6869169" y="1679399"/>
            <a:ext cx="2011680" cy="3510024"/>
          </a:xfrm>
          <a:prstGeom prst="downArrow">
            <a:avLst/>
          </a:prstGeom>
          <a:gradFill flip="none" rotWithShape="1">
            <a:gsLst>
              <a:gs pos="0">
                <a:srgbClr val="275C0F">
                  <a:shade val="30000"/>
                  <a:satMod val="115000"/>
                </a:srgbClr>
              </a:gs>
              <a:gs pos="50000">
                <a:srgbClr val="275C0F">
                  <a:shade val="67500"/>
                  <a:satMod val="115000"/>
                </a:srgbClr>
              </a:gs>
              <a:gs pos="100000">
                <a:srgbClr val="275C0F">
                  <a:shade val="100000"/>
                  <a:satMod val="115000"/>
                </a:srgbClr>
              </a:gs>
            </a:gsLst>
            <a:lin ang="18900000" scaled="1"/>
            <a:tileRect/>
          </a:gradFill>
          <a:ln>
            <a:solidFill>
              <a:schemeClr val="tx1"/>
            </a:solidFill>
          </a:ln>
        </p:spPr>
        <p:style>
          <a:lnRef idx="0">
            <a:schemeClr val="accent5"/>
          </a:lnRef>
          <a:fillRef idx="3">
            <a:schemeClr val="accent5"/>
          </a:fillRef>
          <a:effectRef idx="3">
            <a:schemeClr val="accent5"/>
          </a:effectRef>
          <a:fontRef idx="minor">
            <a:schemeClr val="lt1"/>
          </a:fontRef>
        </p:style>
        <p:txBody>
          <a:bodyPr lIns="0" tIns="457200" rIns="0" bIns="48331" rtlCol="0" anchor="t"/>
          <a:lstStyle/>
          <a:p>
            <a:pPr algn="ctr" defTabSz="966612" eaLnBrk="0" fontAlgn="base" hangingPunct="0">
              <a:spcBef>
                <a:spcPct val="0"/>
              </a:spcBef>
              <a:spcAft>
                <a:spcPct val="0"/>
              </a:spcAft>
            </a:pPr>
            <a:r>
              <a:rPr lang="en-US" sz="1600" cap="small" dirty="0" smtClean="0">
                <a:ln w="18415" cmpd="sng">
                  <a:noFill/>
                  <a:prstDash val="solid"/>
                </a:ln>
                <a:solidFill>
                  <a:srgbClr val="FFFFFF"/>
                </a:solidFill>
                <a:sym typeface="Gill Sans" charset="0"/>
              </a:rPr>
              <a:t>15 </a:t>
            </a:r>
            <a:r>
              <a:rPr lang="en-US" sz="1600" cap="small" dirty="0" err="1" smtClean="0">
                <a:ln w="18415" cmpd="sng">
                  <a:noFill/>
                  <a:prstDash val="solid"/>
                </a:ln>
                <a:solidFill>
                  <a:srgbClr val="FFFFFF"/>
                </a:solidFill>
                <a:sym typeface="Gill Sans" charset="0"/>
              </a:rPr>
              <a:t>Lbs</a:t>
            </a:r>
            <a:endParaRPr lang="en-US" sz="1600" cap="small" dirty="0" smtClean="0">
              <a:ln w="18415" cmpd="sng">
                <a:noFill/>
                <a:prstDash val="solid"/>
              </a:ln>
              <a:solidFill>
                <a:srgbClr val="FFFFFF"/>
              </a:solidFill>
              <a:sym typeface="Gill Sans" charset="0"/>
            </a:endParaRPr>
          </a:p>
          <a:p>
            <a:pPr algn="ctr" defTabSz="966612" eaLnBrk="0" fontAlgn="base" hangingPunct="0">
              <a:spcBef>
                <a:spcPct val="0"/>
              </a:spcBef>
              <a:spcAft>
                <a:spcPct val="0"/>
              </a:spcAft>
            </a:pPr>
            <a:endParaRPr lang="en-US" sz="1600" cap="small" dirty="0">
              <a:ln w="18415" cmpd="sng">
                <a:noFill/>
                <a:prstDash val="solid"/>
              </a:ln>
              <a:solidFill>
                <a:srgbClr val="FFFFFF"/>
              </a:solidFill>
              <a:sym typeface="Gill Sans" charset="0"/>
            </a:endParaRPr>
          </a:p>
          <a:p>
            <a:pPr algn="ctr" defTabSz="966612" eaLnBrk="0" fontAlgn="base" hangingPunct="0">
              <a:spcBef>
                <a:spcPct val="0"/>
              </a:spcBef>
              <a:spcAft>
                <a:spcPct val="0"/>
              </a:spcAft>
            </a:pPr>
            <a:r>
              <a:rPr lang="en-US" sz="1600" cap="small" dirty="0" smtClean="0">
                <a:ln w="18415" cmpd="sng">
                  <a:noFill/>
                  <a:prstDash val="solid"/>
                </a:ln>
                <a:solidFill>
                  <a:srgbClr val="FFFFFF"/>
                </a:solidFill>
                <a:sym typeface="Gill Sans" charset="0"/>
              </a:rPr>
              <a:t>Average </a:t>
            </a:r>
            <a:r>
              <a:rPr lang="en-US" sz="1600" cap="small" dirty="0">
                <a:ln w="18415" cmpd="sng">
                  <a:noFill/>
                  <a:prstDash val="solid"/>
                </a:ln>
                <a:solidFill>
                  <a:srgbClr val="FFFFFF"/>
                </a:solidFill>
                <a:sym typeface="Gill Sans" charset="0"/>
              </a:rPr>
              <a:t>Weight loss</a:t>
            </a:r>
          </a:p>
        </p:txBody>
      </p:sp>
      <p:sp>
        <p:nvSpPr>
          <p:cNvPr id="7" name="Rectangle 6"/>
          <p:cNvSpPr/>
          <p:nvPr/>
        </p:nvSpPr>
        <p:spPr>
          <a:xfrm>
            <a:off x="846629" y="5292719"/>
            <a:ext cx="7912725" cy="923330"/>
          </a:xfrm>
          <a:prstGeom prst="rect">
            <a:avLst/>
          </a:prstGeom>
        </p:spPr>
        <p:txBody>
          <a:bodyPr wrap="square">
            <a:spAutoFit/>
          </a:bodyPr>
          <a:lstStyle/>
          <a:p>
            <a:pPr algn="ctr" defTabSz="966612"/>
            <a:r>
              <a:rPr lang="en-US" b="1" i="1" dirty="0"/>
              <a:t>The blood pressure improvements seen after 12 weeks lead to </a:t>
            </a:r>
          </a:p>
          <a:p>
            <a:pPr algn="ctr" defTabSz="966612"/>
            <a:r>
              <a:rPr lang="en-US" b="1" i="1" dirty="0"/>
              <a:t>reductions in risk of stroke, clogged arteries, and mortality </a:t>
            </a:r>
          </a:p>
          <a:p>
            <a:pPr algn="ctr" defTabSz="966612"/>
            <a:r>
              <a:rPr lang="en-US" b="1" i="1" dirty="0"/>
              <a:t>These effects are maintained for at least a year</a:t>
            </a:r>
          </a:p>
        </p:txBody>
      </p:sp>
      <p:sp>
        <p:nvSpPr>
          <p:cNvPr id="8" name="Rectangle 7"/>
          <p:cNvSpPr/>
          <p:nvPr/>
        </p:nvSpPr>
        <p:spPr>
          <a:xfrm>
            <a:off x="438844" y="176311"/>
            <a:ext cx="5989000" cy="830997"/>
          </a:xfrm>
          <a:prstGeom prst="rect">
            <a:avLst/>
          </a:prstGeom>
        </p:spPr>
        <p:txBody>
          <a:bodyPr wrap="square">
            <a:spAutoFit/>
          </a:bodyPr>
          <a:lstStyle/>
          <a:p>
            <a:r>
              <a:rPr lang="en-US" sz="2400" dirty="0" smtClean="0">
                <a:solidFill>
                  <a:srgbClr val="FFFFFF"/>
                </a:solidFill>
              </a:rPr>
              <a:t>IQ’s </a:t>
            </a:r>
            <a:r>
              <a:rPr lang="en-US" sz="2400" dirty="0">
                <a:solidFill>
                  <a:srgbClr val="FFFFFF"/>
                </a:solidFill>
              </a:rPr>
              <a:t>clinical effect leads to reductions in stroke, heart disease, mortality, and weight</a:t>
            </a:r>
          </a:p>
        </p:txBody>
      </p:sp>
    </p:spTree>
    <p:extLst>
      <p:ext uri="{BB962C8B-B14F-4D97-AF65-F5344CB8AC3E}">
        <p14:creationId xmlns:p14="http://schemas.microsoft.com/office/powerpoint/2010/main" val="416291806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PT_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Shape 2"/>
          <p:cNvSpPr/>
          <p:nvPr/>
        </p:nvSpPr>
        <p:spPr>
          <a:xfrm>
            <a:off x="830412" y="1421345"/>
            <a:ext cx="7197028" cy="4266790"/>
          </a:xfrm>
          <a:prstGeom prst="swooshArrow">
            <a:avLst>
              <a:gd name="adj1" fmla="val 25000"/>
              <a:gd name="adj2" fmla="val 25000"/>
            </a:avLst>
          </a:prstGeom>
          <a:ln>
            <a:solidFill>
              <a:srgbClr val="275C0F"/>
            </a:solidFill>
          </a:ln>
          <a:scene3d>
            <a:camera prst="orthographicFront">
              <a:rot lat="0" lon="0" rev="0"/>
            </a:camera>
            <a:lightRig rig="contrasting" dir="t">
              <a:rot lat="0" lon="0" rev="1200000"/>
            </a:lightRig>
          </a:scene3d>
          <a:sp3d z="-300000" prstMaterial="plastic"/>
        </p:spPr>
        <p:style>
          <a:lnRef idx="1">
            <a:schemeClr val="accent5"/>
          </a:lnRef>
          <a:fillRef idx="2">
            <a:schemeClr val="accent5"/>
          </a:fillRef>
          <a:effectRef idx="1">
            <a:schemeClr val="accent5"/>
          </a:effectRef>
          <a:fontRef idx="minor">
            <a:schemeClr val="dk1">
              <a:hueOff val="0"/>
              <a:satOff val="0"/>
              <a:lumOff val="0"/>
              <a:alphaOff val="0"/>
            </a:schemeClr>
          </a:fontRef>
        </p:style>
      </p:sp>
      <p:sp>
        <p:nvSpPr>
          <p:cNvPr id="4" name="Oval 3"/>
          <p:cNvSpPr/>
          <p:nvPr/>
        </p:nvSpPr>
        <p:spPr>
          <a:xfrm>
            <a:off x="1416471" y="4726334"/>
            <a:ext cx="170325" cy="170325"/>
          </a:xfrm>
          <a:prstGeom prst="ellipse">
            <a:avLst/>
          </a:prstGeom>
          <a:solidFill>
            <a:schemeClr val="accent5">
              <a:lumMod val="50000"/>
            </a:schemeClr>
          </a:solidFill>
        </p:spPr>
        <p:style>
          <a:lnRef idx="0">
            <a:schemeClr val="accent1"/>
          </a:lnRef>
          <a:fillRef idx="3">
            <a:schemeClr val="accent1"/>
          </a:fillRef>
          <a:effectRef idx="3">
            <a:schemeClr val="accent1"/>
          </a:effectRef>
          <a:fontRef idx="minor">
            <a:schemeClr val="lt1"/>
          </a:fontRef>
        </p:style>
      </p:sp>
      <p:sp>
        <p:nvSpPr>
          <p:cNvPr id="5" name="Oval 4"/>
          <p:cNvSpPr/>
          <p:nvPr/>
        </p:nvSpPr>
        <p:spPr>
          <a:xfrm>
            <a:off x="2338452" y="3840455"/>
            <a:ext cx="266596" cy="266596"/>
          </a:xfrm>
          <a:prstGeom prst="ellipse">
            <a:avLst/>
          </a:prstGeom>
          <a:solidFill>
            <a:schemeClr val="accent5">
              <a:lumMod val="50000"/>
            </a:schemeClr>
          </a:solidFill>
        </p:spPr>
        <p:style>
          <a:lnRef idx="0">
            <a:schemeClr val="accent1"/>
          </a:lnRef>
          <a:fillRef idx="3">
            <a:schemeClr val="accent1"/>
          </a:fillRef>
          <a:effectRef idx="3">
            <a:schemeClr val="accent1"/>
          </a:effectRef>
          <a:fontRef idx="minor">
            <a:schemeClr val="lt1"/>
          </a:fontRef>
        </p:style>
      </p:sp>
      <p:sp>
        <p:nvSpPr>
          <p:cNvPr id="6" name="Oval 5"/>
          <p:cNvSpPr/>
          <p:nvPr/>
        </p:nvSpPr>
        <p:spPr>
          <a:xfrm>
            <a:off x="3523327" y="3134158"/>
            <a:ext cx="355462" cy="355462"/>
          </a:xfrm>
          <a:prstGeom prst="ellipse">
            <a:avLst/>
          </a:prstGeom>
          <a:solidFill>
            <a:schemeClr val="accent5">
              <a:lumMod val="50000"/>
            </a:schemeClr>
          </a:solidFill>
        </p:spPr>
        <p:style>
          <a:lnRef idx="0">
            <a:schemeClr val="accent1"/>
          </a:lnRef>
          <a:fillRef idx="3">
            <a:schemeClr val="accent1"/>
          </a:fillRef>
          <a:effectRef idx="3">
            <a:schemeClr val="accent1"/>
          </a:effectRef>
          <a:fontRef idx="minor">
            <a:schemeClr val="lt1"/>
          </a:fontRef>
        </p:style>
      </p:sp>
      <p:sp>
        <p:nvSpPr>
          <p:cNvPr id="7" name="Oval 6"/>
          <p:cNvSpPr/>
          <p:nvPr/>
        </p:nvSpPr>
        <p:spPr>
          <a:xfrm>
            <a:off x="4900744" y="2582451"/>
            <a:ext cx="459139" cy="459139"/>
          </a:xfrm>
          <a:prstGeom prst="ellipse">
            <a:avLst/>
          </a:prstGeom>
          <a:solidFill>
            <a:schemeClr val="accent5">
              <a:lumMod val="50000"/>
            </a:schemeClr>
          </a:solidFill>
        </p:spPr>
        <p:style>
          <a:lnRef idx="0">
            <a:schemeClr val="accent1"/>
          </a:lnRef>
          <a:fillRef idx="3">
            <a:schemeClr val="accent1"/>
          </a:fillRef>
          <a:effectRef idx="3">
            <a:schemeClr val="accent1"/>
          </a:effectRef>
          <a:fontRef idx="minor">
            <a:schemeClr val="lt1"/>
          </a:fontRef>
        </p:style>
      </p:sp>
      <p:sp>
        <p:nvSpPr>
          <p:cNvPr id="8" name="Oval 7"/>
          <p:cNvSpPr/>
          <p:nvPr/>
        </p:nvSpPr>
        <p:spPr>
          <a:xfrm>
            <a:off x="6318891" y="2214029"/>
            <a:ext cx="585031" cy="585031"/>
          </a:xfrm>
          <a:prstGeom prst="ellipse">
            <a:avLst/>
          </a:prstGeom>
          <a:solidFill>
            <a:schemeClr val="accent5">
              <a:lumMod val="50000"/>
            </a:schemeClr>
          </a:solidFill>
        </p:spPr>
        <p:style>
          <a:lnRef idx="0">
            <a:schemeClr val="accent1"/>
          </a:lnRef>
          <a:fillRef idx="3">
            <a:schemeClr val="accent1"/>
          </a:fillRef>
          <a:effectRef idx="3">
            <a:schemeClr val="accent1"/>
          </a:effectRef>
          <a:fontRef idx="minor">
            <a:schemeClr val="lt1"/>
          </a:fontRef>
        </p:style>
      </p:sp>
      <p:sp>
        <p:nvSpPr>
          <p:cNvPr id="9" name="Rectangle 8"/>
          <p:cNvSpPr/>
          <p:nvPr/>
        </p:nvSpPr>
        <p:spPr>
          <a:xfrm>
            <a:off x="1302566" y="4927481"/>
            <a:ext cx="4572000" cy="933589"/>
          </a:xfrm>
          <a:prstGeom prst="rect">
            <a:avLst/>
          </a:prstGeom>
        </p:spPr>
        <p:txBody>
          <a:bodyPr>
            <a:spAutoFit/>
          </a:bodyPr>
          <a:lstStyle/>
          <a:p>
            <a:pPr lvl="0" defTabSz="711200">
              <a:lnSpc>
                <a:spcPct val="90000"/>
              </a:lnSpc>
              <a:spcBef>
                <a:spcPct val="0"/>
              </a:spcBef>
              <a:spcAft>
                <a:spcPct val="35000"/>
              </a:spcAft>
            </a:pPr>
            <a:r>
              <a:rPr lang="en-US" sz="1600" dirty="0" smtClean="0"/>
              <a:t> 12</a:t>
            </a:r>
            <a:r>
              <a:rPr lang="en-US" sz="1600" dirty="0"/>
              <a:t>%</a:t>
            </a:r>
          </a:p>
          <a:p>
            <a:pPr lvl="0" defTabSz="711200">
              <a:lnSpc>
                <a:spcPct val="90000"/>
              </a:lnSpc>
              <a:spcBef>
                <a:spcPct val="0"/>
              </a:spcBef>
              <a:spcAft>
                <a:spcPct val="35000"/>
              </a:spcAft>
            </a:pPr>
            <a:r>
              <a:rPr lang="en-US" sz="1600" dirty="0"/>
              <a:t>Perceived </a:t>
            </a:r>
            <a:endParaRPr lang="en-US" sz="1600" dirty="0" smtClean="0"/>
          </a:p>
          <a:p>
            <a:pPr lvl="0" defTabSz="711200">
              <a:lnSpc>
                <a:spcPct val="90000"/>
              </a:lnSpc>
              <a:spcBef>
                <a:spcPct val="0"/>
              </a:spcBef>
              <a:spcAft>
                <a:spcPct val="35000"/>
              </a:spcAft>
            </a:pPr>
            <a:r>
              <a:rPr lang="en-US" sz="1600" dirty="0" smtClean="0"/>
              <a:t>Health</a:t>
            </a:r>
            <a:endParaRPr lang="en-US" sz="1600" dirty="0"/>
          </a:p>
        </p:txBody>
      </p:sp>
      <p:sp>
        <p:nvSpPr>
          <p:cNvPr id="10" name="Rectangle 9"/>
          <p:cNvSpPr/>
          <p:nvPr/>
        </p:nvSpPr>
        <p:spPr>
          <a:xfrm>
            <a:off x="488440" y="5861070"/>
            <a:ext cx="8450008" cy="646331"/>
          </a:xfrm>
          <a:prstGeom prst="rect">
            <a:avLst/>
          </a:prstGeom>
        </p:spPr>
        <p:txBody>
          <a:bodyPr wrap="square">
            <a:spAutoFit/>
          </a:bodyPr>
          <a:lstStyle/>
          <a:p>
            <a:pPr algn="ctr" defTabSz="966612"/>
            <a:r>
              <a:rPr lang="en-US" b="1" i="1" dirty="0"/>
              <a:t>60% of participants reported improvements in their energy and vitality, resulting in their feeling clinically healthier, happier, and less anxious</a:t>
            </a:r>
          </a:p>
        </p:txBody>
      </p:sp>
      <p:sp>
        <p:nvSpPr>
          <p:cNvPr id="11" name="Rectangle 10"/>
          <p:cNvSpPr/>
          <p:nvPr/>
        </p:nvSpPr>
        <p:spPr>
          <a:xfrm>
            <a:off x="2338452" y="4258965"/>
            <a:ext cx="4572000" cy="692497"/>
          </a:xfrm>
          <a:prstGeom prst="rect">
            <a:avLst/>
          </a:prstGeom>
        </p:spPr>
        <p:txBody>
          <a:bodyPr>
            <a:spAutoFit/>
          </a:bodyPr>
          <a:lstStyle/>
          <a:p>
            <a:pPr lvl="0" defTabSz="711200">
              <a:lnSpc>
                <a:spcPct val="90000"/>
              </a:lnSpc>
              <a:spcBef>
                <a:spcPct val="0"/>
              </a:spcBef>
              <a:spcAft>
                <a:spcPct val="35000"/>
              </a:spcAft>
            </a:pPr>
            <a:r>
              <a:rPr lang="en-US" dirty="0"/>
              <a:t>40%</a:t>
            </a:r>
          </a:p>
          <a:p>
            <a:pPr lvl="0" defTabSz="711200">
              <a:lnSpc>
                <a:spcPct val="90000"/>
              </a:lnSpc>
              <a:spcBef>
                <a:spcPct val="0"/>
              </a:spcBef>
              <a:spcAft>
                <a:spcPct val="35000"/>
              </a:spcAft>
            </a:pPr>
            <a:r>
              <a:rPr lang="en-US" dirty="0"/>
              <a:t>Perception of Nutritional Health</a:t>
            </a:r>
          </a:p>
        </p:txBody>
      </p:sp>
      <p:sp>
        <p:nvSpPr>
          <p:cNvPr id="12" name="Rectangle 11"/>
          <p:cNvSpPr/>
          <p:nvPr/>
        </p:nvSpPr>
        <p:spPr>
          <a:xfrm>
            <a:off x="3523327" y="3711250"/>
            <a:ext cx="4572000" cy="692497"/>
          </a:xfrm>
          <a:prstGeom prst="rect">
            <a:avLst/>
          </a:prstGeom>
        </p:spPr>
        <p:txBody>
          <a:bodyPr>
            <a:spAutoFit/>
          </a:bodyPr>
          <a:lstStyle/>
          <a:p>
            <a:pPr lvl="0" defTabSz="711200">
              <a:lnSpc>
                <a:spcPct val="90000"/>
              </a:lnSpc>
              <a:spcBef>
                <a:spcPct val="0"/>
              </a:spcBef>
              <a:spcAft>
                <a:spcPct val="35000"/>
              </a:spcAft>
            </a:pPr>
            <a:r>
              <a:rPr lang="en-US" dirty="0"/>
              <a:t>8% </a:t>
            </a:r>
          </a:p>
          <a:p>
            <a:pPr lvl="0" defTabSz="711200">
              <a:lnSpc>
                <a:spcPct val="90000"/>
              </a:lnSpc>
              <a:spcBef>
                <a:spcPct val="0"/>
              </a:spcBef>
              <a:spcAft>
                <a:spcPct val="35000"/>
              </a:spcAft>
            </a:pPr>
            <a:r>
              <a:rPr lang="en-US" dirty="0"/>
              <a:t>Mental Health</a:t>
            </a:r>
          </a:p>
        </p:txBody>
      </p:sp>
      <p:sp>
        <p:nvSpPr>
          <p:cNvPr id="13" name="Rectangle 12"/>
          <p:cNvSpPr/>
          <p:nvPr/>
        </p:nvSpPr>
        <p:spPr>
          <a:xfrm>
            <a:off x="4998430" y="3291686"/>
            <a:ext cx="4572000" cy="692497"/>
          </a:xfrm>
          <a:prstGeom prst="rect">
            <a:avLst/>
          </a:prstGeom>
        </p:spPr>
        <p:txBody>
          <a:bodyPr>
            <a:spAutoFit/>
          </a:bodyPr>
          <a:lstStyle/>
          <a:p>
            <a:pPr lvl="0" defTabSz="711200">
              <a:lnSpc>
                <a:spcPct val="90000"/>
              </a:lnSpc>
              <a:spcBef>
                <a:spcPct val="0"/>
              </a:spcBef>
              <a:spcAft>
                <a:spcPct val="35000"/>
              </a:spcAft>
            </a:pPr>
            <a:r>
              <a:rPr lang="en-US" dirty="0"/>
              <a:t>11%</a:t>
            </a:r>
          </a:p>
          <a:p>
            <a:pPr lvl="0" defTabSz="711200">
              <a:lnSpc>
                <a:spcPct val="90000"/>
              </a:lnSpc>
              <a:spcBef>
                <a:spcPct val="0"/>
              </a:spcBef>
              <a:spcAft>
                <a:spcPct val="35000"/>
              </a:spcAft>
            </a:pPr>
            <a:r>
              <a:rPr lang="en-US" dirty="0"/>
              <a:t> </a:t>
            </a:r>
            <a:r>
              <a:rPr lang="en-US" dirty="0" smtClean="0"/>
              <a:t>Affect</a:t>
            </a:r>
            <a:endParaRPr lang="en-US" dirty="0"/>
          </a:p>
        </p:txBody>
      </p:sp>
      <p:sp>
        <p:nvSpPr>
          <p:cNvPr id="14" name="Rectangle 13"/>
          <p:cNvSpPr/>
          <p:nvPr/>
        </p:nvSpPr>
        <p:spPr>
          <a:xfrm>
            <a:off x="6258640" y="3181553"/>
            <a:ext cx="4572000" cy="692497"/>
          </a:xfrm>
          <a:prstGeom prst="rect">
            <a:avLst/>
          </a:prstGeom>
        </p:spPr>
        <p:txBody>
          <a:bodyPr>
            <a:spAutoFit/>
          </a:bodyPr>
          <a:lstStyle/>
          <a:p>
            <a:pPr lvl="0" defTabSz="711200">
              <a:lnSpc>
                <a:spcPct val="90000"/>
              </a:lnSpc>
              <a:spcBef>
                <a:spcPct val="0"/>
              </a:spcBef>
              <a:spcAft>
                <a:spcPct val="35000"/>
              </a:spcAft>
            </a:pPr>
            <a:r>
              <a:rPr lang="en-US" dirty="0"/>
              <a:t>8%</a:t>
            </a:r>
          </a:p>
          <a:p>
            <a:pPr lvl="0" defTabSz="711200">
              <a:lnSpc>
                <a:spcPct val="90000"/>
              </a:lnSpc>
              <a:spcBef>
                <a:spcPct val="0"/>
              </a:spcBef>
              <a:spcAft>
                <a:spcPct val="35000"/>
              </a:spcAft>
            </a:pPr>
            <a:r>
              <a:rPr lang="en-US" dirty="0"/>
              <a:t>Daily Activities</a:t>
            </a:r>
          </a:p>
        </p:txBody>
      </p:sp>
      <p:sp>
        <p:nvSpPr>
          <p:cNvPr id="15" name="Rectangle 14"/>
          <p:cNvSpPr/>
          <p:nvPr/>
        </p:nvSpPr>
        <p:spPr>
          <a:xfrm>
            <a:off x="488439" y="173692"/>
            <a:ext cx="5970759" cy="830997"/>
          </a:xfrm>
          <a:prstGeom prst="rect">
            <a:avLst/>
          </a:prstGeom>
        </p:spPr>
        <p:txBody>
          <a:bodyPr wrap="square">
            <a:spAutoFit/>
          </a:bodyPr>
          <a:lstStyle/>
          <a:p>
            <a:r>
              <a:rPr lang="en-US" sz="2400" dirty="0">
                <a:solidFill>
                  <a:srgbClr val="FFFFFF"/>
                </a:solidFill>
              </a:rPr>
              <a:t>Intelligent </a:t>
            </a:r>
            <a:r>
              <a:rPr lang="en-US" sz="2400" dirty="0" err="1">
                <a:solidFill>
                  <a:srgbClr val="FFFFFF"/>
                </a:solidFill>
              </a:rPr>
              <a:t>Quisine</a:t>
            </a:r>
            <a:r>
              <a:rPr lang="en-US" sz="2400" dirty="0">
                <a:solidFill>
                  <a:srgbClr val="FFFFFF"/>
                </a:solidFill>
              </a:rPr>
              <a:t> leads to unprecedented improvements in quality of life</a:t>
            </a:r>
          </a:p>
        </p:txBody>
      </p:sp>
    </p:spTree>
    <p:extLst>
      <p:ext uri="{BB962C8B-B14F-4D97-AF65-F5344CB8AC3E}">
        <p14:creationId xmlns:p14="http://schemas.microsoft.com/office/powerpoint/2010/main" val="238259124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PT_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aphicFrame>
        <p:nvGraphicFramePr>
          <p:cNvPr id="3" name="Chart 2"/>
          <p:cNvGraphicFramePr/>
          <p:nvPr>
            <p:extLst>
              <p:ext uri="{D42A27DB-BD31-4B8C-83A1-F6EECF244321}">
                <p14:modId xmlns:p14="http://schemas.microsoft.com/office/powerpoint/2010/main" val="3512263972"/>
              </p:ext>
            </p:extLst>
          </p:nvPr>
        </p:nvGraphicFramePr>
        <p:xfrm>
          <a:off x="1506428" y="1460752"/>
          <a:ext cx="6194367" cy="4050468"/>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3"/>
          <p:cNvSpPr/>
          <p:nvPr/>
        </p:nvSpPr>
        <p:spPr>
          <a:xfrm>
            <a:off x="423314" y="5875776"/>
            <a:ext cx="8026694" cy="605704"/>
          </a:xfrm>
          <a:prstGeom prst="rect">
            <a:avLst/>
          </a:prstGeom>
        </p:spPr>
        <p:txBody>
          <a:bodyPr wrap="square">
            <a:spAutoFit/>
          </a:bodyPr>
          <a:lstStyle/>
          <a:p>
            <a:pPr algn="ctr">
              <a:lnSpc>
                <a:spcPct val="92000"/>
              </a:lnSpc>
            </a:pPr>
            <a:r>
              <a:rPr lang="en-US" b="1" i="1" dirty="0" smtClean="0"/>
              <a:t>    Over </a:t>
            </a:r>
            <a:r>
              <a:rPr lang="en-US" b="1" i="1" dirty="0"/>
              <a:t>70% of consumers were very or extremely satisfied with the </a:t>
            </a:r>
            <a:r>
              <a:rPr lang="en-US" b="1" i="1" dirty="0" smtClean="0"/>
              <a:t>meals</a:t>
            </a:r>
          </a:p>
          <a:p>
            <a:pPr algn="ctr">
              <a:lnSpc>
                <a:spcPct val="92000"/>
              </a:lnSpc>
            </a:pPr>
            <a:r>
              <a:rPr lang="en-US" b="1" i="1" dirty="0" smtClean="0"/>
              <a:t>Average time on IQ for trial clients: 14 Months</a:t>
            </a:r>
            <a:endParaRPr lang="en-US" b="1" i="1" dirty="0"/>
          </a:p>
        </p:txBody>
      </p:sp>
      <p:sp>
        <p:nvSpPr>
          <p:cNvPr id="5" name="Rectangle 4"/>
          <p:cNvSpPr/>
          <p:nvPr/>
        </p:nvSpPr>
        <p:spPr>
          <a:xfrm>
            <a:off x="423314" y="155392"/>
            <a:ext cx="6158206" cy="830997"/>
          </a:xfrm>
          <a:prstGeom prst="rect">
            <a:avLst/>
          </a:prstGeom>
        </p:spPr>
        <p:txBody>
          <a:bodyPr wrap="none">
            <a:spAutoFit/>
          </a:bodyPr>
          <a:lstStyle/>
          <a:p>
            <a:r>
              <a:rPr lang="en-US" sz="2400" dirty="0" smtClean="0">
                <a:solidFill>
                  <a:srgbClr val="FFFFFF"/>
                </a:solidFill>
              </a:rPr>
              <a:t>Master Chef and Restaurant-Quality Ingredients</a:t>
            </a:r>
          </a:p>
          <a:p>
            <a:r>
              <a:rPr lang="en-US" sz="2400" dirty="0" smtClean="0">
                <a:solidFill>
                  <a:srgbClr val="FFFFFF"/>
                </a:solidFill>
              </a:rPr>
              <a:t>Assures  Great Taste and Long-Term Customers</a:t>
            </a:r>
            <a:endParaRPr lang="en-US" sz="2400" dirty="0">
              <a:solidFill>
                <a:srgbClr val="FFFFFF"/>
              </a:solidFill>
            </a:endParaRPr>
          </a:p>
        </p:txBody>
      </p:sp>
    </p:spTree>
    <p:extLst>
      <p:ext uri="{BB962C8B-B14F-4D97-AF65-F5344CB8AC3E}">
        <p14:creationId xmlns:p14="http://schemas.microsoft.com/office/powerpoint/2010/main" val="353877948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PT_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5" name="Rectangle 14"/>
          <p:cNvSpPr/>
          <p:nvPr/>
        </p:nvSpPr>
        <p:spPr>
          <a:xfrm>
            <a:off x="5563408" y="1603800"/>
            <a:ext cx="4572000" cy="276999"/>
          </a:xfrm>
          <a:prstGeom prst="rect">
            <a:avLst/>
          </a:prstGeom>
        </p:spPr>
        <p:txBody>
          <a:bodyPr>
            <a:spAutoFit/>
          </a:bodyPr>
          <a:lstStyle/>
          <a:p>
            <a:pPr defTabSz="966612" eaLnBrk="0" fontAlgn="base" hangingPunct="0">
              <a:spcBef>
                <a:spcPct val="0"/>
              </a:spcBef>
              <a:spcAft>
                <a:spcPct val="0"/>
              </a:spcAft>
            </a:pPr>
            <a:endParaRPr lang="en-US" baseline="30000" dirty="0">
              <a:solidFill>
                <a:srgbClr val="000000"/>
              </a:solidFill>
              <a:latin typeface="Helvetica Light"/>
              <a:cs typeface="Helvetica Light"/>
              <a:sym typeface="Gill Sans" charset="0"/>
            </a:endParaRPr>
          </a:p>
        </p:txBody>
      </p:sp>
      <p:sp>
        <p:nvSpPr>
          <p:cNvPr id="16" name="Rectangle 15"/>
          <p:cNvSpPr/>
          <p:nvPr/>
        </p:nvSpPr>
        <p:spPr>
          <a:xfrm>
            <a:off x="5563408" y="2748517"/>
            <a:ext cx="4572000" cy="923330"/>
          </a:xfrm>
          <a:prstGeom prst="rect">
            <a:avLst/>
          </a:prstGeom>
        </p:spPr>
        <p:txBody>
          <a:bodyPr>
            <a:spAutoFit/>
          </a:bodyPr>
          <a:lstStyle/>
          <a:p>
            <a:pPr defTabSz="966612" eaLnBrk="0" fontAlgn="base" hangingPunct="0">
              <a:spcBef>
                <a:spcPct val="0"/>
              </a:spcBef>
              <a:spcAft>
                <a:spcPct val="0"/>
              </a:spcAft>
            </a:pPr>
            <a:r>
              <a:rPr lang="en-US" dirty="0" smtClean="0">
                <a:solidFill>
                  <a:srgbClr val="000000"/>
                </a:solidFill>
                <a:latin typeface="Helvetica Light"/>
                <a:cs typeface="Helvetica Light"/>
                <a:sym typeface="Gill Sans" charset="0"/>
              </a:rPr>
              <a:t>Channel partner back office </a:t>
            </a:r>
          </a:p>
          <a:p>
            <a:pPr defTabSz="966612" eaLnBrk="0" fontAlgn="base" hangingPunct="0">
              <a:spcBef>
                <a:spcPct val="0"/>
              </a:spcBef>
              <a:spcAft>
                <a:spcPct val="0"/>
              </a:spcAft>
            </a:pPr>
            <a:r>
              <a:rPr lang="en-US" dirty="0">
                <a:solidFill>
                  <a:srgbClr val="000000"/>
                </a:solidFill>
                <a:latin typeface="Helvetica Light"/>
                <a:cs typeface="Helvetica Light"/>
                <a:sym typeface="Gill Sans" charset="0"/>
              </a:rPr>
              <a:t>t</a:t>
            </a:r>
            <a:r>
              <a:rPr lang="en-US" dirty="0" smtClean="0">
                <a:solidFill>
                  <a:srgbClr val="000000"/>
                </a:solidFill>
                <a:latin typeface="Helvetica Light"/>
                <a:cs typeface="Helvetica Light"/>
                <a:sym typeface="Gill Sans" charset="0"/>
              </a:rPr>
              <a:t>racks customer orders, </a:t>
            </a:r>
          </a:p>
          <a:p>
            <a:pPr defTabSz="966612" eaLnBrk="0" fontAlgn="base" hangingPunct="0">
              <a:spcBef>
                <a:spcPct val="0"/>
              </a:spcBef>
              <a:spcAft>
                <a:spcPct val="0"/>
              </a:spcAft>
            </a:pPr>
            <a:r>
              <a:rPr lang="en-US" dirty="0">
                <a:solidFill>
                  <a:srgbClr val="000000"/>
                </a:solidFill>
                <a:latin typeface="Helvetica Light"/>
                <a:cs typeface="Helvetica Light"/>
                <a:sym typeface="Gill Sans" charset="0"/>
              </a:rPr>
              <a:t>c</a:t>
            </a:r>
            <a:r>
              <a:rPr lang="en-US" dirty="0" smtClean="0">
                <a:solidFill>
                  <a:srgbClr val="000000"/>
                </a:solidFill>
                <a:latin typeface="Helvetica Light"/>
                <a:cs typeface="Helvetica Light"/>
                <a:sym typeface="Gill Sans" charset="0"/>
              </a:rPr>
              <a:t>ommissions, inventory</a:t>
            </a:r>
            <a:endParaRPr lang="en-US" dirty="0">
              <a:solidFill>
                <a:srgbClr val="000000"/>
              </a:solidFill>
              <a:latin typeface="Helvetica Light"/>
              <a:cs typeface="Helvetica Light"/>
              <a:sym typeface="Gill Sans" charset="0"/>
            </a:endParaRPr>
          </a:p>
        </p:txBody>
      </p:sp>
      <p:sp>
        <p:nvSpPr>
          <p:cNvPr id="17" name="Rectangle 16"/>
          <p:cNvSpPr/>
          <p:nvPr/>
        </p:nvSpPr>
        <p:spPr>
          <a:xfrm>
            <a:off x="5599983" y="3981154"/>
            <a:ext cx="4572000" cy="646331"/>
          </a:xfrm>
          <a:prstGeom prst="rect">
            <a:avLst/>
          </a:prstGeom>
        </p:spPr>
        <p:txBody>
          <a:bodyPr>
            <a:spAutoFit/>
          </a:bodyPr>
          <a:lstStyle/>
          <a:p>
            <a:pPr defTabSz="966612" eaLnBrk="0" fontAlgn="base" hangingPunct="0">
              <a:spcBef>
                <a:spcPct val="0"/>
              </a:spcBef>
              <a:spcAft>
                <a:spcPct val="0"/>
              </a:spcAft>
            </a:pPr>
            <a:r>
              <a:rPr lang="en-US" dirty="0" smtClean="0">
                <a:latin typeface="Helvetica Light"/>
                <a:cs typeface="Helvetica Light"/>
                <a:sym typeface="Gill Sans" charset="0"/>
              </a:rPr>
              <a:t>Customer service located at </a:t>
            </a:r>
          </a:p>
          <a:p>
            <a:pPr defTabSz="966612" eaLnBrk="0" fontAlgn="base" hangingPunct="0">
              <a:spcBef>
                <a:spcPct val="0"/>
              </a:spcBef>
              <a:spcAft>
                <a:spcPct val="0"/>
              </a:spcAft>
            </a:pPr>
            <a:r>
              <a:rPr lang="en-US" dirty="0">
                <a:latin typeface="Helvetica Light"/>
                <a:cs typeface="Helvetica Light"/>
                <a:sym typeface="Gill Sans" charset="0"/>
              </a:rPr>
              <a:t>h</a:t>
            </a:r>
            <a:r>
              <a:rPr lang="en-US" dirty="0" smtClean="0">
                <a:latin typeface="Helvetica Light"/>
                <a:cs typeface="Helvetica Light"/>
                <a:sym typeface="Gill Sans" charset="0"/>
              </a:rPr>
              <a:t>eadquarters in Orlando</a:t>
            </a:r>
            <a:endParaRPr lang="en-US" dirty="0">
              <a:latin typeface="Helvetica Light"/>
              <a:cs typeface="Helvetica Light"/>
              <a:sym typeface="Gill Sans" charset="0"/>
            </a:endParaRPr>
          </a:p>
        </p:txBody>
      </p:sp>
      <p:sp>
        <p:nvSpPr>
          <p:cNvPr id="18" name="Rectangle 17"/>
          <p:cNvSpPr/>
          <p:nvPr/>
        </p:nvSpPr>
        <p:spPr>
          <a:xfrm>
            <a:off x="5579689" y="5135048"/>
            <a:ext cx="4572000" cy="646331"/>
          </a:xfrm>
          <a:prstGeom prst="rect">
            <a:avLst/>
          </a:prstGeom>
        </p:spPr>
        <p:txBody>
          <a:bodyPr>
            <a:spAutoFit/>
          </a:bodyPr>
          <a:lstStyle/>
          <a:p>
            <a:pPr defTabSz="966612" eaLnBrk="0" fontAlgn="base" hangingPunct="0">
              <a:spcBef>
                <a:spcPct val="0"/>
              </a:spcBef>
              <a:spcAft>
                <a:spcPct val="0"/>
              </a:spcAft>
            </a:pPr>
            <a:r>
              <a:rPr lang="en-US" dirty="0">
                <a:solidFill>
                  <a:srgbClr val="000000"/>
                </a:solidFill>
                <a:latin typeface="Helvetica Light"/>
                <a:cs typeface="Helvetica Light"/>
                <a:sym typeface="Gill Sans" charset="0"/>
              </a:rPr>
              <a:t>D</a:t>
            </a:r>
            <a:r>
              <a:rPr lang="en-US" dirty="0" smtClean="0">
                <a:solidFill>
                  <a:srgbClr val="000000"/>
                </a:solidFill>
                <a:latin typeface="Helvetica Light"/>
                <a:cs typeface="Helvetica Light"/>
                <a:sym typeface="Gill Sans" charset="0"/>
              </a:rPr>
              <a:t>elivered to Customer door</a:t>
            </a:r>
          </a:p>
          <a:p>
            <a:pPr defTabSz="966612" eaLnBrk="0" fontAlgn="base" hangingPunct="0">
              <a:spcBef>
                <a:spcPct val="0"/>
              </a:spcBef>
              <a:spcAft>
                <a:spcPct val="0"/>
              </a:spcAft>
            </a:pPr>
            <a:r>
              <a:rPr lang="en-US" dirty="0" smtClean="0">
                <a:solidFill>
                  <a:srgbClr val="000000"/>
                </a:solidFill>
                <a:latin typeface="Helvetica Light"/>
                <a:cs typeface="Helvetica Light"/>
                <a:sym typeface="Gill Sans" charset="0"/>
              </a:rPr>
              <a:t>in 2 days</a:t>
            </a:r>
            <a:endParaRPr lang="en-US" dirty="0">
              <a:solidFill>
                <a:srgbClr val="000000"/>
              </a:solidFill>
              <a:latin typeface="Helvetica Light"/>
              <a:cs typeface="Helvetica Light"/>
              <a:sym typeface="Gill Sans" charset="0"/>
            </a:endParaRPr>
          </a:p>
        </p:txBody>
      </p:sp>
      <p:pic>
        <p:nvPicPr>
          <p:cNvPr id="20" name="Picture 19" descr="GreenCheckMar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9655" y="1664477"/>
            <a:ext cx="627888" cy="640080"/>
          </a:xfrm>
          <a:prstGeom prst="rect">
            <a:avLst/>
          </a:prstGeom>
        </p:spPr>
      </p:pic>
      <p:pic>
        <p:nvPicPr>
          <p:cNvPr id="24" name="Picture 23" descr="GreenCheckMar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9655" y="2868728"/>
            <a:ext cx="627888" cy="640080"/>
          </a:xfrm>
          <a:prstGeom prst="rect">
            <a:avLst/>
          </a:prstGeom>
        </p:spPr>
      </p:pic>
      <p:pic>
        <p:nvPicPr>
          <p:cNvPr id="25" name="Picture 24" descr="GreenCheckMar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9655" y="3987405"/>
            <a:ext cx="627888" cy="640080"/>
          </a:xfrm>
          <a:prstGeom prst="rect">
            <a:avLst/>
          </a:prstGeom>
        </p:spPr>
      </p:pic>
      <p:pic>
        <p:nvPicPr>
          <p:cNvPr id="26" name="Picture 25" descr="GreenCheckMar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9655" y="5225721"/>
            <a:ext cx="627888" cy="640080"/>
          </a:xfrm>
          <a:prstGeom prst="rect">
            <a:avLst/>
          </a:prstGeom>
        </p:spPr>
      </p:pic>
      <p:sp>
        <p:nvSpPr>
          <p:cNvPr id="27" name="Rectangle 26"/>
          <p:cNvSpPr/>
          <p:nvPr/>
        </p:nvSpPr>
        <p:spPr>
          <a:xfrm>
            <a:off x="2286000" y="6061134"/>
            <a:ext cx="6858000" cy="246221"/>
          </a:xfrm>
          <a:prstGeom prst="rect">
            <a:avLst/>
          </a:prstGeom>
        </p:spPr>
        <p:txBody>
          <a:bodyPr wrap="square">
            <a:spAutoFit/>
          </a:bodyPr>
          <a:lstStyle/>
          <a:p>
            <a:pPr defTabSz="966612" eaLnBrk="0" fontAlgn="base" hangingPunct="0">
              <a:spcBef>
                <a:spcPct val="0"/>
              </a:spcBef>
              <a:spcAft>
                <a:spcPct val="0"/>
              </a:spcAft>
            </a:pPr>
            <a:r>
              <a:rPr lang="en-US" sz="1000" i="1" dirty="0" smtClean="0">
                <a:solidFill>
                  <a:srgbClr val="000000"/>
                </a:solidFill>
                <a:latin typeface=" helvetica light"/>
                <a:cs typeface=" helvetica light"/>
                <a:sym typeface="Gill Sans" charset="0"/>
              </a:rPr>
              <a:t>                                                                                             1</a:t>
            </a:r>
            <a:r>
              <a:rPr lang="en-US" sz="1000" i="1" dirty="0">
                <a:solidFill>
                  <a:srgbClr val="000000"/>
                </a:solidFill>
                <a:latin typeface=" helvetica light"/>
                <a:cs typeface=" helvetica light"/>
                <a:sym typeface="Gill Sans" charset="0"/>
              </a:rPr>
              <a:t>. IQ Product Satisfaction Survey, August 2009 </a:t>
            </a:r>
          </a:p>
        </p:txBody>
      </p:sp>
      <p:sp>
        <p:nvSpPr>
          <p:cNvPr id="3" name="Rectangle 2"/>
          <p:cNvSpPr/>
          <p:nvPr/>
        </p:nvSpPr>
        <p:spPr>
          <a:xfrm>
            <a:off x="5599983" y="1736713"/>
            <a:ext cx="4572000" cy="646331"/>
          </a:xfrm>
          <a:prstGeom prst="rect">
            <a:avLst/>
          </a:prstGeom>
        </p:spPr>
        <p:txBody>
          <a:bodyPr>
            <a:spAutoFit/>
          </a:bodyPr>
          <a:lstStyle/>
          <a:p>
            <a:pPr defTabSz="966612" eaLnBrk="0" fontAlgn="base" hangingPunct="0">
              <a:spcBef>
                <a:spcPct val="0"/>
              </a:spcBef>
              <a:spcAft>
                <a:spcPct val="0"/>
              </a:spcAft>
            </a:pPr>
            <a:r>
              <a:rPr lang="en-US" dirty="0" smtClean="0">
                <a:solidFill>
                  <a:srgbClr val="000000"/>
                </a:solidFill>
                <a:latin typeface="Helvetica Light"/>
                <a:cs typeface="Helvetica Light"/>
                <a:sym typeface="Gill Sans" charset="0"/>
              </a:rPr>
              <a:t>Easy to use web portal </a:t>
            </a:r>
          </a:p>
          <a:p>
            <a:pPr defTabSz="966612" eaLnBrk="0" fontAlgn="base" hangingPunct="0">
              <a:spcBef>
                <a:spcPct val="0"/>
              </a:spcBef>
              <a:spcAft>
                <a:spcPct val="0"/>
              </a:spcAft>
            </a:pPr>
            <a:r>
              <a:rPr lang="en-US" dirty="0" smtClean="0">
                <a:solidFill>
                  <a:srgbClr val="000000"/>
                </a:solidFill>
                <a:latin typeface="Helvetica Light"/>
                <a:cs typeface="Helvetica Light"/>
                <a:sym typeface="Gill Sans" charset="0"/>
              </a:rPr>
              <a:t>for customers</a:t>
            </a:r>
            <a:endParaRPr lang="en-US" dirty="0">
              <a:solidFill>
                <a:srgbClr val="000000"/>
              </a:solidFill>
              <a:latin typeface="Helvetica Light"/>
              <a:cs typeface="Helvetica Light"/>
              <a:sym typeface="Gill Sans" charset="0"/>
            </a:endParaRPr>
          </a:p>
        </p:txBody>
      </p:sp>
      <p:pic>
        <p:nvPicPr>
          <p:cNvPr id="4" name="Picture 3" descr="Intelligent Quisine – The Program.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1756" y="1312243"/>
            <a:ext cx="3987980" cy="5193523"/>
          </a:xfrm>
          <a:prstGeom prst="rect">
            <a:avLst/>
          </a:prstGeom>
        </p:spPr>
      </p:pic>
      <p:sp>
        <p:nvSpPr>
          <p:cNvPr id="5" name="Rectangle 4"/>
          <p:cNvSpPr/>
          <p:nvPr/>
        </p:nvSpPr>
        <p:spPr>
          <a:xfrm>
            <a:off x="287654" y="32572"/>
            <a:ext cx="5685537" cy="1200328"/>
          </a:xfrm>
          <a:prstGeom prst="rect">
            <a:avLst/>
          </a:prstGeom>
        </p:spPr>
        <p:txBody>
          <a:bodyPr wrap="square">
            <a:spAutoFit/>
          </a:bodyPr>
          <a:lstStyle/>
          <a:p>
            <a:r>
              <a:rPr lang="en-US" sz="2400" dirty="0">
                <a:solidFill>
                  <a:schemeClr val="bg1"/>
                </a:solidFill>
              </a:rPr>
              <a:t>Intelligent </a:t>
            </a:r>
            <a:r>
              <a:rPr lang="en-US" sz="2400" dirty="0" err="1">
                <a:solidFill>
                  <a:schemeClr val="bg1"/>
                </a:solidFill>
              </a:rPr>
              <a:t>Quisine</a:t>
            </a:r>
            <a:r>
              <a:rPr lang="en-US" sz="2400" dirty="0">
                <a:solidFill>
                  <a:schemeClr val="bg1"/>
                </a:solidFill>
              </a:rPr>
              <a:t> provides </a:t>
            </a:r>
            <a:r>
              <a:rPr lang="en-US" sz="2400" dirty="0" smtClean="0">
                <a:solidFill>
                  <a:schemeClr val="bg1"/>
                </a:solidFill>
              </a:rPr>
              <a:t>complete support for Customers and Channel Partners</a:t>
            </a:r>
            <a:endParaRPr lang="en-US" sz="2400" dirty="0">
              <a:solidFill>
                <a:schemeClr val="bg1"/>
              </a:solidFill>
            </a:endParaRPr>
          </a:p>
        </p:txBody>
      </p:sp>
    </p:spTree>
    <p:extLst>
      <p:ext uri="{BB962C8B-B14F-4D97-AF65-F5344CB8AC3E}">
        <p14:creationId xmlns:p14="http://schemas.microsoft.com/office/powerpoint/2010/main" val="7715739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PT_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p:nvSpPr>
        <p:spPr>
          <a:xfrm>
            <a:off x="268715" y="309992"/>
            <a:ext cx="6030485" cy="584776"/>
          </a:xfrm>
          <a:prstGeom prst="rect">
            <a:avLst/>
          </a:prstGeom>
        </p:spPr>
        <p:txBody>
          <a:bodyPr wrap="square">
            <a:spAutoFit/>
          </a:bodyPr>
          <a:lstStyle/>
          <a:p>
            <a:r>
              <a:rPr lang="en-US" sz="3200" dirty="0" smtClean="0">
                <a:solidFill>
                  <a:srgbClr val="FFFFFF"/>
                </a:solidFill>
              </a:rPr>
              <a:t>IQ Key Investment Summary</a:t>
            </a:r>
            <a:endParaRPr lang="en-US" sz="3200" dirty="0">
              <a:solidFill>
                <a:srgbClr val="FFFFFF"/>
              </a:solidFill>
            </a:endParaRPr>
          </a:p>
        </p:txBody>
      </p:sp>
      <p:sp>
        <p:nvSpPr>
          <p:cNvPr id="6" name="Rectangle 5"/>
          <p:cNvSpPr/>
          <p:nvPr/>
        </p:nvSpPr>
        <p:spPr>
          <a:xfrm>
            <a:off x="268715" y="1460499"/>
            <a:ext cx="8532385" cy="5816977"/>
          </a:xfrm>
          <a:prstGeom prst="rect">
            <a:avLst/>
          </a:prstGeom>
        </p:spPr>
        <p:txBody>
          <a:bodyPr wrap="square">
            <a:spAutoFit/>
          </a:bodyPr>
          <a:lstStyle/>
          <a:p>
            <a:pPr marL="457200" indent="-457200">
              <a:buFont typeface="Arial" charset="0"/>
              <a:buChar char="•"/>
            </a:pPr>
            <a:r>
              <a:rPr lang="en-US" sz="2400" dirty="0" smtClean="0"/>
              <a:t>IQ is a rare opportunity to invest alongside $100mm of IP; product and sales channel development; and ground-breaking clinical trials in the fastest growing, highest valuation sector of the food industry – all at a time when food is becoming a pharmaceutical replacement in the healthcare industry.</a:t>
            </a:r>
            <a:endParaRPr lang="en-US" sz="2400" dirty="0"/>
          </a:p>
          <a:p>
            <a:pPr marL="457200" indent="-457200">
              <a:buFont typeface="Arial" charset="0"/>
              <a:buChar char="•"/>
            </a:pPr>
            <a:endParaRPr lang="en-US" sz="2400" dirty="0"/>
          </a:p>
          <a:p>
            <a:pPr marL="457200" indent="-457200">
              <a:buFont typeface="Arial" charset="0"/>
              <a:buChar char="•"/>
            </a:pPr>
            <a:r>
              <a:rPr lang="en-US" sz="2400" dirty="0" smtClean="0"/>
              <a:t>Series B Accredited Investor Round $5mm</a:t>
            </a:r>
          </a:p>
          <a:p>
            <a:pPr marL="457200" indent="-457200">
              <a:buFont typeface="Arial" charset="0"/>
              <a:buChar char="•"/>
            </a:pPr>
            <a:endParaRPr lang="en-US" sz="2400" dirty="0"/>
          </a:p>
          <a:p>
            <a:pPr marL="457200" indent="-457200">
              <a:buFont typeface="Arial" charset="0"/>
              <a:buChar char="•"/>
            </a:pPr>
            <a:r>
              <a:rPr lang="en-US" sz="2400" dirty="0" smtClean="0"/>
              <a:t>Use of Proceeds for Inventory Build, Sales channel </a:t>
            </a:r>
            <a:r>
              <a:rPr lang="en-US" sz="2400" dirty="0"/>
              <a:t>s</a:t>
            </a:r>
            <a:r>
              <a:rPr lang="en-US" sz="2400" dirty="0" smtClean="0"/>
              <a:t>upport</a:t>
            </a:r>
          </a:p>
          <a:p>
            <a:pPr marL="457200" indent="-457200">
              <a:buFont typeface="Arial" charset="0"/>
              <a:buChar char="•"/>
            </a:pPr>
            <a:endParaRPr lang="en-US" sz="2400" dirty="0"/>
          </a:p>
          <a:p>
            <a:pPr marL="457200" indent="-457200">
              <a:buFont typeface="Arial" charset="0"/>
              <a:buChar char="•"/>
            </a:pPr>
            <a:r>
              <a:rPr lang="en-US" sz="2400" dirty="0" smtClean="0"/>
              <a:t>$5mm = 15% ownership; $30mm pre-money valuation</a:t>
            </a:r>
          </a:p>
          <a:p>
            <a:pPr marL="457200" indent="-457200">
              <a:buFont typeface="Arial" charset="0"/>
              <a:buChar char="•"/>
            </a:pPr>
            <a:endParaRPr lang="en-US" sz="2400" dirty="0"/>
          </a:p>
          <a:p>
            <a:pPr marL="457200" indent="-457200">
              <a:buFont typeface="Arial" charset="0"/>
              <a:buChar char="•"/>
            </a:pPr>
            <a:r>
              <a:rPr lang="en-US" sz="2400" dirty="0"/>
              <a:t>$50,000 minimum </a:t>
            </a:r>
            <a:r>
              <a:rPr lang="en-US" sz="2400" dirty="0" smtClean="0"/>
              <a:t>investment; first closing 12/15/15</a:t>
            </a:r>
          </a:p>
          <a:p>
            <a:pPr marL="457200" indent="-457200">
              <a:buFont typeface="Arial" charset="0"/>
              <a:buChar char="•"/>
            </a:pPr>
            <a:endParaRPr lang="en-US" sz="2000" dirty="0"/>
          </a:p>
          <a:p>
            <a:pPr marL="457200" indent="-457200">
              <a:buFont typeface="Arial" charset="0"/>
              <a:buChar char="•"/>
            </a:pPr>
            <a:endParaRPr lang="en-US" sz="2000" dirty="0"/>
          </a:p>
          <a:p>
            <a:pPr marL="457200" indent="-457200">
              <a:buFont typeface="Arial" charset="0"/>
              <a:buChar char="•"/>
            </a:pPr>
            <a:endParaRPr lang="en-US" sz="2000" dirty="0"/>
          </a:p>
        </p:txBody>
      </p:sp>
    </p:spTree>
    <p:extLst>
      <p:ext uri="{BB962C8B-B14F-4D97-AF65-F5344CB8AC3E}">
        <p14:creationId xmlns:p14="http://schemas.microsoft.com/office/powerpoint/2010/main" val="75122809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PT_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710117" y="1732075"/>
            <a:ext cx="4172632" cy="3083522"/>
          </a:xfrm>
          <a:prstGeom prst="rect">
            <a:avLst/>
          </a:prstGeom>
        </p:spPr>
      </p:pic>
      <p:pic>
        <p:nvPicPr>
          <p:cNvPr id="4" name="Picture 3" descr="feldman_mobile_factors.jpeg"/>
          <p:cNvPicPr>
            <a:picLocks noChangeAspect="1"/>
          </p:cNvPicPr>
          <p:nvPr/>
        </p:nvPicPr>
        <p:blipFill rotWithShape="1">
          <a:blip r:embed="rId4">
            <a:duotone>
              <a:schemeClr val="accent3">
                <a:shade val="45000"/>
                <a:satMod val="135000"/>
              </a:schemeClr>
              <a:prstClr val="white"/>
            </a:duotone>
            <a:extLst>
              <a:ext uri="{BEBA8EAE-BF5A-486C-A8C5-ECC9F3942E4B}">
                <a14:imgProps xmlns:a14="http://schemas.microsoft.com/office/drawing/2010/main">
                  <a14:imgLayer r:embed="rId5">
                    <a14:imgEffect>
                      <a14:backgroundRemoval t="10000" b="90000" l="10000" r="90000"/>
                    </a14:imgEffect>
                    <a14:imgEffect>
                      <a14:colorTemperature colorTemp="7370"/>
                    </a14:imgEffect>
                    <a14:imgEffect>
                      <a14:saturation sat="378000"/>
                    </a14:imgEffect>
                    <a14:imgEffect>
                      <a14:brightnessContrast contrast="39000"/>
                    </a14:imgEffect>
                  </a14:imgLayer>
                </a14:imgProps>
              </a:ext>
              <a:ext uri="{28A0092B-C50C-407E-A947-70E740481C1C}">
                <a14:useLocalDpi xmlns:a14="http://schemas.microsoft.com/office/drawing/2010/main" val="0"/>
              </a:ext>
            </a:extLst>
          </a:blip>
          <a:srcRect l="21024" t="10649" r="13263" b="10574"/>
          <a:stretch/>
        </p:blipFill>
        <p:spPr>
          <a:xfrm>
            <a:off x="410835" y="1384223"/>
            <a:ext cx="4168240" cy="3962625"/>
          </a:xfrm>
          <a:prstGeom prst="rect">
            <a:avLst/>
          </a:prstGeom>
        </p:spPr>
      </p:pic>
      <p:sp>
        <p:nvSpPr>
          <p:cNvPr id="5" name="Rectangle 4"/>
          <p:cNvSpPr/>
          <p:nvPr/>
        </p:nvSpPr>
        <p:spPr>
          <a:xfrm>
            <a:off x="156777" y="5144874"/>
            <a:ext cx="9234145" cy="1179810"/>
          </a:xfrm>
          <a:prstGeom prst="rect">
            <a:avLst/>
          </a:prstGeom>
        </p:spPr>
        <p:txBody>
          <a:bodyPr wrap="square">
            <a:spAutoFit/>
          </a:bodyPr>
          <a:lstStyle/>
          <a:p>
            <a:pPr marL="443031" indent="-302066">
              <a:lnSpc>
                <a:spcPct val="150000"/>
              </a:lnSpc>
              <a:buClr>
                <a:srgbClr val="275C0F"/>
              </a:buClr>
              <a:buFont typeface="Wingdings" panose="05000000000000000000" pitchFamily="2" charset="2"/>
              <a:buChar char="§"/>
            </a:pPr>
            <a:r>
              <a:rPr lang="en-US" sz="1600" dirty="0"/>
              <a:t>IQ utilizes social media to engage users in groups to promote healthy lifestyles</a:t>
            </a:r>
          </a:p>
          <a:p>
            <a:pPr marL="443031" indent="-302066">
              <a:lnSpc>
                <a:spcPct val="150000"/>
              </a:lnSpc>
              <a:buClr>
                <a:srgbClr val="275C0F"/>
              </a:buClr>
              <a:buFont typeface="Wingdings" panose="05000000000000000000" pitchFamily="2" charset="2"/>
              <a:buChar char="§"/>
            </a:pPr>
            <a:r>
              <a:rPr lang="en-US" sz="1600" dirty="0" smtClean="0"/>
              <a:t>Goals and incentives </a:t>
            </a:r>
            <a:r>
              <a:rPr lang="en-US" sz="1600" dirty="0"/>
              <a:t>further reward healthy decisions even in senior populations</a:t>
            </a:r>
          </a:p>
          <a:p>
            <a:pPr marL="443031" indent="-302066">
              <a:lnSpc>
                <a:spcPct val="150000"/>
              </a:lnSpc>
              <a:buClr>
                <a:srgbClr val="275C0F"/>
              </a:buClr>
              <a:buFont typeface="Wingdings" panose="05000000000000000000" pitchFamily="2" charset="2"/>
              <a:buChar char="§"/>
            </a:pPr>
            <a:r>
              <a:rPr lang="en-US" sz="1600" dirty="0"/>
              <a:t>Extension of program drives clinical and cost outcomes at multiple levels of meal consumption</a:t>
            </a:r>
          </a:p>
        </p:txBody>
      </p:sp>
      <p:sp>
        <p:nvSpPr>
          <p:cNvPr id="6" name="Rectangle 5"/>
          <p:cNvSpPr/>
          <p:nvPr/>
        </p:nvSpPr>
        <p:spPr>
          <a:xfrm>
            <a:off x="410835" y="16892"/>
            <a:ext cx="5687778" cy="1200328"/>
          </a:xfrm>
          <a:prstGeom prst="rect">
            <a:avLst/>
          </a:prstGeom>
        </p:spPr>
        <p:txBody>
          <a:bodyPr wrap="square">
            <a:spAutoFit/>
          </a:bodyPr>
          <a:lstStyle/>
          <a:p>
            <a:r>
              <a:rPr lang="en-US" sz="2400" dirty="0">
                <a:solidFill>
                  <a:srgbClr val="FFFFFF"/>
                </a:solidFill>
              </a:rPr>
              <a:t>Social Media </a:t>
            </a:r>
            <a:r>
              <a:rPr lang="en-US" sz="2400" dirty="0" smtClean="0">
                <a:solidFill>
                  <a:srgbClr val="FFFFFF"/>
                </a:solidFill>
              </a:rPr>
              <a:t>+ Apps </a:t>
            </a:r>
            <a:r>
              <a:rPr lang="en-US" sz="2400" dirty="0">
                <a:solidFill>
                  <a:srgbClr val="FFFFFF"/>
                </a:solidFill>
              </a:rPr>
              <a:t>Drive Higher </a:t>
            </a:r>
            <a:r>
              <a:rPr lang="en-US" sz="2400" dirty="0" smtClean="0">
                <a:solidFill>
                  <a:srgbClr val="FFFFFF"/>
                </a:solidFill>
              </a:rPr>
              <a:t>Compliance with All Age Groups and Demographics</a:t>
            </a:r>
            <a:endParaRPr lang="en-US" sz="2400" dirty="0">
              <a:solidFill>
                <a:srgbClr val="FFFFFF"/>
              </a:solidFill>
            </a:endParaRPr>
          </a:p>
        </p:txBody>
      </p:sp>
    </p:spTree>
    <p:extLst>
      <p:ext uri="{BB962C8B-B14F-4D97-AF65-F5344CB8AC3E}">
        <p14:creationId xmlns:p14="http://schemas.microsoft.com/office/powerpoint/2010/main" val="301514801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PT_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p:nvSpPr>
        <p:spPr>
          <a:xfrm>
            <a:off x="315429" y="312192"/>
            <a:ext cx="4764137" cy="523220"/>
          </a:xfrm>
          <a:prstGeom prst="rect">
            <a:avLst/>
          </a:prstGeom>
        </p:spPr>
        <p:txBody>
          <a:bodyPr wrap="square">
            <a:spAutoFit/>
          </a:bodyPr>
          <a:lstStyle/>
          <a:p>
            <a:r>
              <a:rPr lang="en-US" sz="2800" dirty="0">
                <a:solidFill>
                  <a:srgbClr val="FFFFFF"/>
                </a:solidFill>
              </a:rPr>
              <a:t>IQ’s </a:t>
            </a:r>
            <a:r>
              <a:rPr lang="en-US" sz="2800" dirty="0" smtClean="0">
                <a:solidFill>
                  <a:srgbClr val="FFFFFF"/>
                </a:solidFill>
              </a:rPr>
              <a:t>Channel </a:t>
            </a:r>
            <a:r>
              <a:rPr lang="en-US" sz="2800" dirty="0">
                <a:solidFill>
                  <a:srgbClr val="FFFFFF"/>
                </a:solidFill>
              </a:rPr>
              <a:t>Strategy</a:t>
            </a:r>
          </a:p>
        </p:txBody>
      </p:sp>
      <p:graphicFrame>
        <p:nvGraphicFramePr>
          <p:cNvPr id="4" name="Table 3"/>
          <p:cNvGraphicFramePr>
            <a:graphicFrameLocks noGrp="1"/>
          </p:cNvGraphicFramePr>
          <p:nvPr>
            <p:extLst>
              <p:ext uri="{D42A27DB-BD31-4B8C-83A1-F6EECF244321}">
                <p14:modId xmlns:p14="http://schemas.microsoft.com/office/powerpoint/2010/main" val="2417885378"/>
              </p:ext>
            </p:extLst>
          </p:nvPr>
        </p:nvGraphicFramePr>
        <p:xfrm>
          <a:off x="322106" y="1642782"/>
          <a:ext cx="8487918" cy="3867399"/>
        </p:xfrm>
        <a:graphic>
          <a:graphicData uri="http://schemas.openxmlformats.org/drawingml/2006/table">
            <a:tbl>
              <a:tblPr firstRow="1" bandRow="1">
                <a:tableStyleId>{7DF18680-E054-41AD-8BC1-D1AEF772440D}</a:tableStyleId>
              </a:tblPr>
              <a:tblGrid>
                <a:gridCol w="2829306"/>
                <a:gridCol w="2829306"/>
                <a:gridCol w="2829306"/>
              </a:tblGrid>
              <a:tr h="552485">
                <a:tc>
                  <a:txBody>
                    <a:bodyPr/>
                    <a:lstStyle/>
                    <a:p>
                      <a:pPr marL="0" indent="0" algn="ctr">
                        <a:buClr>
                          <a:srgbClr val="275C0F"/>
                        </a:buClr>
                        <a:buFont typeface="Wingdings" panose="05000000000000000000" pitchFamily="2" charset="2"/>
                        <a:buNone/>
                      </a:pPr>
                      <a:r>
                        <a:rPr lang="en-US" sz="1400" b="1" dirty="0" smtClean="0"/>
                        <a:t>Home</a:t>
                      </a:r>
                      <a:r>
                        <a:rPr lang="en-US" sz="1400" b="1" baseline="0" dirty="0" smtClean="0"/>
                        <a:t> Health Care</a:t>
                      </a:r>
                      <a:endParaRPr lang="en-US" sz="1400" b="1" dirty="0"/>
                    </a:p>
                  </a:txBody>
                  <a:tcPr anchor="ctr">
                    <a:solidFill>
                      <a:srgbClr val="275C0F"/>
                    </a:solidFill>
                  </a:tcPr>
                </a:tc>
                <a:tc>
                  <a:txBody>
                    <a:bodyPr/>
                    <a:lstStyle/>
                    <a:p>
                      <a:pPr marL="0" indent="0" algn="ctr">
                        <a:buClr>
                          <a:srgbClr val="275C0F"/>
                        </a:buClr>
                        <a:buFont typeface="Wingdings" panose="05000000000000000000" pitchFamily="2" charset="2"/>
                        <a:buNone/>
                      </a:pPr>
                      <a:r>
                        <a:rPr lang="en-US" sz="1400" dirty="0" smtClean="0"/>
                        <a:t>Medicare Advantage</a:t>
                      </a:r>
                      <a:endParaRPr lang="en-US" sz="1400" dirty="0"/>
                    </a:p>
                  </a:txBody>
                  <a:tcPr anchor="ctr">
                    <a:solidFill>
                      <a:srgbClr val="275C0F"/>
                    </a:solidFill>
                  </a:tcPr>
                </a:tc>
                <a:tc>
                  <a:txBody>
                    <a:bodyPr/>
                    <a:lstStyle/>
                    <a:p>
                      <a:pPr marL="0" indent="0" algn="ctr">
                        <a:buClr>
                          <a:srgbClr val="275C0F"/>
                        </a:buClr>
                        <a:buFont typeface="Wingdings" panose="05000000000000000000" pitchFamily="2" charset="2"/>
                        <a:buNone/>
                      </a:pPr>
                      <a:r>
                        <a:rPr lang="en-US" sz="1400" dirty="0" smtClean="0"/>
                        <a:t>Direct-to-Consumer</a:t>
                      </a:r>
                      <a:endParaRPr lang="en-US" sz="1400" dirty="0"/>
                    </a:p>
                  </a:txBody>
                  <a:tcPr anchor="ctr">
                    <a:solidFill>
                      <a:srgbClr val="275C0F"/>
                    </a:solidFill>
                  </a:tcPr>
                </a:tc>
              </a:tr>
              <a:tr h="3314914">
                <a:tc>
                  <a:txBody>
                    <a:bodyPr/>
                    <a:lstStyle/>
                    <a:p>
                      <a:pPr marL="342900" indent="-342900">
                        <a:buClr>
                          <a:srgbClr val="275C0F"/>
                        </a:buClr>
                        <a:buFont typeface="Wingdings" panose="05000000000000000000" pitchFamily="2" charset="2"/>
                        <a:buChar char="§"/>
                      </a:pPr>
                      <a:endParaRPr lang="en-US" sz="1400" dirty="0" smtClean="0"/>
                    </a:p>
                    <a:p>
                      <a:pPr marL="342900" indent="-342900">
                        <a:buClr>
                          <a:srgbClr val="275C0F"/>
                        </a:buClr>
                        <a:buFont typeface="Wingdings" panose="05000000000000000000" pitchFamily="2" charset="2"/>
                        <a:buChar char="§"/>
                      </a:pPr>
                      <a:r>
                        <a:rPr lang="en-US" sz="1400" dirty="0" smtClean="0"/>
                        <a:t>$750+ Million annually</a:t>
                      </a:r>
                    </a:p>
                    <a:p>
                      <a:pPr marL="342900" indent="-342900">
                        <a:buClr>
                          <a:srgbClr val="275C0F"/>
                        </a:buClr>
                        <a:buFont typeface="Wingdings" panose="05000000000000000000" pitchFamily="2" charset="2"/>
                        <a:buChar char="§"/>
                      </a:pPr>
                      <a:endParaRPr lang="en-US" sz="1400" dirty="0" smtClean="0"/>
                    </a:p>
                    <a:p>
                      <a:pPr marL="342900" indent="-342900">
                        <a:buClr>
                          <a:srgbClr val="275C0F"/>
                        </a:buClr>
                        <a:buFont typeface="Wingdings" panose="05000000000000000000" pitchFamily="2" charset="2"/>
                        <a:buChar char="§"/>
                      </a:pPr>
                      <a:r>
                        <a:rPr lang="en-US" sz="1400" dirty="0" smtClean="0"/>
                        <a:t>Universe of over one million customers</a:t>
                      </a:r>
                    </a:p>
                    <a:p>
                      <a:pPr marL="342900" indent="-342900">
                        <a:buClr>
                          <a:srgbClr val="275C0F"/>
                        </a:buClr>
                        <a:buFont typeface="Wingdings" panose="05000000000000000000" pitchFamily="2" charset="2"/>
                        <a:buChar char="§"/>
                      </a:pPr>
                      <a:endParaRPr lang="en-US" sz="1400" dirty="0" smtClean="0"/>
                    </a:p>
                    <a:p>
                      <a:pPr marL="342900" indent="-342900">
                        <a:buClr>
                          <a:srgbClr val="275C0F"/>
                        </a:buClr>
                        <a:buFont typeface="Wingdings" panose="05000000000000000000" pitchFamily="2" charset="2"/>
                        <a:buChar char="§"/>
                      </a:pPr>
                      <a:r>
                        <a:rPr lang="en-US" sz="1400" dirty="0" smtClean="0"/>
                        <a:t>IQ addresses pressing need for nutritionally complete meals for home bound seniors</a:t>
                      </a:r>
                    </a:p>
                    <a:p>
                      <a:pPr marL="342900" indent="-342900">
                        <a:buClr>
                          <a:srgbClr val="275C0F"/>
                        </a:buClr>
                        <a:buFont typeface="Wingdings" panose="05000000000000000000" pitchFamily="2" charset="2"/>
                        <a:buChar char="§"/>
                      </a:pPr>
                      <a:endParaRPr lang="en-US" sz="1400" dirty="0" smtClean="0"/>
                    </a:p>
                    <a:p>
                      <a:pPr marL="342900" indent="-342900">
                        <a:buClr>
                          <a:srgbClr val="275C0F"/>
                        </a:buClr>
                        <a:buFont typeface="Wingdings" panose="05000000000000000000" pitchFamily="2" charset="2"/>
                        <a:buChar char="§"/>
                      </a:pPr>
                      <a:r>
                        <a:rPr lang="en-US" sz="1400" dirty="0" smtClean="0"/>
                        <a:t>Pilot test and commercial launch 1Q</a:t>
                      </a:r>
                      <a:r>
                        <a:rPr lang="en-US" sz="1400" baseline="0" dirty="0" smtClean="0"/>
                        <a:t> 2016</a:t>
                      </a:r>
                      <a:r>
                        <a:rPr lang="en-US" sz="1400" dirty="0" smtClean="0"/>
                        <a:t> with leading home care franchisor</a:t>
                      </a:r>
                    </a:p>
                  </a:txBody>
                  <a:tcPr/>
                </a:tc>
                <a:tc>
                  <a:txBody>
                    <a:bodyPr/>
                    <a:lstStyle/>
                    <a:p>
                      <a:pPr marL="342900" indent="-342900">
                        <a:buClr>
                          <a:srgbClr val="275C0F"/>
                        </a:buClr>
                        <a:buFont typeface="Wingdings" panose="05000000000000000000" pitchFamily="2" charset="2"/>
                        <a:buChar char="§"/>
                      </a:pPr>
                      <a:endParaRPr lang="en-US" sz="1400" dirty="0" smtClean="0"/>
                    </a:p>
                    <a:p>
                      <a:pPr marL="342900" indent="-342900">
                        <a:buClr>
                          <a:srgbClr val="275C0F"/>
                        </a:buClr>
                        <a:buFont typeface="Wingdings" panose="05000000000000000000" pitchFamily="2" charset="2"/>
                        <a:buChar char="§"/>
                      </a:pPr>
                      <a:r>
                        <a:rPr lang="en-US" sz="1400" dirty="0" smtClean="0"/>
                        <a:t>$2.5+ Billion annually</a:t>
                      </a:r>
                    </a:p>
                    <a:p>
                      <a:pPr marL="342900" indent="-342900">
                        <a:buClr>
                          <a:srgbClr val="275C0F"/>
                        </a:buClr>
                        <a:buFont typeface="Wingdings" panose="05000000000000000000" pitchFamily="2" charset="2"/>
                        <a:buChar char="§"/>
                      </a:pPr>
                      <a:endParaRPr lang="en-US" sz="1400" dirty="0" smtClean="0"/>
                    </a:p>
                    <a:p>
                      <a:pPr marL="342900" indent="-342900">
                        <a:buClr>
                          <a:srgbClr val="275C0F"/>
                        </a:buClr>
                        <a:buFont typeface="Wingdings" panose="05000000000000000000" pitchFamily="2" charset="2"/>
                        <a:buChar char="§"/>
                      </a:pPr>
                      <a:r>
                        <a:rPr lang="en-US" sz="1400" dirty="0" smtClean="0"/>
                        <a:t>Universe of 14.4mm customers</a:t>
                      </a:r>
                    </a:p>
                    <a:p>
                      <a:pPr marL="342900" indent="-342900">
                        <a:buClr>
                          <a:srgbClr val="275C0F"/>
                        </a:buClr>
                        <a:buFont typeface="Wingdings" panose="05000000000000000000" pitchFamily="2" charset="2"/>
                        <a:buChar char="§"/>
                      </a:pPr>
                      <a:endParaRPr lang="en-US" sz="1400" dirty="0" smtClean="0"/>
                    </a:p>
                    <a:p>
                      <a:pPr marL="342900" indent="-342900">
                        <a:buClr>
                          <a:srgbClr val="275C0F"/>
                        </a:buClr>
                        <a:buFont typeface="Wingdings" panose="05000000000000000000" pitchFamily="2" charset="2"/>
                        <a:buChar char="§"/>
                      </a:pPr>
                      <a:r>
                        <a:rPr lang="en-US" sz="1400" dirty="0" smtClean="0"/>
                        <a:t>Provide meals as part of benefit to at-risk consumers to mitigate cost of care</a:t>
                      </a:r>
                    </a:p>
                    <a:p>
                      <a:pPr marL="342900" indent="-342900">
                        <a:buClr>
                          <a:srgbClr val="275C0F"/>
                        </a:buClr>
                        <a:buFont typeface="Wingdings" panose="05000000000000000000" pitchFamily="2" charset="2"/>
                        <a:buChar char="§"/>
                      </a:pPr>
                      <a:endParaRPr lang="en-US" sz="1400" dirty="0" smtClean="0"/>
                    </a:p>
                    <a:p>
                      <a:pPr marL="342900" indent="-342900">
                        <a:buClr>
                          <a:srgbClr val="275C0F"/>
                        </a:buClr>
                        <a:buFont typeface="Wingdings" panose="05000000000000000000" pitchFamily="2" charset="2"/>
                        <a:buChar char="§"/>
                      </a:pPr>
                      <a:r>
                        <a:rPr lang="en-US" sz="1400" dirty="0" smtClean="0"/>
                        <a:t>Pilot test and commercial launch 4Q 2015 and 1Q 2016</a:t>
                      </a:r>
                    </a:p>
                    <a:p>
                      <a:pPr marL="285750" indent="-285750">
                        <a:buClr>
                          <a:srgbClr val="275C0F"/>
                        </a:buClr>
                        <a:buFont typeface="Wingdings" panose="05000000000000000000" pitchFamily="2" charset="2"/>
                        <a:buChar char="§"/>
                      </a:pPr>
                      <a:endParaRPr lang="en-US" sz="1400" dirty="0"/>
                    </a:p>
                  </a:txBody>
                  <a:tcPr/>
                </a:tc>
                <a:tc>
                  <a:txBody>
                    <a:bodyPr/>
                    <a:lstStyle/>
                    <a:p>
                      <a:pPr marL="302066" indent="-302066">
                        <a:buClr>
                          <a:srgbClr val="275C0F"/>
                        </a:buClr>
                        <a:buFont typeface="Wingdings" panose="05000000000000000000" pitchFamily="2" charset="2"/>
                        <a:buChar char="§"/>
                      </a:pPr>
                      <a:endParaRPr lang="en-US" sz="1400" dirty="0" smtClean="0"/>
                    </a:p>
                    <a:p>
                      <a:pPr marL="302066" indent="-302066">
                        <a:buClr>
                          <a:srgbClr val="275C0F"/>
                        </a:buClr>
                        <a:buFont typeface="Wingdings" panose="05000000000000000000" pitchFamily="2" charset="2"/>
                        <a:buChar char="§"/>
                      </a:pPr>
                      <a:r>
                        <a:rPr lang="en-US" sz="1400" dirty="0" smtClean="0"/>
                        <a:t>$6-10 Billion annually</a:t>
                      </a:r>
                    </a:p>
                    <a:p>
                      <a:pPr marL="302066" indent="-302066">
                        <a:buClr>
                          <a:srgbClr val="275C0F"/>
                        </a:buClr>
                        <a:buFont typeface="Wingdings" panose="05000000000000000000" pitchFamily="2" charset="2"/>
                        <a:buChar char="§"/>
                      </a:pPr>
                      <a:endParaRPr lang="en-US" sz="1400" dirty="0" smtClean="0"/>
                    </a:p>
                    <a:p>
                      <a:pPr marL="302066" indent="-302066">
                        <a:buClr>
                          <a:srgbClr val="275C0F"/>
                        </a:buClr>
                        <a:buFont typeface="Wingdings" panose="05000000000000000000" pitchFamily="2" charset="2"/>
                        <a:buChar char="§"/>
                      </a:pPr>
                      <a:r>
                        <a:rPr lang="en-US" sz="1400" dirty="0" smtClean="0"/>
                        <a:t>Brand and demographic expansion</a:t>
                      </a:r>
                    </a:p>
                    <a:p>
                      <a:pPr marL="302066" indent="-302066">
                        <a:buClr>
                          <a:srgbClr val="275C0F"/>
                        </a:buClr>
                        <a:buFont typeface="Wingdings" panose="05000000000000000000" pitchFamily="2" charset="2"/>
                        <a:buChar char="§"/>
                      </a:pPr>
                      <a:endParaRPr lang="en-US" sz="1400" dirty="0" smtClean="0"/>
                    </a:p>
                    <a:p>
                      <a:pPr marL="302066" indent="-302066">
                        <a:buClr>
                          <a:srgbClr val="275C0F"/>
                        </a:buClr>
                        <a:buFont typeface="Wingdings" panose="05000000000000000000" pitchFamily="2" charset="2"/>
                        <a:buChar char="§"/>
                      </a:pPr>
                      <a:r>
                        <a:rPr lang="en-US" sz="1400" dirty="0" smtClean="0"/>
                        <a:t>Rapidly growing market for functional foods</a:t>
                      </a:r>
                    </a:p>
                    <a:p>
                      <a:pPr marL="302066" indent="-302066">
                        <a:buClr>
                          <a:srgbClr val="275C0F"/>
                        </a:buClr>
                        <a:buFont typeface="Wingdings" panose="05000000000000000000" pitchFamily="2" charset="2"/>
                        <a:buChar char="§"/>
                      </a:pPr>
                      <a:endParaRPr lang="en-US" sz="1400" dirty="0" smtClean="0"/>
                    </a:p>
                    <a:p>
                      <a:pPr marL="302066" indent="-302066">
                        <a:buClr>
                          <a:srgbClr val="275C0F"/>
                        </a:buClr>
                        <a:buFont typeface="Wingdings" panose="05000000000000000000" pitchFamily="2" charset="2"/>
                        <a:buChar char="§"/>
                      </a:pPr>
                      <a:r>
                        <a:rPr lang="en-US" sz="1400" dirty="0" smtClean="0"/>
                        <a:t>Partner discussions underway for specific DTC channels</a:t>
                      </a:r>
                    </a:p>
                    <a:p>
                      <a:pPr marL="342900" indent="-342900">
                        <a:buClr>
                          <a:srgbClr val="275C0F"/>
                        </a:buClr>
                        <a:buFont typeface="Wingdings" panose="05000000000000000000" pitchFamily="2" charset="2"/>
                        <a:buChar char="§"/>
                      </a:pPr>
                      <a:endParaRPr lang="en-US" sz="1400" dirty="0"/>
                    </a:p>
                  </a:txBody>
                  <a:tcPr/>
                </a:tc>
              </a:tr>
            </a:tbl>
          </a:graphicData>
        </a:graphic>
      </p:graphicFrame>
    </p:spTree>
    <p:extLst>
      <p:ext uri="{BB962C8B-B14F-4D97-AF65-F5344CB8AC3E}">
        <p14:creationId xmlns:p14="http://schemas.microsoft.com/office/powerpoint/2010/main" val="352904949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PT_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p:nvSpPr>
        <p:spPr>
          <a:xfrm>
            <a:off x="264648" y="312191"/>
            <a:ext cx="4752205" cy="584776"/>
          </a:xfrm>
          <a:prstGeom prst="rect">
            <a:avLst/>
          </a:prstGeom>
        </p:spPr>
        <p:txBody>
          <a:bodyPr wrap="square">
            <a:spAutoFit/>
          </a:bodyPr>
          <a:lstStyle/>
          <a:p>
            <a:r>
              <a:rPr lang="en-US" sz="3200" dirty="0" smtClean="0">
                <a:solidFill>
                  <a:srgbClr val="FFFFFF"/>
                </a:solidFill>
              </a:rPr>
              <a:t> IQ </a:t>
            </a:r>
            <a:r>
              <a:rPr lang="en-US" sz="3200" dirty="0">
                <a:solidFill>
                  <a:srgbClr val="FFFFFF"/>
                </a:solidFill>
              </a:rPr>
              <a:t>Marketing </a:t>
            </a:r>
            <a:r>
              <a:rPr lang="en-US" sz="3200" dirty="0" smtClean="0">
                <a:solidFill>
                  <a:srgbClr val="FFFFFF"/>
                </a:solidFill>
              </a:rPr>
              <a:t>Plan      </a:t>
            </a:r>
            <a:endParaRPr lang="en-US" sz="3200" dirty="0">
              <a:solidFill>
                <a:srgbClr val="FFFFFF"/>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555832031"/>
              </p:ext>
            </p:extLst>
          </p:nvPr>
        </p:nvGraphicFramePr>
        <p:xfrm>
          <a:off x="189536" y="1407514"/>
          <a:ext cx="1686765" cy="4861383"/>
        </p:xfrm>
        <a:graphic>
          <a:graphicData uri="http://schemas.openxmlformats.org/drawingml/2006/table">
            <a:tbl>
              <a:tblPr firstRow="1" bandRow="1">
                <a:tableStyleId>{7DF18680-E054-41AD-8BC1-D1AEF772440D}</a:tableStyleId>
              </a:tblPr>
              <a:tblGrid>
                <a:gridCol w="1686765"/>
              </a:tblGrid>
              <a:tr h="522535">
                <a:tc>
                  <a:txBody>
                    <a:bodyPr/>
                    <a:lstStyle/>
                    <a:p>
                      <a:pPr algn="ctr"/>
                      <a:r>
                        <a:rPr lang="en-US" sz="1300" u="sng" dirty="0" smtClean="0"/>
                        <a:t>Buzz Generating</a:t>
                      </a:r>
                      <a:endParaRPr lang="en-US" sz="1300" b="1" u="sng" dirty="0"/>
                    </a:p>
                  </a:txBody>
                  <a:tcPr anchor="ctr">
                    <a:solidFill>
                      <a:srgbClr val="275C0F"/>
                    </a:solidFill>
                  </a:tcPr>
                </a:tc>
              </a:tr>
              <a:tr h="938151">
                <a:tc>
                  <a:txBody>
                    <a:bodyPr/>
                    <a:lstStyle/>
                    <a:p>
                      <a:pPr algn="r"/>
                      <a:r>
                        <a:rPr lang="en-US" sz="1300" dirty="0" smtClean="0"/>
                        <a:t>Influencer Seeding</a:t>
                      </a:r>
                      <a:endParaRPr lang="en-US" sz="1300" dirty="0"/>
                    </a:p>
                  </a:txBody>
                  <a:tcPr anchor="ctr"/>
                </a:tc>
              </a:tr>
              <a:tr h="795647">
                <a:tc>
                  <a:txBody>
                    <a:bodyPr/>
                    <a:lstStyle/>
                    <a:p>
                      <a:pPr algn="r"/>
                      <a:r>
                        <a:rPr lang="en-US" sz="1300" dirty="0" smtClean="0"/>
                        <a:t>PR on Pilot Test</a:t>
                      </a:r>
                      <a:endParaRPr lang="en-US" sz="1300" dirty="0"/>
                    </a:p>
                  </a:txBody>
                  <a:tcPr anchor="ctr"/>
                </a:tc>
              </a:tr>
              <a:tr h="712520">
                <a:tc>
                  <a:txBody>
                    <a:bodyPr/>
                    <a:lstStyle/>
                    <a:p>
                      <a:pPr algn="r"/>
                      <a:r>
                        <a:rPr lang="en-US" sz="1300" dirty="0" smtClean="0"/>
                        <a:t>Trade Shows</a:t>
                      </a:r>
                      <a:endParaRPr lang="en-US" sz="1300" dirty="0"/>
                    </a:p>
                  </a:txBody>
                  <a:tcPr anchor="ctr"/>
                </a:tc>
              </a:tr>
              <a:tr h="760021">
                <a:tc>
                  <a:txBody>
                    <a:bodyPr/>
                    <a:lstStyle/>
                    <a:p>
                      <a:pPr algn="r"/>
                      <a:r>
                        <a:rPr lang="en-US" sz="1300" dirty="0" smtClean="0"/>
                        <a:t>Digital/Social</a:t>
                      </a:r>
                      <a:endParaRPr lang="en-US" sz="1300" dirty="0"/>
                    </a:p>
                  </a:txBody>
                  <a:tcPr anchor="ctr"/>
                </a:tc>
              </a:tr>
              <a:tr h="463137">
                <a:tc>
                  <a:txBody>
                    <a:bodyPr/>
                    <a:lstStyle/>
                    <a:p>
                      <a:pPr algn="r"/>
                      <a:r>
                        <a:rPr lang="en-US" sz="1300" dirty="0" smtClean="0"/>
                        <a:t>Credibility</a:t>
                      </a:r>
                      <a:r>
                        <a:rPr lang="en-US" sz="1300" baseline="0" dirty="0" smtClean="0"/>
                        <a:t> Influencers</a:t>
                      </a:r>
                      <a:endParaRPr lang="en-US" sz="1300" dirty="0"/>
                    </a:p>
                  </a:txBody>
                  <a:tcPr anchor="ctr"/>
                </a:tc>
              </a:tr>
              <a:tr h="348738">
                <a:tc>
                  <a:txBody>
                    <a:bodyPr/>
                    <a:lstStyle/>
                    <a:p>
                      <a:pPr algn="r"/>
                      <a:r>
                        <a:rPr lang="en-US" sz="1300" dirty="0" smtClean="0"/>
                        <a:t>Infomercials</a:t>
                      </a:r>
                      <a:endParaRPr lang="en-US" sz="1300" dirty="0"/>
                    </a:p>
                  </a:txBody>
                  <a:tcPr anchor="ctr"/>
                </a:tc>
              </a:tr>
              <a:tr h="320634">
                <a:tc>
                  <a:txBody>
                    <a:bodyPr/>
                    <a:lstStyle/>
                    <a:p>
                      <a:pPr algn="ctr"/>
                      <a:r>
                        <a:rPr lang="en-US" sz="1300" u="none" dirty="0" smtClean="0"/>
                        <a:t>Mass Awareness</a:t>
                      </a:r>
                      <a:endParaRPr lang="en-US" sz="1300" b="1" u="none" dirty="0"/>
                    </a:p>
                  </a:txBody>
                  <a:tcPr anchor="ctr"/>
                </a:tc>
              </a:tr>
            </a:tbl>
          </a:graphicData>
        </a:graphic>
      </p:graphicFrame>
      <p:cxnSp>
        <p:nvCxnSpPr>
          <p:cNvPr id="5" name="Straight Arrow Connector 4"/>
          <p:cNvCxnSpPr/>
          <p:nvPr/>
        </p:nvCxnSpPr>
        <p:spPr>
          <a:xfrm>
            <a:off x="2175676" y="1836985"/>
            <a:ext cx="0" cy="3931920"/>
          </a:xfrm>
          <a:prstGeom prst="straightConnector1">
            <a:avLst/>
          </a:prstGeom>
          <a:ln w="101600">
            <a:solidFill>
              <a:srgbClr val="48A51E"/>
            </a:solidFill>
            <a:tailEnd type="arrow"/>
          </a:ln>
          <a:scene3d>
            <a:camera prst="orthographicFront"/>
            <a:lightRig rig="threePt" dir="t"/>
          </a:scene3d>
          <a:sp3d>
            <a:bevelT/>
          </a:sp3d>
        </p:spPr>
        <p:style>
          <a:lnRef idx="2">
            <a:schemeClr val="accent1"/>
          </a:lnRef>
          <a:fillRef idx="0">
            <a:schemeClr val="accent1"/>
          </a:fillRef>
          <a:effectRef idx="1">
            <a:schemeClr val="accent1"/>
          </a:effectRef>
          <a:fontRef idx="minor">
            <a:schemeClr val="tx1"/>
          </a:fontRef>
        </p:style>
      </p:cxnSp>
      <p:graphicFrame>
        <p:nvGraphicFramePr>
          <p:cNvPr id="6" name="Table 5"/>
          <p:cNvGraphicFramePr>
            <a:graphicFrameLocks noGrp="1"/>
          </p:cNvGraphicFramePr>
          <p:nvPr>
            <p:extLst>
              <p:ext uri="{D42A27DB-BD31-4B8C-83A1-F6EECF244321}">
                <p14:modId xmlns:p14="http://schemas.microsoft.com/office/powerpoint/2010/main" val="1892665577"/>
              </p:ext>
            </p:extLst>
          </p:nvPr>
        </p:nvGraphicFramePr>
        <p:xfrm>
          <a:off x="2493819" y="1344458"/>
          <a:ext cx="6505165" cy="4924438"/>
        </p:xfrm>
        <a:graphic>
          <a:graphicData uri="http://schemas.openxmlformats.org/drawingml/2006/table">
            <a:tbl>
              <a:tblPr firstRow="1" bandRow="1">
                <a:tableStyleId>{7DF18680-E054-41AD-8BC1-D1AEF772440D}</a:tableStyleId>
              </a:tblPr>
              <a:tblGrid>
                <a:gridCol w="2092967"/>
                <a:gridCol w="2115594"/>
                <a:gridCol w="2296604"/>
              </a:tblGrid>
              <a:tr h="503005">
                <a:tc>
                  <a:txBody>
                    <a:bodyPr/>
                    <a:lstStyle/>
                    <a:p>
                      <a:pPr algn="ctr"/>
                      <a:r>
                        <a:rPr lang="en-US" sz="1300" b="1" dirty="0" smtClean="0"/>
                        <a:t>Home Health Care</a:t>
                      </a:r>
                      <a:endParaRPr lang="en-US" sz="1300" b="1" dirty="0"/>
                    </a:p>
                  </a:txBody>
                  <a:tcPr anchor="ctr">
                    <a:solidFill>
                      <a:srgbClr val="275C0F"/>
                    </a:solidFill>
                  </a:tcPr>
                </a:tc>
                <a:tc>
                  <a:txBody>
                    <a:bodyPr/>
                    <a:lstStyle/>
                    <a:p>
                      <a:pPr algn="ctr"/>
                      <a:r>
                        <a:rPr lang="en-US" sz="1300" b="1" dirty="0" smtClean="0"/>
                        <a:t>Medicare Advantage</a:t>
                      </a:r>
                      <a:endParaRPr lang="en-US" sz="1300" b="1" dirty="0"/>
                    </a:p>
                  </a:txBody>
                  <a:tcPr anchor="ctr">
                    <a:solidFill>
                      <a:srgbClr val="275C0F"/>
                    </a:solidFill>
                  </a:tcPr>
                </a:tc>
                <a:tc>
                  <a:txBody>
                    <a:bodyPr/>
                    <a:lstStyle/>
                    <a:p>
                      <a:pPr algn="ctr"/>
                      <a:r>
                        <a:rPr lang="en-US" sz="1300" b="1" dirty="0" smtClean="0"/>
                        <a:t>DTC/Retail</a:t>
                      </a:r>
                      <a:endParaRPr lang="en-US" sz="1300" b="1" dirty="0"/>
                    </a:p>
                  </a:txBody>
                  <a:tcPr anchor="ctr">
                    <a:solidFill>
                      <a:srgbClr val="275C0F"/>
                    </a:solidFill>
                  </a:tcPr>
                </a:tc>
              </a:tr>
              <a:tr h="969737">
                <a:tc>
                  <a:txBody>
                    <a:bodyPr/>
                    <a:lstStyle/>
                    <a:p>
                      <a:pPr algn="ctr"/>
                      <a:r>
                        <a:rPr lang="en-US" sz="1300" b="0" dirty="0" smtClean="0"/>
                        <a:t>Caregivers</a:t>
                      </a:r>
                    </a:p>
                    <a:p>
                      <a:pPr algn="ctr"/>
                      <a:r>
                        <a:rPr lang="en-US" sz="1300" b="0" dirty="0" smtClean="0"/>
                        <a:t>Children</a:t>
                      </a:r>
                    </a:p>
                    <a:p>
                      <a:pPr algn="ctr"/>
                      <a:r>
                        <a:rPr lang="en-US" sz="1300" b="0" dirty="0" smtClean="0"/>
                        <a:t>Franchisee</a:t>
                      </a:r>
                    </a:p>
                  </a:txBody>
                  <a:tcPr anchor="ctr"/>
                </a:tc>
                <a:tc>
                  <a:txBody>
                    <a:bodyPr/>
                    <a:lstStyle/>
                    <a:p>
                      <a:pPr algn="ctr"/>
                      <a:r>
                        <a:rPr lang="en-US" sz="1300" b="0" dirty="0" smtClean="0"/>
                        <a:t>Humana, Cigna, United Healthcare</a:t>
                      </a:r>
                    </a:p>
                    <a:p>
                      <a:pPr algn="ctr"/>
                      <a:r>
                        <a:rPr lang="en-US" sz="1300" b="0" dirty="0" smtClean="0"/>
                        <a:t>High-Profile Academic Hospitals</a:t>
                      </a:r>
                    </a:p>
                  </a:txBody>
                  <a:tcPr anchor="ctr"/>
                </a:tc>
                <a:tc>
                  <a:txBody>
                    <a:bodyPr/>
                    <a:lstStyle/>
                    <a:p>
                      <a:pPr algn="ctr"/>
                      <a:r>
                        <a:rPr lang="en-US" sz="1300" b="0" dirty="0" smtClean="0"/>
                        <a:t>National DTC Partner </a:t>
                      </a:r>
                    </a:p>
                    <a:p>
                      <a:pPr algn="ctr"/>
                      <a:r>
                        <a:rPr lang="en-US" sz="1300" b="0" dirty="0" smtClean="0"/>
                        <a:t>Drug Stores</a:t>
                      </a:r>
                    </a:p>
                  </a:txBody>
                  <a:tcPr anchor="ctr"/>
                </a:tc>
              </a:tr>
              <a:tr h="820683">
                <a:tc>
                  <a:txBody>
                    <a:bodyPr/>
                    <a:lstStyle/>
                    <a:p>
                      <a:pPr algn="ctr"/>
                      <a:r>
                        <a:rPr lang="en-US" sz="1300" b="0" dirty="0" smtClean="0"/>
                        <a:t>Results from Pilot Test</a:t>
                      </a:r>
                    </a:p>
                    <a:p>
                      <a:pPr algn="ctr"/>
                      <a:r>
                        <a:rPr lang="en-US" sz="1300" b="0" dirty="0" smtClean="0"/>
                        <a:t>Better Health Scores</a:t>
                      </a:r>
                    </a:p>
                    <a:p>
                      <a:pPr algn="ctr"/>
                      <a:r>
                        <a:rPr lang="en-US" sz="1300" b="0" dirty="0" smtClean="0"/>
                        <a:t>Increased Longevity</a:t>
                      </a:r>
                    </a:p>
                  </a:txBody>
                  <a:tcPr anchor="ctr"/>
                </a:tc>
                <a:tc>
                  <a:txBody>
                    <a:bodyPr/>
                    <a:lstStyle/>
                    <a:p>
                      <a:pPr algn="ctr"/>
                      <a:r>
                        <a:rPr lang="en-US" sz="1300" b="0" dirty="0" smtClean="0"/>
                        <a:t>Results from Pilot Test</a:t>
                      </a:r>
                    </a:p>
                    <a:p>
                      <a:pPr algn="ctr"/>
                      <a:r>
                        <a:rPr lang="en-US" sz="1300" b="0" dirty="0" smtClean="0"/>
                        <a:t>Better Health Scores</a:t>
                      </a:r>
                    </a:p>
                    <a:p>
                      <a:pPr algn="ctr"/>
                      <a:r>
                        <a:rPr lang="en-US" sz="1300" b="0" dirty="0" smtClean="0"/>
                        <a:t>Lower Healthcare Costs </a:t>
                      </a:r>
                    </a:p>
                  </a:txBody>
                  <a:tcPr anchor="ctr"/>
                </a:tc>
                <a:tc>
                  <a:txBody>
                    <a:bodyPr/>
                    <a:lstStyle/>
                    <a:p>
                      <a:pPr algn="ctr"/>
                      <a:r>
                        <a:rPr lang="en-US" sz="1300" b="0" dirty="0" smtClean="0"/>
                        <a:t>Media, Online and In-Store </a:t>
                      </a:r>
                    </a:p>
                    <a:p>
                      <a:pPr algn="ctr"/>
                      <a:r>
                        <a:rPr lang="en-US" sz="1300" b="0" dirty="0" smtClean="0"/>
                        <a:t>Drug-Store Promotional </a:t>
                      </a:r>
                    </a:p>
                    <a:p>
                      <a:pPr algn="ctr"/>
                      <a:r>
                        <a:rPr lang="en-US" sz="1300" b="0" dirty="0" smtClean="0"/>
                        <a:t>Partnerships</a:t>
                      </a:r>
                    </a:p>
                  </a:txBody>
                  <a:tcPr anchor="ctr"/>
                </a:tc>
              </a:tr>
              <a:tr h="736201">
                <a:tc>
                  <a:txBody>
                    <a:bodyPr/>
                    <a:lstStyle/>
                    <a:p>
                      <a:pPr marL="0" marR="0" indent="0" algn="ctr" defTabSz="483306" rtl="0" eaLnBrk="1" fontAlgn="auto" latinLnBrk="0" hangingPunct="1">
                        <a:lnSpc>
                          <a:spcPct val="100000"/>
                        </a:lnSpc>
                        <a:spcBef>
                          <a:spcPts val="0"/>
                        </a:spcBef>
                        <a:spcAft>
                          <a:spcPts val="0"/>
                        </a:spcAft>
                        <a:buClrTx/>
                        <a:buSzTx/>
                        <a:buFontTx/>
                        <a:buNone/>
                        <a:tabLst/>
                        <a:defRPr/>
                      </a:pPr>
                      <a:r>
                        <a:rPr lang="en-US" sz="1300" b="0" dirty="0" smtClean="0"/>
                        <a:t>National Association for Home Health Care &amp; Hospice</a:t>
                      </a:r>
                    </a:p>
                  </a:txBody>
                  <a:tcPr anchor="ctr"/>
                </a:tc>
                <a:tc>
                  <a:txBody>
                    <a:bodyPr/>
                    <a:lstStyle/>
                    <a:p>
                      <a:pPr marL="0" marR="0" indent="0" algn="ctr" defTabSz="483306" rtl="0" eaLnBrk="1" fontAlgn="auto" latinLnBrk="0" hangingPunct="1">
                        <a:lnSpc>
                          <a:spcPct val="100000"/>
                        </a:lnSpc>
                        <a:spcBef>
                          <a:spcPts val="0"/>
                        </a:spcBef>
                        <a:spcAft>
                          <a:spcPts val="0"/>
                        </a:spcAft>
                        <a:buClrTx/>
                        <a:buSzTx/>
                        <a:buFontTx/>
                        <a:buNone/>
                        <a:tabLst/>
                        <a:defRPr/>
                      </a:pPr>
                      <a:r>
                        <a:rPr lang="en-US" sz="1300" b="0" dirty="0" smtClean="0"/>
                        <a:t>Medicare Advantage Strategic Symposium</a:t>
                      </a:r>
                    </a:p>
                  </a:txBody>
                  <a:tcPr anchor="ctr"/>
                </a:tc>
                <a:tc>
                  <a:txBody>
                    <a:bodyPr/>
                    <a:lstStyle/>
                    <a:p>
                      <a:pPr algn="ctr"/>
                      <a:r>
                        <a:rPr lang="en-US" sz="1300" b="0" dirty="0" smtClean="0"/>
                        <a:t>Chain Drug </a:t>
                      </a:r>
                    </a:p>
                    <a:p>
                      <a:pPr algn="ctr"/>
                      <a:r>
                        <a:rPr lang="en-US" sz="1300" b="0" dirty="0" smtClean="0"/>
                        <a:t>Marketing Association</a:t>
                      </a:r>
                    </a:p>
                  </a:txBody>
                  <a:tcPr anchor="ctr"/>
                </a:tc>
              </a:tr>
              <a:tr h="760339">
                <a:tc gridSpan="3">
                  <a:txBody>
                    <a:bodyPr/>
                    <a:lstStyle/>
                    <a:p>
                      <a:pPr algn="ctr"/>
                      <a:r>
                        <a:rPr lang="en-US" sz="1300" b="0" dirty="0" smtClean="0"/>
                        <a:t>PPC Campaigns and SEO to Encourage Trial (Guarantee Results)</a:t>
                      </a:r>
                    </a:p>
                    <a:p>
                      <a:pPr algn="ctr"/>
                      <a:r>
                        <a:rPr lang="en-US" sz="1300" b="0" dirty="0" smtClean="0"/>
                        <a:t>Digital Ads on Health Websites and Blogs</a:t>
                      </a:r>
                    </a:p>
                    <a:p>
                      <a:pPr algn="ctr"/>
                      <a:r>
                        <a:rPr lang="en-US" sz="1300" b="0" dirty="0" smtClean="0"/>
                        <a:t>Web Content with Individual Consumer Case Studies</a:t>
                      </a:r>
                    </a:p>
                  </a:txBody>
                  <a:tcPr anchor="ctr"/>
                </a:tc>
                <a:tc hMerge="1">
                  <a:txBody>
                    <a:bodyPr/>
                    <a:lstStyle/>
                    <a:p>
                      <a:endParaRPr lang="en-US" dirty="0"/>
                    </a:p>
                  </a:txBody>
                  <a:tcPr/>
                </a:tc>
                <a:tc hMerge="1">
                  <a:txBody>
                    <a:bodyPr/>
                    <a:lstStyle/>
                    <a:p>
                      <a:endParaRPr lang="en-US" dirty="0"/>
                    </a:p>
                  </a:txBody>
                  <a:tcPr/>
                </a:tc>
              </a:tr>
              <a:tr h="458617">
                <a:tc gridSpan="3">
                  <a:txBody>
                    <a:bodyPr/>
                    <a:lstStyle/>
                    <a:p>
                      <a:pPr algn="ctr"/>
                      <a:r>
                        <a:rPr lang="en-US" sz="1300" b="0" dirty="0" smtClean="0"/>
                        <a:t>		Doctors       </a:t>
                      </a:r>
                      <a:r>
                        <a:rPr lang="en-US" sz="1300" b="0" baseline="0" dirty="0" smtClean="0"/>
                        <a:t> Sports Celebrities         Nutrition Experts      Media Stars</a:t>
                      </a:r>
                      <a:endParaRPr lang="en-US" sz="1300" b="0" dirty="0"/>
                    </a:p>
                  </a:txBody>
                  <a:tcPr anchor="ctr"/>
                </a:tc>
                <a:tc hMerge="1">
                  <a:txBody>
                    <a:bodyPr/>
                    <a:lstStyle/>
                    <a:p>
                      <a:endParaRPr lang="en-US" sz="1400" b="0" dirty="0"/>
                    </a:p>
                  </a:txBody>
                  <a:tcPr/>
                </a:tc>
                <a:tc hMerge="1">
                  <a:txBody>
                    <a:bodyPr/>
                    <a:lstStyle/>
                    <a:p>
                      <a:endParaRPr lang="en-US" sz="1400" b="0" dirty="0"/>
                    </a:p>
                  </a:txBody>
                  <a:tcPr/>
                </a:tc>
              </a:tr>
              <a:tr h="378760">
                <a:tc gridSpan="3">
                  <a:txBody>
                    <a:bodyPr/>
                    <a:lstStyle/>
                    <a:p>
                      <a:pPr marL="0" marR="0" indent="0" algn="ctr" defTabSz="483306" rtl="0" eaLnBrk="1" fontAlgn="auto" latinLnBrk="0" hangingPunct="1">
                        <a:lnSpc>
                          <a:spcPct val="100000"/>
                        </a:lnSpc>
                        <a:spcBef>
                          <a:spcPts val="0"/>
                        </a:spcBef>
                        <a:spcAft>
                          <a:spcPts val="0"/>
                        </a:spcAft>
                        <a:buClrTx/>
                        <a:buSzTx/>
                        <a:buFontTx/>
                        <a:buNone/>
                        <a:tabLst/>
                        <a:defRPr/>
                      </a:pPr>
                      <a:r>
                        <a:rPr lang="en-US" sz="1300" b="0" dirty="0" smtClean="0"/>
                        <a:t>Individual Consumer Case Studies</a:t>
                      </a:r>
                      <a:endParaRPr lang="en-US" sz="1300" b="0" dirty="0"/>
                    </a:p>
                  </a:txBody>
                  <a:tcPr anchor="ctr"/>
                </a:tc>
                <a:tc hMerge="1">
                  <a:txBody>
                    <a:bodyPr/>
                    <a:lstStyle/>
                    <a:p>
                      <a:endParaRPr lang="en-US" sz="1400" b="0" dirty="0"/>
                    </a:p>
                  </a:txBody>
                  <a:tcPr/>
                </a:tc>
                <a:tc hMerge="1">
                  <a:txBody>
                    <a:bodyPr/>
                    <a:lstStyle/>
                    <a:p>
                      <a:endParaRPr lang="en-US" sz="1400" b="0" dirty="0"/>
                    </a:p>
                  </a:txBody>
                  <a:tcPr/>
                </a:tc>
              </a:tr>
              <a:tr h="297096">
                <a:tc gridSpan="3">
                  <a:txBody>
                    <a:bodyPr/>
                    <a:lstStyle/>
                    <a:p>
                      <a:pPr marL="0" marR="0" indent="0" algn="ctr" defTabSz="483306" rtl="0" eaLnBrk="1" fontAlgn="auto" latinLnBrk="0" hangingPunct="1">
                        <a:lnSpc>
                          <a:spcPct val="100000"/>
                        </a:lnSpc>
                        <a:spcBef>
                          <a:spcPts val="0"/>
                        </a:spcBef>
                        <a:spcAft>
                          <a:spcPts val="0"/>
                        </a:spcAft>
                        <a:buClrTx/>
                        <a:buSzTx/>
                        <a:buFontTx/>
                        <a:buNone/>
                        <a:tabLst/>
                        <a:defRPr/>
                      </a:pPr>
                      <a:r>
                        <a:rPr lang="en-US" sz="1300" b="0" dirty="0" smtClean="0"/>
                        <a:t>Channel</a:t>
                      </a:r>
                      <a:r>
                        <a:rPr lang="en-US" sz="1300" b="0" baseline="0" dirty="0" smtClean="0"/>
                        <a:t> Appropriate Mass Market Strategy</a:t>
                      </a:r>
                      <a:endParaRPr lang="en-US" sz="1300" b="0" dirty="0"/>
                    </a:p>
                  </a:txBody>
                  <a:tcPr anchor="ctr"/>
                </a:tc>
                <a:tc hMerge="1">
                  <a:txBody>
                    <a:bodyPr/>
                    <a:lstStyle/>
                    <a:p>
                      <a:endParaRPr lang="en-US"/>
                    </a:p>
                  </a:txBody>
                  <a:tcPr/>
                </a:tc>
                <a:tc hMerge="1">
                  <a:txBody>
                    <a:bodyPr/>
                    <a:lstStyle/>
                    <a:p>
                      <a:endParaRPr lang="en-US"/>
                    </a:p>
                  </a:txBody>
                  <a:tcPr/>
                </a:tc>
              </a:tr>
            </a:tbl>
          </a:graphicData>
        </a:graphic>
      </p:graphicFrame>
    </p:spTree>
    <p:extLst>
      <p:ext uri="{BB962C8B-B14F-4D97-AF65-F5344CB8AC3E}">
        <p14:creationId xmlns:p14="http://schemas.microsoft.com/office/powerpoint/2010/main" val="346642309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PT_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p:nvSpPr>
        <p:spPr>
          <a:xfrm>
            <a:off x="230626" y="327872"/>
            <a:ext cx="5883665" cy="584776"/>
          </a:xfrm>
          <a:prstGeom prst="rect">
            <a:avLst/>
          </a:prstGeom>
        </p:spPr>
        <p:txBody>
          <a:bodyPr wrap="square">
            <a:spAutoFit/>
          </a:bodyPr>
          <a:lstStyle/>
          <a:p>
            <a:r>
              <a:rPr lang="en-US" sz="3200" dirty="0" smtClean="0">
                <a:solidFill>
                  <a:srgbClr val="FFFFFF"/>
                </a:solidFill>
              </a:rPr>
              <a:t>Series B Private Placement</a:t>
            </a:r>
            <a:endParaRPr lang="en-US" sz="3200" dirty="0">
              <a:solidFill>
                <a:srgbClr val="FFFFFF"/>
              </a:solidFill>
            </a:endParaRPr>
          </a:p>
        </p:txBody>
      </p:sp>
      <p:sp>
        <p:nvSpPr>
          <p:cNvPr id="13" name="TextBox 12"/>
          <p:cNvSpPr txBox="1"/>
          <p:nvPr/>
        </p:nvSpPr>
        <p:spPr>
          <a:xfrm>
            <a:off x="611429" y="1505269"/>
            <a:ext cx="7838834" cy="4832093"/>
          </a:xfrm>
          <a:prstGeom prst="rect">
            <a:avLst/>
          </a:prstGeom>
          <a:noFill/>
        </p:spPr>
        <p:txBody>
          <a:bodyPr wrap="square" rtlCol="0">
            <a:spAutoFit/>
          </a:bodyPr>
          <a:lstStyle/>
          <a:p>
            <a:r>
              <a:rPr lang="en-US" sz="2800" dirty="0" smtClean="0"/>
              <a:t>Initial pre-production and testing complete, now raising capital for full market launch:</a:t>
            </a:r>
          </a:p>
          <a:p>
            <a:endParaRPr lang="en-US" sz="2800" dirty="0"/>
          </a:p>
          <a:p>
            <a:r>
              <a:rPr lang="en-US" sz="2800" dirty="0" smtClean="0"/>
              <a:t>$5mm to Accredited Investors</a:t>
            </a:r>
          </a:p>
          <a:p>
            <a:r>
              <a:rPr lang="en-US" sz="2800" dirty="0" smtClean="0"/>
              <a:t>$30mm pre-money valuation</a:t>
            </a:r>
          </a:p>
          <a:p>
            <a:r>
              <a:rPr lang="en-US" sz="2800" dirty="0" smtClean="0"/>
              <a:t>15% of Equity being sold @$5mm</a:t>
            </a:r>
          </a:p>
          <a:p>
            <a:endParaRPr lang="en-US" sz="2800" dirty="0"/>
          </a:p>
          <a:p>
            <a:r>
              <a:rPr lang="en-US" sz="2800" dirty="0"/>
              <a:t>U</a:t>
            </a:r>
            <a:r>
              <a:rPr lang="en-US" sz="2800" dirty="0" smtClean="0"/>
              <a:t>se of Capital: Inventory build +market penetration</a:t>
            </a:r>
          </a:p>
          <a:p>
            <a:endParaRPr lang="en-US" sz="2800" dirty="0"/>
          </a:p>
          <a:p>
            <a:r>
              <a:rPr lang="en-US" sz="2800" dirty="0" smtClean="0"/>
              <a:t>No further anticipated capital requirement to reach profitability 3Q 2016</a:t>
            </a:r>
            <a:endParaRPr lang="en-US" sz="2800" dirty="0"/>
          </a:p>
        </p:txBody>
      </p:sp>
    </p:spTree>
    <p:extLst>
      <p:ext uri="{BB962C8B-B14F-4D97-AF65-F5344CB8AC3E}">
        <p14:creationId xmlns:p14="http://schemas.microsoft.com/office/powerpoint/2010/main" val="226401756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PT_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p:nvSpPr>
        <p:spPr>
          <a:xfrm>
            <a:off x="230626" y="327872"/>
            <a:ext cx="5883665" cy="584776"/>
          </a:xfrm>
          <a:prstGeom prst="rect">
            <a:avLst/>
          </a:prstGeom>
        </p:spPr>
        <p:txBody>
          <a:bodyPr wrap="square">
            <a:spAutoFit/>
          </a:bodyPr>
          <a:lstStyle/>
          <a:p>
            <a:r>
              <a:rPr lang="en-US" sz="3200" dirty="0">
                <a:solidFill>
                  <a:srgbClr val="FFFFFF"/>
                </a:solidFill>
              </a:rPr>
              <a:t>Critical Path &amp; Use of Funds</a:t>
            </a:r>
          </a:p>
        </p:txBody>
      </p:sp>
      <p:sp>
        <p:nvSpPr>
          <p:cNvPr id="4" name="Rectangle 3"/>
          <p:cNvSpPr/>
          <p:nvPr/>
        </p:nvSpPr>
        <p:spPr>
          <a:xfrm>
            <a:off x="687888" y="1692007"/>
            <a:ext cx="731520" cy="822960"/>
          </a:xfrm>
          <a:prstGeom prst="rect">
            <a:avLst/>
          </a:prstGeom>
          <a:solidFill>
            <a:srgbClr val="275C0F"/>
          </a:solidFill>
        </p:spPr>
        <p:style>
          <a:lnRef idx="2">
            <a:schemeClr val="accent5">
              <a:shade val="50000"/>
            </a:schemeClr>
          </a:lnRef>
          <a:fillRef idx="1">
            <a:schemeClr val="accent5"/>
          </a:fillRef>
          <a:effectRef idx="0">
            <a:schemeClr val="accent5"/>
          </a:effectRef>
          <a:fontRef idx="minor">
            <a:schemeClr val="lt1"/>
          </a:fontRef>
        </p:style>
        <p:txBody>
          <a:bodyPr lIns="0" tIns="48331" rIns="0" bIns="48331" rtlCol="0" anchor="ctr"/>
          <a:lstStyle/>
          <a:p>
            <a:pPr algn="ctr"/>
            <a:r>
              <a:rPr lang="en-US" dirty="0" smtClean="0">
                <a:solidFill>
                  <a:schemeClr val="bg1"/>
                </a:solidFill>
              </a:rPr>
              <a:t>$1.2M</a:t>
            </a:r>
            <a:endParaRPr lang="en-US" dirty="0">
              <a:solidFill>
                <a:schemeClr val="bg1"/>
              </a:solidFill>
            </a:endParaRPr>
          </a:p>
        </p:txBody>
      </p:sp>
      <p:sp>
        <p:nvSpPr>
          <p:cNvPr id="5" name="Right Arrow 4"/>
          <p:cNvSpPr/>
          <p:nvPr/>
        </p:nvSpPr>
        <p:spPr>
          <a:xfrm>
            <a:off x="1480471" y="1492969"/>
            <a:ext cx="3955128" cy="1188720"/>
          </a:xfrm>
          <a:prstGeom prst="rightArrow">
            <a:avLst>
              <a:gd name="adj1" fmla="val 71404"/>
              <a:gd name="adj2" fmla="val 50000"/>
            </a:avLst>
          </a:prstGeom>
          <a:ln/>
        </p:spPr>
        <p:style>
          <a:lnRef idx="2">
            <a:schemeClr val="accent5">
              <a:shade val="50000"/>
            </a:schemeClr>
          </a:lnRef>
          <a:fillRef idx="1">
            <a:schemeClr val="accent5"/>
          </a:fillRef>
          <a:effectRef idx="0">
            <a:schemeClr val="accent5"/>
          </a:effectRef>
          <a:fontRef idx="minor">
            <a:schemeClr val="lt1"/>
          </a:fontRef>
        </p:style>
        <p:txBody>
          <a:bodyPr lIns="96661" tIns="48331" rIns="96661" bIns="48331" rtlCol="0" anchor="ctr"/>
          <a:lstStyle/>
          <a:p>
            <a:pPr marL="171450" indent="-171450">
              <a:buClr>
                <a:srgbClr val="275C0F"/>
              </a:buClr>
              <a:buFont typeface="Wingdings" panose="05000000000000000000" pitchFamily="2" charset="2"/>
              <a:buChar char="§"/>
            </a:pPr>
            <a:r>
              <a:rPr lang="en-US" sz="1200" dirty="0"/>
              <a:t>Brand Positioning &amp; Digital Strategy Refinement</a:t>
            </a:r>
          </a:p>
          <a:p>
            <a:pPr marL="171450" indent="-171450">
              <a:buClr>
                <a:srgbClr val="275C0F"/>
              </a:buClr>
              <a:buFont typeface="Wingdings" panose="05000000000000000000" pitchFamily="2" charset="2"/>
              <a:buChar char="§"/>
            </a:pPr>
            <a:r>
              <a:rPr lang="en-US" sz="1200" dirty="0"/>
              <a:t>Mobile </a:t>
            </a:r>
            <a:r>
              <a:rPr lang="en-US" sz="1200" dirty="0" smtClean="0"/>
              <a:t>Apps </a:t>
            </a:r>
            <a:endParaRPr lang="en-US" sz="1200" dirty="0"/>
          </a:p>
          <a:p>
            <a:pPr marL="171450" indent="-171450">
              <a:buClr>
                <a:srgbClr val="275C0F"/>
              </a:buClr>
              <a:buFont typeface="Wingdings" panose="05000000000000000000" pitchFamily="2" charset="2"/>
              <a:buChar char="§"/>
            </a:pPr>
            <a:r>
              <a:rPr lang="en-US" sz="1200" dirty="0"/>
              <a:t>Data Portal &amp; </a:t>
            </a:r>
            <a:r>
              <a:rPr lang="en-US" sz="1200" dirty="0" smtClean="0"/>
              <a:t>Analytics</a:t>
            </a:r>
            <a:endParaRPr lang="en-US" sz="1200" dirty="0"/>
          </a:p>
        </p:txBody>
      </p:sp>
      <p:sp>
        <p:nvSpPr>
          <p:cNvPr id="6" name="Rectangle 5"/>
          <p:cNvSpPr/>
          <p:nvPr/>
        </p:nvSpPr>
        <p:spPr>
          <a:xfrm>
            <a:off x="687856" y="2869401"/>
            <a:ext cx="731520" cy="822960"/>
          </a:xfrm>
          <a:prstGeom prst="rect">
            <a:avLst/>
          </a:prstGeom>
          <a:solidFill>
            <a:srgbClr val="275C0F"/>
          </a:solidFill>
        </p:spPr>
        <p:style>
          <a:lnRef idx="2">
            <a:schemeClr val="accent5">
              <a:shade val="50000"/>
            </a:schemeClr>
          </a:lnRef>
          <a:fillRef idx="1">
            <a:schemeClr val="accent5"/>
          </a:fillRef>
          <a:effectRef idx="0">
            <a:schemeClr val="accent5"/>
          </a:effectRef>
          <a:fontRef idx="minor">
            <a:schemeClr val="lt1"/>
          </a:fontRef>
        </p:style>
        <p:txBody>
          <a:bodyPr lIns="0" tIns="48331" rIns="0" bIns="48331" rtlCol="0" anchor="ctr"/>
          <a:lstStyle/>
          <a:p>
            <a:pPr algn="ctr"/>
            <a:r>
              <a:rPr lang="en-US" dirty="0" smtClean="0">
                <a:solidFill>
                  <a:schemeClr val="bg1"/>
                </a:solidFill>
              </a:rPr>
              <a:t>$2.7M</a:t>
            </a:r>
            <a:endParaRPr lang="en-US" dirty="0">
              <a:solidFill>
                <a:schemeClr val="bg1"/>
              </a:solidFill>
            </a:endParaRPr>
          </a:p>
        </p:txBody>
      </p:sp>
      <p:sp>
        <p:nvSpPr>
          <p:cNvPr id="7" name="Right Arrow 6"/>
          <p:cNvSpPr/>
          <p:nvPr/>
        </p:nvSpPr>
        <p:spPr>
          <a:xfrm>
            <a:off x="1480472" y="2670363"/>
            <a:ext cx="5175248" cy="1188720"/>
          </a:xfrm>
          <a:prstGeom prst="rightArrow">
            <a:avLst>
              <a:gd name="adj1" fmla="val 71404"/>
              <a:gd name="adj2" fmla="val 50000"/>
            </a:avLst>
          </a:prstGeom>
          <a:ln/>
        </p:spPr>
        <p:style>
          <a:lnRef idx="2">
            <a:schemeClr val="accent5">
              <a:shade val="50000"/>
            </a:schemeClr>
          </a:lnRef>
          <a:fillRef idx="1">
            <a:schemeClr val="accent5"/>
          </a:fillRef>
          <a:effectRef idx="0">
            <a:schemeClr val="accent5"/>
          </a:effectRef>
          <a:fontRef idx="minor">
            <a:schemeClr val="lt1"/>
          </a:fontRef>
        </p:style>
        <p:txBody>
          <a:bodyPr lIns="96661" tIns="48331" rIns="96661" bIns="48331" rtlCol="0" anchor="ctr"/>
          <a:lstStyle/>
          <a:p>
            <a:pPr marL="171450" indent="-171450">
              <a:buClr>
                <a:srgbClr val="275C0F"/>
              </a:buClr>
              <a:buFont typeface="Wingdings" panose="05000000000000000000" pitchFamily="2" charset="2"/>
              <a:buChar char="§"/>
            </a:pPr>
            <a:r>
              <a:rPr lang="en-US" sz="1200" dirty="0" smtClean="0">
                <a:solidFill>
                  <a:schemeClr val="bg1"/>
                </a:solidFill>
                <a:cs typeface="Helvetica Light"/>
              </a:rPr>
              <a:t>Launch Inventory</a:t>
            </a:r>
            <a:endParaRPr lang="en-US" sz="1200" dirty="0"/>
          </a:p>
        </p:txBody>
      </p:sp>
      <p:sp>
        <p:nvSpPr>
          <p:cNvPr id="8" name="Rectangle 7"/>
          <p:cNvSpPr/>
          <p:nvPr/>
        </p:nvSpPr>
        <p:spPr>
          <a:xfrm>
            <a:off x="687856" y="4049866"/>
            <a:ext cx="731520" cy="822960"/>
          </a:xfrm>
          <a:prstGeom prst="rect">
            <a:avLst/>
          </a:prstGeom>
          <a:solidFill>
            <a:srgbClr val="275C0F"/>
          </a:solidFill>
        </p:spPr>
        <p:style>
          <a:lnRef idx="2">
            <a:schemeClr val="accent5">
              <a:shade val="50000"/>
            </a:schemeClr>
          </a:lnRef>
          <a:fillRef idx="1">
            <a:schemeClr val="accent5"/>
          </a:fillRef>
          <a:effectRef idx="0">
            <a:schemeClr val="accent5"/>
          </a:effectRef>
          <a:fontRef idx="minor">
            <a:schemeClr val="lt1"/>
          </a:fontRef>
        </p:style>
        <p:txBody>
          <a:bodyPr lIns="0" tIns="48331" rIns="0" bIns="48331" rtlCol="0" anchor="ctr"/>
          <a:lstStyle/>
          <a:p>
            <a:pPr algn="ctr"/>
            <a:r>
              <a:rPr lang="en-US" dirty="0" smtClean="0">
                <a:solidFill>
                  <a:schemeClr val="bg1"/>
                </a:solidFill>
              </a:rPr>
              <a:t>$0.5M</a:t>
            </a:r>
            <a:endParaRPr lang="en-US" dirty="0">
              <a:solidFill>
                <a:schemeClr val="bg1"/>
              </a:solidFill>
            </a:endParaRPr>
          </a:p>
        </p:txBody>
      </p:sp>
      <p:sp>
        <p:nvSpPr>
          <p:cNvPr id="9" name="Right Arrow 8"/>
          <p:cNvSpPr/>
          <p:nvPr/>
        </p:nvSpPr>
        <p:spPr>
          <a:xfrm>
            <a:off x="1480471" y="3850828"/>
            <a:ext cx="6324022" cy="1188720"/>
          </a:xfrm>
          <a:prstGeom prst="rightArrow">
            <a:avLst>
              <a:gd name="adj1" fmla="val 71404"/>
              <a:gd name="adj2" fmla="val 50000"/>
            </a:avLst>
          </a:prstGeom>
          <a:ln/>
        </p:spPr>
        <p:style>
          <a:lnRef idx="2">
            <a:schemeClr val="accent5">
              <a:shade val="50000"/>
            </a:schemeClr>
          </a:lnRef>
          <a:fillRef idx="1">
            <a:schemeClr val="accent5"/>
          </a:fillRef>
          <a:effectRef idx="0">
            <a:schemeClr val="accent5"/>
          </a:effectRef>
          <a:fontRef idx="minor">
            <a:schemeClr val="lt1"/>
          </a:fontRef>
        </p:style>
        <p:txBody>
          <a:bodyPr lIns="96661" tIns="48331" rIns="96661" bIns="48331" rtlCol="0" anchor="ctr"/>
          <a:lstStyle/>
          <a:p>
            <a:pPr marL="166688" indent="-166688">
              <a:buClr>
                <a:srgbClr val="275C0F"/>
              </a:buClr>
              <a:buFont typeface="Wingdings" panose="05000000000000000000" pitchFamily="2" charset="2"/>
              <a:buChar char="§"/>
            </a:pPr>
            <a:r>
              <a:rPr lang="en-US" sz="1200" dirty="0">
                <a:solidFill>
                  <a:schemeClr val="bg1"/>
                </a:solidFill>
                <a:cs typeface="Helvetica Light"/>
              </a:rPr>
              <a:t>Home Health Care Pilot &amp; Launch</a:t>
            </a:r>
          </a:p>
          <a:p>
            <a:pPr marL="166688" indent="-166688">
              <a:buClr>
                <a:srgbClr val="275C0F"/>
              </a:buClr>
              <a:buFont typeface="Wingdings" panose="05000000000000000000" pitchFamily="2" charset="2"/>
              <a:buChar char="§"/>
            </a:pPr>
            <a:r>
              <a:rPr lang="en-US" sz="1200" dirty="0">
                <a:solidFill>
                  <a:schemeClr val="bg1"/>
                </a:solidFill>
                <a:cs typeface="Helvetica Light"/>
              </a:rPr>
              <a:t>Managed Medicare Pilot &amp; Launch</a:t>
            </a:r>
          </a:p>
          <a:p>
            <a:pPr marL="166688" indent="-166688">
              <a:buClr>
                <a:srgbClr val="275C0F"/>
              </a:buClr>
              <a:buFont typeface="Wingdings" panose="05000000000000000000" pitchFamily="2" charset="2"/>
              <a:buChar char="§"/>
            </a:pPr>
            <a:r>
              <a:rPr lang="en-US" sz="1200" dirty="0">
                <a:solidFill>
                  <a:schemeClr val="bg1"/>
                </a:solidFill>
                <a:cs typeface="Helvetica Light"/>
              </a:rPr>
              <a:t>Direct to Consumer </a:t>
            </a:r>
            <a:r>
              <a:rPr lang="en-US" sz="1200" dirty="0" smtClean="0">
                <a:solidFill>
                  <a:schemeClr val="bg1"/>
                </a:solidFill>
                <a:cs typeface="Helvetica Light"/>
              </a:rPr>
              <a:t>Launch</a:t>
            </a:r>
            <a:endParaRPr lang="en-US" sz="1200" dirty="0">
              <a:solidFill>
                <a:schemeClr val="bg1"/>
              </a:solidFill>
              <a:cs typeface="Helvetica Light"/>
            </a:endParaRPr>
          </a:p>
        </p:txBody>
      </p:sp>
      <p:sp>
        <p:nvSpPr>
          <p:cNvPr id="10" name="Rectangle 9"/>
          <p:cNvSpPr/>
          <p:nvPr/>
        </p:nvSpPr>
        <p:spPr>
          <a:xfrm>
            <a:off x="687856" y="5179025"/>
            <a:ext cx="731520" cy="822960"/>
          </a:xfrm>
          <a:prstGeom prst="rect">
            <a:avLst/>
          </a:prstGeom>
          <a:solidFill>
            <a:srgbClr val="275C0F"/>
          </a:solidFill>
        </p:spPr>
        <p:style>
          <a:lnRef idx="2">
            <a:schemeClr val="accent5">
              <a:shade val="50000"/>
            </a:schemeClr>
          </a:lnRef>
          <a:fillRef idx="1">
            <a:schemeClr val="accent5"/>
          </a:fillRef>
          <a:effectRef idx="0">
            <a:schemeClr val="accent5"/>
          </a:effectRef>
          <a:fontRef idx="minor">
            <a:schemeClr val="lt1"/>
          </a:fontRef>
        </p:style>
        <p:txBody>
          <a:bodyPr lIns="0" tIns="48331" rIns="0" bIns="48331" rtlCol="0" anchor="ctr"/>
          <a:lstStyle/>
          <a:p>
            <a:pPr algn="ctr"/>
            <a:r>
              <a:rPr lang="en-US" dirty="0" smtClean="0">
                <a:solidFill>
                  <a:schemeClr val="bg1"/>
                </a:solidFill>
              </a:rPr>
              <a:t>$1.1M</a:t>
            </a:r>
            <a:endParaRPr lang="en-US" dirty="0">
              <a:solidFill>
                <a:schemeClr val="bg1"/>
              </a:solidFill>
            </a:endParaRPr>
          </a:p>
        </p:txBody>
      </p:sp>
      <p:sp>
        <p:nvSpPr>
          <p:cNvPr id="11" name="Right Arrow 10"/>
          <p:cNvSpPr/>
          <p:nvPr/>
        </p:nvSpPr>
        <p:spPr>
          <a:xfrm>
            <a:off x="1480471" y="4979987"/>
            <a:ext cx="7466679" cy="1188720"/>
          </a:xfrm>
          <a:prstGeom prst="rightArrow">
            <a:avLst>
              <a:gd name="adj1" fmla="val 71404"/>
              <a:gd name="adj2" fmla="val 50000"/>
            </a:avLst>
          </a:prstGeom>
          <a:ln/>
        </p:spPr>
        <p:style>
          <a:lnRef idx="2">
            <a:schemeClr val="accent5">
              <a:shade val="50000"/>
            </a:schemeClr>
          </a:lnRef>
          <a:fillRef idx="1">
            <a:schemeClr val="accent5"/>
          </a:fillRef>
          <a:effectRef idx="0">
            <a:schemeClr val="accent5"/>
          </a:effectRef>
          <a:fontRef idx="minor">
            <a:schemeClr val="lt1"/>
          </a:fontRef>
        </p:style>
        <p:txBody>
          <a:bodyPr lIns="96661" tIns="48331" rIns="96661" bIns="48331" rtlCol="0" anchor="ctr"/>
          <a:lstStyle/>
          <a:p>
            <a:pPr marL="171450" indent="-171450">
              <a:buClr>
                <a:srgbClr val="275C0F"/>
              </a:buClr>
              <a:buFont typeface="Wingdings" panose="05000000000000000000" pitchFamily="2" charset="2"/>
              <a:buChar char="§"/>
            </a:pPr>
            <a:r>
              <a:rPr lang="en-US" sz="1200" dirty="0">
                <a:solidFill>
                  <a:schemeClr val="bg1"/>
                </a:solidFill>
                <a:cs typeface="Helvetica Light"/>
              </a:rPr>
              <a:t>Sales, Service and Support</a:t>
            </a:r>
          </a:p>
          <a:p>
            <a:pPr marL="171450" indent="-171450">
              <a:buClr>
                <a:srgbClr val="275C0F"/>
              </a:buClr>
              <a:buFont typeface="Wingdings" panose="05000000000000000000" pitchFamily="2" charset="2"/>
              <a:buChar char="§"/>
            </a:pPr>
            <a:r>
              <a:rPr lang="en-US" sz="1200" dirty="0">
                <a:solidFill>
                  <a:schemeClr val="bg1"/>
                </a:solidFill>
                <a:cs typeface="Helvetica Light"/>
              </a:rPr>
              <a:t>Call Center &amp; Nutritional Counseling</a:t>
            </a:r>
          </a:p>
          <a:p>
            <a:pPr marL="171450" indent="-171450">
              <a:buClr>
                <a:srgbClr val="275C0F"/>
              </a:buClr>
              <a:buFont typeface="Wingdings" panose="05000000000000000000" pitchFamily="2" charset="2"/>
              <a:buChar char="§"/>
            </a:pPr>
            <a:r>
              <a:rPr lang="en-US" sz="1200" dirty="0">
                <a:solidFill>
                  <a:schemeClr val="bg1"/>
                </a:solidFill>
                <a:cs typeface="Helvetica Light"/>
              </a:rPr>
              <a:t>Corporate </a:t>
            </a:r>
            <a:r>
              <a:rPr lang="en-US" sz="1200" dirty="0" smtClean="0">
                <a:solidFill>
                  <a:schemeClr val="bg1"/>
                </a:solidFill>
                <a:cs typeface="Helvetica Light"/>
              </a:rPr>
              <a:t>Overhead</a:t>
            </a:r>
            <a:endParaRPr lang="en-US" sz="1200" dirty="0">
              <a:solidFill>
                <a:schemeClr val="bg1"/>
              </a:solidFill>
              <a:cs typeface="Helvetica Light"/>
            </a:endParaRPr>
          </a:p>
        </p:txBody>
      </p:sp>
      <p:sp>
        <p:nvSpPr>
          <p:cNvPr id="12" name="TextBox 11"/>
          <p:cNvSpPr txBox="1"/>
          <p:nvPr/>
        </p:nvSpPr>
        <p:spPr>
          <a:xfrm>
            <a:off x="687888" y="1270072"/>
            <a:ext cx="8259262" cy="369332"/>
          </a:xfrm>
          <a:prstGeom prst="rect">
            <a:avLst/>
          </a:prstGeom>
          <a:noFill/>
        </p:spPr>
        <p:txBody>
          <a:bodyPr wrap="square" rtlCol="0">
            <a:spAutoFit/>
          </a:bodyPr>
          <a:lstStyle/>
          <a:p>
            <a:r>
              <a:rPr lang="en-US" dirty="0" smtClean="0"/>
              <a:t>               Q4 2015                                                        Q1 2016                                     Q3 2016</a:t>
            </a:r>
            <a:endParaRPr lang="en-US" dirty="0"/>
          </a:p>
        </p:txBody>
      </p:sp>
    </p:spTree>
    <p:extLst>
      <p:ext uri="{BB962C8B-B14F-4D97-AF65-F5344CB8AC3E}">
        <p14:creationId xmlns:p14="http://schemas.microsoft.com/office/powerpoint/2010/main" val="264696042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PT_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p:nvSpPr>
        <p:spPr>
          <a:xfrm>
            <a:off x="268715" y="309992"/>
            <a:ext cx="6030485" cy="584776"/>
          </a:xfrm>
          <a:prstGeom prst="rect">
            <a:avLst/>
          </a:prstGeom>
        </p:spPr>
        <p:txBody>
          <a:bodyPr wrap="square">
            <a:spAutoFit/>
          </a:bodyPr>
          <a:lstStyle/>
          <a:p>
            <a:r>
              <a:rPr lang="en-US" sz="3200" dirty="0" smtClean="0">
                <a:solidFill>
                  <a:srgbClr val="FFFFFF"/>
                </a:solidFill>
              </a:rPr>
              <a:t>IQ Key Investment Summary</a:t>
            </a:r>
            <a:endParaRPr lang="en-US" sz="3200" dirty="0">
              <a:solidFill>
                <a:srgbClr val="FFFFFF"/>
              </a:solidFill>
            </a:endParaRPr>
          </a:p>
        </p:txBody>
      </p:sp>
      <p:sp>
        <p:nvSpPr>
          <p:cNvPr id="6" name="Rectangle 5"/>
          <p:cNvSpPr/>
          <p:nvPr/>
        </p:nvSpPr>
        <p:spPr>
          <a:xfrm>
            <a:off x="268715" y="1409699"/>
            <a:ext cx="8532385" cy="5016758"/>
          </a:xfrm>
          <a:prstGeom prst="rect">
            <a:avLst/>
          </a:prstGeom>
        </p:spPr>
        <p:txBody>
          <a:bodyPr wrap="square">
            <a:spAutoFit/>
          </a:bodyPr>
          <a:lstStyle/>
          <a:p>
            <a:pPr marL="457200" indent="-457200">
              <a:buFont typeface="Arial" charset="0"/>
              <a:buChar char="•"/>
            </a:pPr>
            <a:r>
              <a:rPr lang="en-US" sz="2000" dirty="0"/>
              <a:t>Potential to earn </a:t>
            </a:r>
            <a:r>
              <a:rPr lang="en-US" sz="2000" dirty="0" smtClean="0"/>
              <a:t>VC</a:t>
            </a:r>
            <a:r>
              <a:rPr lang="en-US" sz="2000" dirty="0"/>
              <a:t>-type returns (10X-50X+) built on the foundation of a Fortune 100 lineage, 20 years of work, and over $100mm of investment. </a:t>
            </a:r>
          </a:p>
          <a:p>
            <a:pPr marL="457200" indent="-457200">
              <a:buFont typeface="Arial" charset="0"/>
              <a:buChar char="•"/>
            </a:pPr>
            <a:r>
              <a:rPr lang="en-US" sz="2000" dirty="0"/>
              <a:t>Patented IP and defensible clinical claims as a </a:t>
            </a:r>
            <a:r>
              <a:rPr lang="en-US" sz="2000" dirty="0" smtClean="0"/>
              <a:t>key competitive </a:t>
            </a:r>
            <a:r>
              <a:rPr lang="en-US" sz="2000" dirty="0"/>
              <a:t>advantage.</a:t>
            </a:r>
          </a:p>
          <a:p>
            <a:pPr marL="457200" indent="-457200">
              <a:buFont typeface="Arial" charset="0"/>
              <a:buChar char="•"/>
            </a:pPr>
            <a:r>
              <a:rPr lang="en-US" sz="2000" dirty="0"/>
              <a:t>A tsunami of market dynamics: demographic, </a:t>
            </a:r>
            <a:r>
              <a:rPr lang="en-US" sz="2000" dirty="0" smtClean="0"/>
              <a:t>socio-graphic</a:t>
            </a:r>
            <a:r>
              <a:rPr lang="en-US" sz="2000" dirty="0"/>
              <a:t>, regulatory have resulted in a huge commercial opportunity.</a:t>
            </a:r>
          </a:p>
          <a:p>
            <a:pPr marL="457200" indent="-457200">
              <a:buFont typeface="Arial" charset="0"/>
              <a:buChar char="•"/>
            </a:pPr>
            <a:r>
              <a:rPr lang="en-US" sz="2000" dirty="0" smtClean="0"/>
              <a:t>The only Deliver-to-Home wellness product that delivers measurable </a:t>
            </a:r>
            <a:r>
              <a:rPr lang="en-US" sz="2000" dirty="0"/>
              <a:t>health </a:t>
            </a:r>
            <a:r>
              <a:rPr lang="en-US" sz="2000" dirty="0" smtClean="0"/>
              <a:t>benefits with 4 major clinical trials proving effectiveness.</a:t>
            </a:r>
            <a:endParaRPr lang="en-US" sz="2000" dirty="0"/>
          </a:p>
          <a:p>
            <a:pPr marL="457200" indent="-457200">
              <a:buFont typeface="Arial" charset="0"/>
              <a:buChar char="•"/>
            </a:pPr>
            <a:r>
              <a:rPr lang="en-US" sz="2000" dirty="0"/>
              <a:t>A programmatic business model which becomes very large, very quickly with a relatively small number of customers.</a:t>
            </a:r>
          </a:p>
          <a:p>
            <a:pPr marL="457200" indent="-457200">
              <a:buFont typeface="Arial" charset="0"/>
              <a:buChar char="•"/>
            </a:pPr>
            <a:r>
              <a:rPr lang="en-US" sz="2000" dirty="0"/>
              <a:t>Demonstrated demand by institutional customers in each of our target distribution channels.</a:t>
            </a:r>
          </a:p>
          <a:p>
            <a:pPr marL="457200" indent="-457200">
              <a:buFont typeface="Arial" charset="0"/>
              <a:buChar char="•"/>
            </a:pPr>
            <a:r>
              <a:rPr lang="en-US" sz="2000" dirty="0"/>
              <a:t>A world class management team with experience growing and running a variety of public and private companies, and a track record of creating returns for investors.</a:t>
            </a:r>
          </a:p>
          <a:p>
            <a:pPr marL="457200" indent="-457200">
              <a:buFont typeface="Arial" charset="0"/>
              <a:buChar char="•"/>
            </a:pPr>
            <a:r>
              <a:rPr lang="en-US" sz="2000" dirty="0"/>
              <a:t>An investment environment with lofty valuations on wellness/food/deliver to home companies in both the private and public markets</a:t>
            </a:r>
          </a:p>
        </p:txBody>
      </p:sp>
    </p:spTree>
    <p:extLst>
      <p:ext uri="{BB962C8B-B14F-4D97-AF65-F5344CB8AC3E}">
        <p14:creationId xmlns:p14="http://schemas.microsoft.com/office/powerpoint/2010/main" val="34568243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PT_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p:nvSpPr>
        <p:spPr>
          <a:xfrm>
            <a:off x="674140" y="2101610"/>
            <a:ext cx="7697735" cy="5509201"/>
          </a:xfrm>
          <a:prstGeom prst="rect">
            <a:avLst/>
          </a:prstGeom>
        </p:spPr>
        <p:txBody>
          <a:bodyPr wrap="square">
            <a:spAutoFit/>
          </a:bodyPr>
          <a:lstStyle/>
          <a:p>
            <a:pPr lvl="0"/>
            <a:r>
              <a:rPr lang="en-US" sz="2400" dirty="0" smtClean="0"/>
              <a:t>IQ was developed </a:t>
            </a:r>
            <a:r>
              <a:rPr lang="en-US" sz="2400" dirty="0"/>
              <a:t>by Campbell’s </a:t>
            </a:r>
            <a:r>
              <a:rPr lang="en-US" sz="2400" dirty="0" smtClean="0"/>
              <a:t>Soup Company in the 1990s </a:t>
            </a:r>
            <a:r>
              <a:rPr lang="en-US" sz="2400" dirty="0"/>
              <a:t>as a competitive response to </a:t>
            </a:r>
            <a:r>
              <a:rPr lang="en-US" sz="2400" dirty="0" smtClean="0"/>
              <a:t>Healthy </a:t>
            </a:r>
            <a:r>
              <a:rPr lang="en-US" sz="2400" dirty="0"/>
              <a:t>Choice. </a:t>
            </a:r>
            <a:r>
              <a:rPr lang="en-US" sz="2400" dirty="0" smtClean="0"/>
              <a:t> Campbell's Swanson </a:t>
            </a:r>
            <a:r>
              <a:rPr lang="en-US" sz="2400" dirty="0" err="1" smtClean="0"/>
              <a:t>HungryMan</a:t>
            </a:r>
            <a:r>
              <a:rPr lang="en-US" sz="2400" dirty="0" smtClean="0"/>
              <a:t> </a:t>
            </a:r>
            <a:r>
              <a:rPr lang="en-US" sz="2400" dirty="0"/>
              <a:t>m</a:t>
            </a:r>
            <a:r>
              <a:rPr lang="en-US" sz="2400" dirty="0" smtClean="0"/>
              <a:t>eals </a:t>
            </a:r>
            <a:r>
              <a:rPr lang="en-US" sz="2400" dirty="0"/>
              <a:t>lost substantial share </a:t>
            </a:r>
            <a:r>
              <a:rPr lang="en-US" sz="2400" dirty="0" smtClean="0"/>
              <a:t>to the new “frozen diet meals”. </a:t>
            </a:r>
            <a:r>
              <a:rPr lang="en-US" sz="2400" dirty="0"/>
              <a:t> Rather than </a:t>
            </a:r>
            <a:r>
              <a:rPr lang="en-US" sz="2400" dirty="0" smtClean="0"/>
              <a:t>introduce diet versions of their products, Campbell’s introduced </a:t>
            </a:r>
            <a:r>
              <a:rPr lang="en-US" sz="2400" b="1" dirty="0" smtClean="0"/>
              <a:t>Intelligent </a:t>
            </a:r>
            <a:r>
              <a:rPr lang="en-US" sz="2400" b="1" dirty="0" err="1" smtClean="0"/>
              <a:t>Quisine</a:t>
            </a:r>
            <a:r>
              <a:rPr lang="en-US" sz="2400" b="1" dirty="0" smtClean="0"/>
              <a:t> </a:t>
            </a:r>
            <a:r>
              <a:rPr lang="en-US" sz="2400" dirty="0" smtClean="0"/>
              <a:t>– a new benchmark healthy food program that was well ahead of its time. Despite a successful launch, IQ was shelved when Campbell’s reorganized and sold its frozen food division.</a:t>
            </a:r>
            <a:endParaRPr lang="en-US" sz="2400" dirty="0"/>
          </a:p>
          <a:p>
            <a:endParaRPr lang="en-US" sz="2400" dirty="0" smtClean="0"/>
          </a:p>
          <a:p>
            <a:r>
              <a:rPr lang="en-US" sz="2400" dirty="0"/>
              <a:t/>
            </a:r>
            <a:br>
              <a:rPr lang="en-US" sz="2400" dirty="0"/>
            </a:br>
            <a:endParaRPr lang="en-US" sz="3600" dirty="0"/>
          </a:p>
          <a:p>
            <a:pPr algn="ctr"/>
            <a:r>
              <a:rPr lang="en-US" sz="3600" dirty="0" smtClean="0"/>
              <a:t> </a:t>
            </a:r>
            <a:endParaRPr lang="en-US" sz="1600" dirty="0"/>
          </a:p>
          <a:p>
            <a:pPr algn="ctr"/>
            <a:r>
              <a:rPr lang="en-US" sz="1600" dirty="0" smtClean="0"/>
              <a:t>.</a:t>
            </a:r>
            <a:endParaRPr lang="en-US" sz="1600" dirty="0"/>
          </a:p>
        </p:txBody>
      </p:sp>
      <p:sp>
        <p:nvSpPr>
          <p:cNvPr id="4" name="Rectangle 3"/>
          <p:cNvSpPr/>
          <p:nvPr/>
        </p:nvSpPr>
        <p:spPr>
          <a:xfrm>
            <a:off x="162813" y="296512"/>
            <a:ext cx="4847801" cy="584776"/>
          </a:xfrm>
          <a:prstGeom prst="rect">
            <a:avLst/>
          </a:prstGeom>
        </p:spPr>
        <p:txBody>
          <a:bodyPr wrap="none">
            <a:spAutoFit/>
          </a:bodyPr>
          <a:lstStyle/>
          <a:p>
            <a:r>
              <a:rPr lang="en-US" sz="3200" dirty="0">
                <a:solidFill>
                  <a:srgbClr val="FFFFFF"/>
                </a:solidFill>
              </a:rPr>
              <a:t>Executive </a:t>
            </a:r>
            <a:r>
              <a:rPr lang="en-US" sz="3200" dirty="0" smtClean="0">
                <a:solidFill>
                  <a:srgbClr val="FFFFFF"/>
                </a:solidFill>
              </a:rPr>
              <a:t>Summary: History</a:t>
            </a:r>
            <a:endParaRPr lang="en-US" sz="3200" dirty="0">
              <a:solidFill>
                <a:srgbClr val="FFFFFF"/>
              </a:solidFill>
            </a:endParaRPr>
          </a:p>
        </p:txBody>
      </p:sp>
      <p:pic>
        <p:nvPicPr>
          <p:cNvPr id="5" name="Picture 4"/>
          <p:cNvPicPr>
            <a:picLocks noChangeAspect="1"/>
          </p:cNvPicPr>
          <p:nvPr/>
        </p:nvPicPr>
        <p:blipFill>
          <a:blip r:embed="rId3"/>
          <a:stretch>
            <a:fillRect/>
          </a:stretch>
        </p:blipFill>
        <p:spPr>
          <a:xfrm>
            <a:off x="1452572" y="5765680"/>
            <a:ext cx="6502400" cy="576321"/>
          </a:xfrm>
          <a:prstGeom prst="rect">
            <a:avLst/>
          </a:prstGeom>
        </p:spPr>
      </p:pic>
    </p:spTree>
    <p:extLst>
      <p:ext uri="{BB962C8B-B14F-4D97-AF65-F5344CB8AC3E}">
        <p14:creationId xmlns:p14="http://schemas.microsoft.com/office/powerpoint/2010/main" val="13396356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PT_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p:nvSpPr>
        <p:spPr>
          <a:xfrm>
            <a:off x="877340" y="1545174"/>
            <a:ext cx="7697735" cy="7725191"/>
          </a:xfrm>
          <a:prstGeom prst="rect">
            <a:avLst/>
          </a:prstGeom>
        </p:spPr>
        <p:txBody>
          <a:bodyPr wrap="square">
            <a:spAutoFit/>
          </a:bodyPr>
          <a:lstStyle/>
          <a:p>
            <a:pPr lvl="0"/>
            <a:r>
              <a:rPr lang="en-US" sz="2400" dirty="0"/>
              <a:t>Campbell’s spent over $100mm developing and performing </a:t>
            </a:r>
            <a:r>
              <a:rPr lang="en-US" sz="2400" dirty="0" err="1"/>
              <a:t>pharma</a:t>
            </a:r>
            <a:r>
              <a:rPr lang="en-US" sz="2400" dirty="0"/>
              <a:t>-type clinical studies - - 1200 consumers, over 10 leading research universities, and written up in 14 leading medical journals.  The </a:t>
            </a:r>
            <a:r>
              <a:rPr lang="en-US" sz="2400" dirty="0" smtClean="0"/>
              <a:t>physiological </a:t>
            </a:r>
            <a:r>
              <a:rPr lang="en-US" sz="2400" dirty="0"/>
              <a:t>metric improvements were amazing and are a major differentiator for </a:t>
            </a:r>
            <a:r>
              <a:rPr lang="en-US" sz="2400" dirty="0" smtClean="0"/>
              <a:t>IQ today.</a:t>
            </a:r>
          </a:p>
          <a:p>
            <a:pPr lvl="0"/>
            <a:endParaRPr lang="en-US" sz="2400" dirty="0"/>
          </a:p>
          <a:p>
            <a:r>
              <a:rPr lang="en-US" sz="2400" dirty="0"/>
              <a:t>In 2013, members of the original product development team (food scientists, medical advisors, and marketing professionals) came together and negotiated a license agreement to finally commercialize the IQ program.</a:t>
            </a:r>
          </a:p>
          <a:p>
            <a:pPr lvl="0"/>
            <a:endParaRPr lang="en-US" sz="2400" dirty="0" smtClean="0"/>
          </a:p>
          <a:p>
            <a:pPr lvl="0"/>
            <a:endParaRPr lang="en-US" sz="2400" dirty="0"/>
          </a:p>
          <a:p>
            <a:pPr lvl="0"/>
            <a:endParaRPr lang="en-US" sz="2400" dirty="0" smtClean="0"/>
          </a:p>
          <a:p>
            <a:pPr lvl="0"/>
            <a:endParaRPr lang="en-US" sz="2400" dirty="0"/>
          </a:p>
          <a:p>
            <a:pPr lvl="0"/>
            <a:r>
              <a:rPr lang="en-US" sz="2400" dirty="0" smtClean="0"/>
              <a:t> </a:t>
            </a:r>
            <a:endParaRPr lang="en-US" sz="2400" dirty="0"/>
          </a:p>
          <a:p>
            <a:endParaRPr lang="en-US" sz="2400" dirty="0" smtClean="0"/>
          </a:p>
          <a:p>
            <a:r>
              <a:rPr lang="en-US" sz="2400" dirty="0"/>
              <a:t/>
            </a:r>
            <a:br>
              <a:rPr lang="en-US" sz="2400" dirty="0"/>
            </a:br>
            <a:endParaRPr lang="en-US" sz="3600" dirty="0"/>
          </a:p>
          <a:p>
            <a:pPr algn="ctr"/>
            <a:r>
              <a:rPr lang="en-US" sz="3600" dirty="0" smtClean="0"/>
              <a:t> </a:t>
            </a:r>
            <a:endParaRPr lang="en-US" sz="1600" dirty="0"/>
          </a:p>
          <a:p>
            <a:pPr algn="ctr"/>
            <a:r>
              <a:rPr lang="en-US" sz="1600" dirty="0" smtClean="0"/>
              <a:t>.</a:t>
            </a:r>
            <a:endParaRPr lang="en-US" sz="1600" dirty="0"/>
          </a:p>
        </p:txBody>
      </p:sp>
      <p:sp>
        <p:nvSpPr>
          <p:cNvPr id="4" name="Rectangle 3"/>
          <p:cNvSpPr/>
          <p:nvPr/>
        </p:nvSpPr>
        <p:spPr>
          <a:xfrm>
            <a:off x="162813" y="296512"/>
            <a:ext cx="4847801" cy="584776"/>
          </a:xfrm>
          <a:prstGeom prst="rect">
            <a:avLst/>
          </a:prstGeom>
        </p:spPr>
        <p:txBody>
          <a:bodyPr wrap="none">
            <a:spAutoFit/>
          </a:bodyPr>
          <a:lstStyle/>
          <a:p>
            <a:r>
              <a:rPr lang="en-US" sz="3200" dirty="0">
                <a:solidFill>
                  <a:srgbClr val="FFFFFF"/>
                </a:solidFill>
              </a:rPr>
              <a:t>Executive </a:t>
            </a:r>
            <a:r>
              <a:rPr lang="en-US" sz="3200" dirty="0" smtClean="0">
                <a:solidFill>
                  <a:srgbClr val="FFFFFF"/>
                </a:solidFill>
              </a:rPr>
              <a:t>Summary: History</a:t>
            </a:r>
            <a:endParaRPr lang="en-US" sz="3200" dirty="0">
              <a:solidFill>
                <a:srgbClr val="FFFFFF"/>
              </a:solidFill>
            </a:endParaRPr>
          </a:p>
        </p:txBody>
      </p:sp>
      <p:pic>
        <p:nvPicPr>
          <p:cNvPr id="8" name="Picture 7" descr="IQClip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0475" y="5575300"/>
            <a:ext cx="7391400" cy="825500"/>
          </a:xfrm>
          <a:prstGeom prst="rect">
            <a:avLst/>
          </a:prstGeom>
        </p:spPr>
      </p:pic>
    </p:spTree>
    <p:extLst>
      <p:ext uri="{BB962C8B-B14F-4D97-AF65-F5344CB8AC3E}">
        <p14:creationId xmlns:p14="http://schemas.microsoft.com/office/powerpoint/2010/main" val="316858901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PT_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p:nvSpPr>
        <p:spPr>
          <a:xfrm>
            <a:off x="423298" y="1962389"/>
            <a:ext cx="8293486" cy="4339650"/>
          </a:xfrm>
          <a:prstGeom prst="rect">
            <a:avLst/>
          </a:prstGeom>
        </p:spPr>
        <p:txBody>
          <a:bodyPr wrap="square">
            <a:spAutoFit/>
          </a:bodyPr>
          <a:lstStyle/>
          <a:p>
            <a:endParaRPr lang="en-US" sz="2400" dirty="0"/>
          </a:p>
          <a:p>
            <a:r>
              <a:rPr lang="en-US" b="1" dirty="0" smtClean="0">
                <a:solidFill>
                  <a:srgbClr val="000090"/>
                </a:solidFill>
              </a:rPr>
              <a:t>Disruptive Condition #1</a:t>
            </a:r>
            <a:r>
              <a:rPr lang="en-US" dirty="0" smtClean="0">
                <a:solidFill>
                  <a:srgbClr val="000090"/>
                </a:solidFill>
              </a:rPr>
              <a:t>:  </a:t>
            </a:r>
            <a:r>
              <a:rPr lang="en-US" dirty="0" smtClean="0"/>
              <a:t>Medical costs forcing consumer shift to “wellness strategy” spending, at home health care solutions</a:t>
            </a:r>
          </a:p>
          <a:p>
            <a:endParaRPr lang="en-US" dirty="0"/>
          </a:p>
          <a:p>
            <a:r>
              <a:rPr lang="en-US" b="1" dirty="0" smtClean="0">
                <a:solidFill>
                  <a:srgbClr val="000090"/>
                </a:solidFill>
              </a:rPr>
              <a:t>Disruptive Condition #2</a:t>
            </a:r>
            <a:r>
              <a:rPr lang="en-US" dirty="0" smtClean="0">
                <a:solidFill>
                  <a:srgbClr val="000090"/>
                </a:solidFill>
              </a:rPr>
              <a:t>: </a:t>
            </a:r>
            <a:r>
              <a:rPr lang="en-US" dirty="0" smtClean="0"/>
              <a:t>Healthy food mentality replacing ConAgra, McDonalds, </a:t>
            </a:r>
            <a:r>
              <a:rPr lang="en-US" dirty="0" err="1" smtClean="0"/>
              <a:t>Walmart</a:t>
            </a:r>
            <a:r>
              <a:rPr lang="en-US" dirty="0" smtClean="0"/>
              <a:t> buying habits - causing high growth, extreme valuations in </a:t>
            </a:r>
            <a:r>
              <a:rPr lang="en-US" dirty="0" err="1" smtClean="0"/>
              <a:t>entreprenurial</a:t>
            </a:r>
            <a:r>
              <a:rPr lang="en-US" dirty="0"/>
              <a:t> </a:t>
            </a:r>
            <a:r>
              <a:rPr lang="en-US" dirty="0" smtClean="0"/>
              <a:t>health food space. </a:t>
            </a:r>
          </a:p>
          <a:p>
            <a:endParaRPr lang="en-US" dirty="0"/>
          </a:p>
          <a:p>
            <a:r>
              <a:rPr lang="en-US" b="1" dirty="0" smtClean="0">
                <a:solidFill>
                  <a:srgbClr val="000090"/>
                </a:solidFill>
              </a:rPr>
              <a:t>Disruptive Condition #3</a:t>
            </a:r>
            <a:r>
              <a:rPr lang="en-US" dirty="0" smtClean="0">
                <a:solidFill>
                  <a:srgbClr val="000090"/>
                </a:solidFill>
              </a:rPr>
              <a:t>:  </a:t>
            </a:r>
            <a:r>
              <a:rPr lang="en-US" dirty="0" smtClean="0"/>
              <a:t>Healthy, Delivered to Home, &amp; Convenience are the fastest growth sectors of food market</a:t>
            </a:r>
          </a:p>
          <a:p>
            <a:endParaRPr lang="en-US" dirty="0"/>
          </a:p>
          <a:p>
            <a:r>
              <a:rPr lang="en-US" b="1" dirty="0" smtClean="0">
                <a:solidFill>
                  <a:srgbClr val="000090"/>
                </a:solidFill>
              </a:rPr>
              <a:t>Disruptive Condition #4:</a:t>
            </a:r>
            <a:r>
              <a:rPr lang="en-US" b="1" dirty="0" smtClean="0">
                <a:solidFill>
                  <a:srgbClr val="0000FF"/>
                </a:solidFill>
              </a:rPr>
              <a:t>  </a:t>
            </a:r>
            <a:r>
              <a:rPr lang="en-US" dirty="0" smtClean="0"/>
              <a:t>Food as </a:t>
            </a:r>
            <a:r>
              <a:rPr lang="en-US" dirty="0" err="1" smtClean="0"/>
              <a:t>Pharma</a:t>
            </a:r>
            <a:r>
              <a:rPr lang="en-US" dirty="0" smtClean="0"/>
              <a:t> is “new” market disruptor</a:t>
            </a:r>
          </a:p>
          <a:p>
            <a:r>
              <a:rPr lang="en-US" dirty="0"/>
              <a:t/>
            </a:r>
            <a:br>
              <a:rPr lang="en-US" dirty="0"/>
            </a:br>
            <a:r>
              <a:rPr lang="en-US" b="1" dirty="0" smtClean="0">
                <a:solidFill>
                  <a:srgbClr val="000090"/>
                </a:solidFill>
              </a:rPr>
              <a:t>Disruptive Condition #5</a:t>
            </a:r>
            <a:r>
              <a:rPr lang="en-US" dirty="0" smtClean="0">
                <a:solidFill>
                  <a:srgbClr val="000090"/>
                </a:solidFill>
              </a:rPr>
              <a:t>: </a:t>
            </a:r>
            <a:r>
              <a:rPr lang="en-US" dirty="0" smtClean="0">
                <a:solidFill>
                  <a:srgbClr val="0000FF"/>
                </a:solidFill>
              </a:rPr>
              <a:t> </a:t>
            </a:r>
            <a:r>
              <a:rPr lang="en-US" dirty="0" err="1" smtClean="0"/>
              <a:t>Millennials</a:t>
            </a:r>
            <a:r>
              <a:rPr lang="en-US" dirty="0" smtClean="0"/>
              <a:t> distrust Big Companies - they support new, renegade market changers (Blue Apron)</a:t>
            </a:r>
            <a:endParaRPr lang="en-US" dirty="0"/>
          </a:p>
        </p:txBody>
      </p:sp>
      <p:sp>
        <p:nvSpPr>
          <p:cNvPr id="4" name="Rectangle 3"/>
          <p:cNvSpPr/>
          <p:nvPr/>
        </p:nvSpPr>
        <p:spPr>
          <a:xfrm>
            <a:off x="162813" y="296512"/>
            <a:ext cx="4057521" cy="584776"/>
          </a:xfrm>
          <a:prstGeom prst="rect">
            <a:avLst/>
          </a:prstGeom>
        </p:spPr>
        <p:txBody>
          <a:bodyPr wrap="none">
            <a:spAutoFit/>
          </a:bodyPr>
          <a:lstStyle/>
          <a:p>
            <a:r>
              <a:rPr lang="en-US" sz="3200" dirty="0" smtClean="0">
                <a:solidFill>
                  <a:srgbClr val="FFFFFF"/>
                </a:solidFill>
              </a:rPr>
              <a:t>Market Aligned with IQ</a:t>
            </a:r>
            <a:endParaRPr lang="en-US" sz="3200" dirty="0">
              <a:solidFill>
                <a:srgbClr val="FFFFFF"/>
              </a:solidFill>
            </a:endParaRPr>
          </a:p>
        </p:txBody>
      </p:sp>
      <p:sp>
        <p:nvSpPr>
          <p:cNvPr id="5" name="Rectangle 4"/>
          <p:cNvSpPr/>
          <p:nvPr/>
        </p:nvSpPr>
        <p:spPr>
          <a:xfrm>
            <a:off x="444500" y="1417935"/>
            <a:ext cx="7848600" cy="830997"/>
          </a:xfrm>
          <a:prstGeom prst="rect">
            <a:avLst/>
          </a:prstGeom>
        </p:spPr>
        <p:txBody>
          <a:bodyPr wrap="square">
            <a:spAutoFit/>
          </a:bodyPr>
          <a:lstStyle/>
          <a:p>
            <a:r>
              <a:rPr lang="en-US" sz="2400" dirty="0" smtClean="0"/>
              <a:t>IQ was ahead of its time, but recent d</a:t>
            </a:r>
            <a:r>
              <a:rPr lang="en-US" sz="2400" u="sng" dirty="0" smtClean="0"/>
              <a:t>isruptive </a:t>
            </a:r>
            <a:r>
              <a:rPr lang="en-US" sz="2400" u="sng" dirty="0"/>
              <a:t>market factors have now </a:t>
            </a:r>
            <a:r>
              <a:rPr lang="en-US" sz="2400" u="sng" dirty="0" smtClean="0"/>
              <a:t>aligned perfectly with </a:t>
            </a:r>
            <a:r>
              <a:rPr lang="en-US" sz="2400" u="sng" dirty="0"/>
              <a:t>IQ’s benefits and </a:t>
            </a:r>
            <a:r>
              <a:rPr lang="en-US" sz="2400" u="sng" dirty="0" smtClean="0"/>
              <a:t>purpose</a:t>
            </a:r>
            <a:r>
              <a:rPr lang="en-US" sz="2400" dirty="0" smtClean="0"/>
              <a:t>:</a:t>
            </a:r>
            <a:endParaRPr lang="en-US" sz="2400" dirty="0"/>
          </a:p>
        </p:txBody>
      </p:sp>
    </p:spTree>
    <p:extLst>
      <p:ext uri="{BB962C8B-B14F-4D97-AF65-F5344CB8AC3E}">
        <p14:creationId xmlns:p14="http://schemas.microsoft.com/office/powerpoint/2010/main" val="421275589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PT_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p:nvSpPr>
        <p:spPr>
          <a:xfrm>
            <a:off x="674140" y="1806948"/>
            <a:ext cx="7697735" cy="4278094"/>
          </a:xfrm>
          <a:prstGeom prst="rect">
            <a:avLst/>
          </a:prstGeom>
        </p:spPr>
        <p:txBody>
          <a:bodyPr wrap="square">
            <a:spAutoFit/>
          </a:bodyPr>
          <a:lstStyle/>
          <a:p>
            <a:pPr algn="ctr"/>
            <a:r>
              <a:rPr lang="en-US" sz="3200" b="1" dirty="0" smtClean="0"/>
              <a:t>IQ is singularly unique:</a:t>
            </a:r>
          </a:p>
          <a:p>
            <a:pPr algn="ctr"/>
            <a:r>
              <a:rPr lang="en-US" sz="3200" dirty="0" smtClean="0"/>
              <a:t>In the  new world of fresh, healthy, delivered–to-home meals and food-based wellness strategies, </a:t>
            </a:r>
            <a:r>
              <a:rPr lang="en-US" sz="3200" b="1" dirty="0" smtClean="0"/>
              <a:t>Intelligent </a:t>
            </a:r>
            <a:r>
              <a:rPr lang="en-US" sz="3200" b="1" dirty="0" err="1" smtClean="0"/>
              <a:t>Quisine</a:t>
            </a:r>
            <a:r>
              <a:rPr lang="en-US" sz="3200" b="1" dirty="0" smtClean="0"/>
              <a:t> </a:t>
            </a:r>
            <a:r>
              <a:rPr lang="en-US" sz="3200" dirty="0" smtClean="0"/>
              <a:t>is the</a:t>
            </a:r>
            <a:r>
              <a:rPr lang="en-US" sz="3200" dirty="0"/>
              <a:t> </a:t>
            </a:r>
            <a:r>
              <a:rPr lang="en-US" sz="3200" b="1" i="1" dirty="0"/>
              <a:t>only </a:t>
            </a:r>
            <a:r>
              <a:rPr lang="en-US" sz="3200" dirty="0" smtClean="0"/>
              <a:t>healthy</a:t>
            </a:r>
            <a:r>
              <a:rPr lang="en-US" sz="3200" b="1" i="1" dirty="0" smtClean="0"/>
              <a:t>, </a:t>
            </a:r>
            <a:r>
              <a:rPr lang="en-US" sz="3200" dirty="0" smtClean="0"/>
              <a:t>comprehensive</a:t>
            </a:r>
            <a:r>
              <a:rPr lang="en-US" sz="3200" dirty="0"/>
              <a:t>, </a:t>
            </a:r>
            <a:r>
              <a:rPr lang="en-US" sz="3200" dirty="0" smtClean="0"/>
              <a:t>100% nutritionally </a:t>
            </a:r>
            <a:r>
              <a:rPr lang="en-US" sz="3200" dirty="0"/>
              <a:t>complete, </a:t>
            </a:r>
            <a:r>
              <a:rPr lang="en-US" sz="3200" dirty="0" smtClean="0"/>
              <a:t>patented, fresh, delivered-to-home meal </a:t>
            </a:r>
            <a:r>
              <a:rPr lang="en-US" sz="3200" dirty="0"/>
              <a:t>program </a:t>
            </a:r>
            <a:r>
              <a:rPr lang="en-US" sz="3200" b="1" dirty="0" smtClean="0"/>
              <a:t>clinically proven to  improve your health metrics</a:t>
            </a:r>
            <a:r>
              <a:rPr lang="en-US" sz="3200" dirty="0" smtClean="0"/>
              <a:t>.</a:t>
            </a:r>
            <a:r>
              <a:rPr lang="en-US" sz="3200" dirty="0"/>
              <a:t> </a:t>
            </a:r>
            <a:endParaRPr lang="en-US" sz="3200" dirty="0" smtClean="0"/>
          </a:p>
          <a:p>
            <a:pPr algn="ctr"/>
            <a:endParaRPr lang="en-US" sz="1600" dirty="0"/>
          </a:p>
        </p:txBody>
      </p:sp>
      <p:sp>
        <p:nvSpPr>
          <p:cNvPr id="4" name="Rectangle 3"/>
          <p:cNvSpPr/>
          <p:nvPr/>
        </p:nvSpPr>
        <p:spPr>
          <a:xfrm>
            <a:off x="162813" y="296512"/>
            <a:ext cx="2623635" cy="584776"/>
          </a:xfrm>
          <a:prstGeom prst="rect">
            <a:avLst/>
          </a:prstGeom>
        </p:spPr>
        <p:txBody>
          <a:bodyPr wrap="none">
            <a:spAutoFit/>
          </a:bodyPr>
          <a:lstStyle/>
          <a:p>
            <a:r>
              <a:rPr lang="en-US" sz="3200" dirty="0" smtClean="0">
                <a:solidFill>
                  <a:srgbClr val="FFFFFF"/>
                </a:solidFill>
              </a:rPr>
              <a:t>Differentiation</a:t>
            </a:r>
            <a:endParaRPr lang="en-US" sz="3200" dirty="0">
              <a:solidFill>
                <a:srgbClr val="FFFFFF"/>
              </a:solidFill>
            </a:endParaRPr>
          </a:p>
        </p:txBody>
      </p:sp>
    </p:spTree>
    <p:extLst>
      <p:ext uri="{BB962C8B-B14F-4D97-AF65-F5344CB8AC3E}">
        <p14:creationId xmlns:p14="http://schemas.microsoft.com/office/powerpoint/2010/main" val="100548931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Custom 9">
    <a:dk1>
      <a:srgbClr val="282828"/>
    </a:dk1>
    <a:lt1>
      <a:sysClr val="window" lastClr="FFFFFF"/>
    </a:lt1>
    <a:dk2>
      <a:srgbClr val="898B90"/>
    </a:dk2>
    <a:lt2>
      <a:srgbClr val="5E5E5E"/>
    </a:lt2>
    <a:accent1>
      <a:srgbClr val="6666FF"/>
    </a:accent1>
    <a:accent2>
      <a:srgbClr val="333399"/>
    </a:accent2>
    <a:accent3>
      <a:srgbClr val="9DCDCF"/>
    </a:accent3>
    <a:accent4>
      <a:srgbClr val="3E7C7E"/>
    </a:accent4>
    <a:accent5>
      <a:srgbClr val="9AB5D2"/>
    </a:accent5>
    <a:accent6>
      <a:srgbClr val="2B9185"/>
    </a:accent6>
    <a:hlink>
      <a:srgbClr val="994691"/>
    </a:hlink>
    <a:folHlink>
      <a:srgbClr val="9F6D99"/>
    </a:folHlink>
  </a:clrScheme>
  <a:fontScheme name="Custom 11">
    <a:majorFont>
      <a:latin typeface="Helvetica Light"/>
      <a:ea typeface=""/>
      <a:cs typeface=""/>
    </a:majorFont>
    <a:minorFont>
      <a:latin typeface="Helvetica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4736</TotalTime>
  <Words>3117</Words>
  <Application>Microsoft Macintosh PowerPoint</Application>
  <PresentationFormat>On-screen Show (4:3)</PresentationFormat>
  <Paragraphs>526</Paragraphs>
  <Slides>44</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44</vt:i4>
      </vt:variant>
    </vt:vector>
  </HeadingPairs>
  <TitlesOfParts>
    <vt:vector size="56" baseType="lpstr">
      <vt:lpstr> helvetica light</vt:lpstr>
      <vt:lpstr>Arial Black</vt:lpstr>
      <vt:lpstr>Calibri</vt:lpstr>
      <vt:lpstr>Gill Sans</vt:lpstr>
      <vt:lpstr>Helvetica Light</vt:lpstr>
      <vt:lpstr>Lato Light</vt:lpstr>
      <vt:lpstr>Myriad</vt:lpstr>
      <vt:lpstr>Myriad Pro Cond</vt:lpstr>
      <vt:lpstr>Wingdings</vt:lpstr>
      <vt:lpstr>Zapf Dingbats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Helen Scanu</dc:creator>
  <cp:lastModifiedBy>Bruce Shalett</cp:lastModifiedBy>
  <cp:revision>110</cp:revision>
  <dcterms:created xsi:type="dcterms:W3CDTF">2015-11-10T20:12:34Z</dcterms:created>
  <dcterms:modified xsi:type="dcterms:W3CDTF">2015-11-21T20:13:49Z</dcterms:modified>
</cp:coreProperties>
</file>