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32"/>
  </p:notesMasterIdLst>
  <p:handoutMasterIdLst>
    <p:handoutMasterId r:id="rId33"/>
  </p:handoutMasterIdLst>
  <p:sldIdLst>
    <p:sldId id="268" r:id="rId2"/>
    <p:sldId id="291" r:id="rId3"/>
    <p:sldId id="269" r:id="rId4"/>
    <p:sldId id="280" r:id="rId5"/>
    <p:sldId id="286" r:id="rId6"/>
    <p:sldId id="279" r:id="rId7"/>
    <p:sldId id="275" r:id="rId8"/>
    <p:sldId id="276" r:id="rId9"/>
    <p:sldId id="290" r:id="rId10"/>
    <p:sldId id="282" r:id="rId11"/>
    <p:sldId id="281" r:id="rId12"/>
    <p:sldId id="278" r:id="rId13"/>
    <p:sldId id="285" r:id="rId14"/>
    <p:sldId id="294" r:id="rId15"/>
    <p:sldId id="288" r:id="rId16"/>
    <p:sldId id="257" r:id="rId17"/>
    <p:sldId id="293" r:id="rId18"/>
    <p:sldId id="260" r:id="rId19"/>
    <p:sldId id="261" r:id="rId20"/>
    <p:sldId id="262" r:id="rId21"/>
    <p:sldId id="289" r:id="rId22"/>
    <p:sldId id="270" r:id="rId23"/>
    <p:sldId id="264" r:id="rId24"/>
    <p:sldId id="265" r:id="rId25"/>
    <p:sldId id="263" r:id="rId26"/>
    <p:sldId id="266" r:id="rId27"/>
    <p:sldId id="267" r:id="rId28"/>
    <p:sldId id="283" r:id="rId29"/>
    <p:sldId id="277" r:id="rId30"/>
    <p:sldId id="284" r:id="rId31"/>
  </p:sldIdLst>
  <p:sldSz cx="9144000" cy="5715000" type="screen16x10"/>
  <p:notesSz cx="7077075" cy="9363075"/>
  <p:defaultTextStyle>
    <a:defPPr>
      <a:defRPr lang="en-US"/>
    </a:defPPr>
    <a:lvl1pPr marL="0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B80"/>
    <a:srgbClr val="1E265D"/>
    <a:srgbClr val="1D2353"/>
    <a:srgbClr val="435461"/>
    <a:srgbClr val="1D2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83" autoAdjust="0"/>
    <p:restoredTop sz="80552" autoAdjust="0"/>
  </p:normalViewPr>
  <p:slideViewPr>
    <p:cSldViewPr snapToGrid="0" snapToObjects="1">
      <p:cViewPr varScale="1">
        <p:scale>
          <a:sx n="88" d="100"/>
          <a:sy n="88" d="100"/>
        </p:scale>
        <p:origin x="1152" y="90"/>
      </p:cViewPr>
      <p:guideLst>
        <p:guide orient="horz" pos="2160"/>
        <p:guide pos="3839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C5FCE-96EC-497E-A284-70BBBC18CBC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B31308B-F656-4D20-9237-66F918A9A1BF}">
      <dgm:prSet phldrT="[Text]"/>
      <dgm:spPr/>
      <dgm:t>
        <a:bodyPr/>
        <a:lstStyle/>
        <a:p>
          <a:endParaRPr lang="en-US" dirty="0"/>
        </a:p>
      </dgm:t>
    </dgm:pt>
    <dgm:pt modelId="{F8790973-3D2F-41F0-BE39-8387483E2871}" type="sibTrans" cxnId="{9DAEBA10-B6EF-4036-AECB-DE9C2C9CC278}">
      <dgm:prSet/>
      <dgm:spPr/>
      <dgm:t>
        <a:bodyPr/>
        <a:lstStyle/>
        <a:p>
          <a:endParaRPr lang="en-US"/>
        </a:p>
      </dgm:t>
    </dgm:pt>
    <dgm:pt modelId="{12856B45-AB4C-4031-84D8-39970DCD130A}" type="parTrans" cxnId="{9DAEBA10-B6EF-4036-AECB-DE9C2C9CC278}">
      <dgm:prSet/>
      <dgm:spPr/>
      <dgm:t>
        <a:bodyPr/>
        <a:lstStyle/>
        <a:p>
          <a:endParaRPr lang="en-US"/>
        </a:p>
      </dgm:t>
    </dgm:pt>
    <dgm:pt modelId="{142B077C-C841-4369-8955-28DD0D794DA3}">
      <dgm:prSet phldrT="[Text]" custT="1"/>
      <dgm:spPr/>
      <dgm:t>
        <a:bodyPr/>
        <a:lstStyle/>
        <a:p>
          <a:endParaRPr lang="en-US" sz="3600" dirty="0" smtClean="0"/>
        </a:p>
      </dgm:t>
    </dgm:pt>
    <dgm:pt modelId="{514F47A8-3C57-4DE3-947C-AAB6073F6ACE}" type="sibTrans" cxnId="{7AA85B33-2BD6-4665-A60B-2EB988F94449}">
      <dgm:prSet/>
      <dgm:spPr/>
      <dgm:t>
        <a:bodyPr/>
        <a:lstStyle/>
        <a:p>
          <a:endParaRPr lang="en-US"/>
        </a:p>
      </dgm:t>
    </dgm:pt>
    <dgm:pt modelId="{46BB94EF-A258-4DF5-964B-32B0AC85EDC4}" type="parTrans" cxnId="{7AA85B33-2BD6-4665-A60B-2EB988F94449}">
      <dgm:prSet/>
      <dgm:spPr/>
      <dgm:t>
        <a:bodyPr/>
        <a:lstStyle/>
        <a:p>
          <a:endParaRPr lang="en-US"/>
        </a:p>
      </dgm:t>
    </dgm:pt>
    <dgm:pt modelId="{69DD011C-2EA4-412B-8784-520DD090D293}">
      <dgm:prSet phldrT="[Text]" custT="1"/>
      <dgm:spPr/>
      <dgm:t>
        <a:bodyPr/>
        <a:lstStyle/>
        <a:p>
          <a:endParaRPr lang="en-US" sz="3700" dirty="0" smtClean="0"/>
        </a:p>
      </dgm:t>
    </dgm:pt>
    <dgm:pt modelId="{F2EB9A6E-A7D5-4EDF-AB01-E652DC4F96CF}" type="sibTrans" cxnId="{4E2E32B6-44A0-4BFC-8B30-A117ACABC5BC}">
      <dgm:prSet/>
      <dgm:spPr/>
      <dgm:t>
        <a:bodyPr/>
        <a:lstStyle/>
        <a:p>
          <a:endParaRPr lang="en-US"/>
        </a:p>
      </dgm:t>
    </dgm:pt>
    <dgm:pt modelId="{127B7A3F-9B2B-4BCB-AD16-36DB7F04FFC3}" type="parTrans" cxnId="{4E2E32B6-44A0-4BFC-8B30-A117ACABC5BC}">
      <dgm:prSet/>
      <dgm:spPr/>
      <dgm:t>
        <a:bodyPr/>
        <a:lstStyle/>
        <a:p>
          <a:endParaRPr lang="en-US"/>
        </a:p>
      </dgm:t>
    </dgm:pt>
    <dgm:pt modelId="{2069BF00-D6FB-4000-8534-01F0CDE21F30}" type="pres">
      <dgm:prSet presAssocID="{979C5FCE-96EC-497E-A284-70BBBC18CBCF}" presName="arrowDiagram" presStyleCnt="0">
        <dgm:presLayoutVars>
          <dgm:chMax val="5"/>
          <dgm:dir/>
          <dgm:resizeHandles val="exact"/>
        </dgm:presLayoutVars>
      </dgm:prSet>
      <dgm:spPr/>
    </dgm:pt>
    <dgm:pt modelId="{20823F5E-89A1-4F89-A4E0-473909864EF8}" type="pres">
      <dgm:prSet presAssocID="{979C5FCE-96EC-497E-A284-70BBBC18CBCF}" presName="arrow" presStyleLbl="bgShp" presStyleIdx="0" presStyleCnt="1" custAng="3094568" custFlipVert="1" custLinFactNeighborX="51" custLinFactNeighborY="-656"/>
      <dgm:spPr>
        <a:gradFill flip="none" rotWithShape="1">
          <a:gsLst>
            <a:gs pos="37000">
              <a:schemeClr val="accent6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6">
                <a:lumMod val="75000"/>
              </a:schemeClr>
            </a:gs>
            <a:gs pos="8843">
              <a:srgbClr val="D0DDCD"/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/>
        </a:p>
      </dgm:t>
    </dgm:pt>
    <dgm:pt modelId="{2D731D82-39A3-411D-9A9F-7FD8AC21AC14}" type="pres">
      <dgm:prSet presAssocID="{979C5FCE-96EC-497E-A284-70BBBC18CBCF}" presName="arrowDiagram3" presStyleCnt="0"/>
      <dgm:spPr/>
    </dgm:pt>
    <dgm:pt modelId="{6E99A41B-DFAC-4488-BCD0-C42CEB390BC2}" type="pres">
      <dgm:prSet presAssocID="{2B31308B-F656-4D20-9237-66F918A9A1BF}" presName="bullet3a" presStyleLbl="node1" presStyleIdx="0" presStyleCnt="3" custLinFactX="-99249" custLinFactY="100000" custLinFactNeighborX="-100000" custLinFactNeighborY="184601"/>
      <dgm:spPr>
        <a:solidFill>
          <a:srgbClr val="002060"/>
        </a:solidFill>
      </dgm:spPr>
    </dgm:pt>
    <dgm:pt modelId="{845A6946-44F7-41F5-970C-747B83034CCD}" type="pres">
      <dgm:prSet presAssocID="{2B31308B-F656-4D20-9237-66F918A9A1BF}" presName="textBox3a" presStyleLbl="revTx" presStyleIdx="0" presStyleCnt="3" custScaleY="31818" custLinFactNeighborX="-72221" custLinFactNeighborY="28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225F9-6B79-43A0-87B4-E5C1D6100CE8}" type="pres">
      <dgm:prSet presAssocID="{69DD011C-2EA4-412B-8784-520DD090D293}" presName="bullet3b" presStyleLbl="node1" presStyleIdx="1" presStyleCnt="3" custLinFactX="-100000" custLinFactY="200000" custLinFactNeighborX="-155685" custLinFactNeighborY="240958"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69BB1566-7156-4209-BB46-27B351B69DD2}" type="pres">
      <dgm:prSet presAssocID="{69DD011C-2EA4-412B-8784-520DD090D293}" presName="textBox3b" presStyleLbl="revTx" presStyleIdx="1" presStyleCnt="3" custFlipVert="0" custScaleX="98413" custScaleY="18171" custLinFactNeighborX="-93403" custLinFactNeighborY="28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18CF1-A236-40A7-A0E5-687E5A289544}" type="pres">
      <dgm:prSet presAssocID="{142B077C-C841-4369-8955-28DD0D794DA3}" presName="bullet3c" presStyleLbl="node1" presStyleIdx="2" presStyleCnt="3" custScaleX="100000" custScaleY="100000" custLinFactX="-100000" custLinFactY="101554" custLinFactNeighborX="-153091" custLinFactNeighborY="200000"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DFA72C5B-19CD-42BA-B392-FEDF3510D8B1}" type="pres">
      <dgm:prSet presAssocID="{142B077C-C841-4369-8955-28DD0D794DA3}" presName="textBox3c" presStyleLbl="revTx" presStyleIdx="2" presStyleCnt="3" custScaleX="84921" custScaleY="16478" custLinFactX="-16592" custLinFactNeighborX="-100000" custLinFactNeighborY="15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9464A7-7A85-0147-BBFA-D4A3EDA39F98}" type="presOf" srcId="{2B31308B-F656-4D20-9237-66F918A9A1BF}" destId="{845A6946-44F7-41F5-970C-747B83034CCD}" srcOrd="0" destOrd="0" presId="urn:microsoft.com/office/officeart/2005/8/layout/arrow2"/>
    <dgm:cxn modelId="{04E2F284-8403-0A42-B74A-B61533A0CBE2}" type="presOf" srcId="{142B077C-C841-4369-8955-28DD0D794DA3}" destId="{DFA72C5B-19CD-42BA-B392-FEDF3510D8B1}" srcOrd="0" destOrd="0" presId="urn:microsoft.com/office/officeart/2005/8/layout/arrow2"/>
    <dgm:cxn modelId="{7CAC75CB-4F53-0946-A2A6-0194CCB2253A}" type="presOf" srcId="{979C5FCE-96EC-497E-A284-70BBBC18CBCF}" destId="{2069BF00-D6FB-4000-8534-01F0CDE21F30}" srcOrd="0" destOrd="0" presId="urn:microsoft.com/office/officeart/2005/8/layout/arrow2"/>
    <dgm:cxn modelId="{2BB1292F-0F03-C449-9892-FC910C8FD1D8}" type="presOf" srcId="{69DD011C-2EA4-412B-8784-520DD090D293}" destId="{69BB1566-7156-4209-BB46-27B351B69DD2}" srcOrd="0" destOrd="0" presId="urn:microsoft.com/office/officeart/2005/8/layout/arrow2"/>
    <dgm:cxn modelId="{4E2E32B6-44A0-4BFC-8B30-A117ACABC5BC}" srcId="{979C5FCE-96EC-497E-A284-70BBBC18CBCF}" destId="{69DD011C-2EA4-412B-8784-520DD090D293}" srcOrd="1" destOrd="0" parTransId="{127B7A3F-9B2B-4BCB-AD16-36DB7F04FFC3}" sibTransId="{F2EB9A6E-A7D5-4EDF-AB01-E652DC4F96CF}"/>
    <dgm:cxn modelId="{9DAEBA10-B6EF-4036-AECB-DE9C2C9CC278}" srcId="{979C5FCE-96EC-497E-A284-70BBBC18CBCF}" destId="{2B31308B-F656-4D20-9237-66F918A9A1BF}" srcOrd="0" destOrd="0" parTransId="{12856B45-AB4C-4031-84D8-39970DCD130A}" sibTransId="{F8790973-3D2F-41F0-BE39-8387483E2871}"/>
    <dgm:cxn modelId="{7AA85B33-2BD6-4665-A60B-2EB988F94449}" srcId="{979C5FCE-96EC-497E-A284-70BBBC18CBCF}" destId="{142B077C-C841-4369-8955-28DD0D794DA3}" srcOrd="2" destOrd="0" parTransId="{46BB94EF-A258-4DF5-964B-32B0AC85EDC4}" sibTransId="{514F47A8-3C57-4DE3-947C-AAB6073F6ACE}"/>
    <dgm:cxn modelId="{3BC6CBEE-4AB7-7E40-9041-99C0F342AD23}" type="presParOf" srcId="{2069BF00-D6FB-4000-8534-01F0CDE21F30}" destId="{20823F5E-89A1-4F89-A4E0-473909864EF8}" srcOrd="0" destOrd="0" presId="urn:microsoft.com/office/officeart/2005/8/layout/arrow2"/>
    <dgm:cxn modelId="{813C401E-C258-1242-A1A5-A7A5A9A061AE}" type="presParOf" srcId="{2069BF00-D6FB-4000-8534-01F0CDE21F30}" destId="{2D731D82-39A3-411D-9A9F-7FD8AC21AC14}" srcOrd="1" destOrd="0" presId="urn:microsoft.com/office/officeart/2005/8/layout/arrow2"/>
    <dgm:cxn modelId="{85FCF74F-37EE-C847-8CA0-405706D1EBDC}" type="presParOf" srcId="{2D731D82-39A3-411D-9A9F-7FD8AC21AC14}" destId="{6E99A41B-DFAC-4488-BCD0-C42CEB390BC2}" srcOrd="0" destOrd="0" presId="urn:microsoft.com/office/officeart/2005/8/layout/arrow2"/>
    <dgm:cxn modelId="{F63AE72F-D15B-E54D-BCD3-A95A4E989FA8}" type="presParOf" srcId="{2D731D82-39A3-411D-9A9F-7FD8AC21AC14}" destId="{845A6946-44F7-41F5-970C-747B83034CCD}" srcOrd="1" destOrd="0" presId="urn:microsoft.com/office/officeart/2005/8/layout/arrow2"/>
    <dgm:cxn modelId="{1D24311A-3FF4-794C-8747-6331C26CF83A}" type="presParOf" srcId="{2D731D82-39A3-411D-9A9F-7FD8AC21AC14}" destId="{C08225F9-6B79-43A0-87B4-E5C1D6100CE8}" srcOrd="2" destOrd="0" presId="urn:microsoft.com/office/officeart/2005/8/layout/arrow2"/>
    <dgm:cxn modelId="{CA94A9D5-5C62-0E44-9236-5B6EA5F985F2}" type="presParOf" srcId="{2D731D82-39A3-411D-9A9F-7FD8AC21AC14}" destId="{69BB1566-7156-4209-BB46-27B351B69DD2}" srcOrd="3" destOrd="0" presId="urn:microsoft.com/office/officeart/2005/8/layout/arrow2"/>
    <dgm:cxn modelId="{F2EAB183-EB1C-934A-BEE7-CFC50AAD5812}" type="presParOf" srcId="{2D731D82-39A3-411D-9A9F-7FD8AC21AC14}" destId="{7F418CF1-A236-40A7-A0E5-687E5A289544}" srcOrd="4" destOrd="0" presId="urn:microsoft.com/office/officeart/2005/8/layout/arrow2"/>
    <dgm:cxn modelId="{2E06D3D4-C07B-C34B-9084-FD45AEF73671}" type="presParOf" srcId="{2D731D82-39A3-411D-9A9F-7FD8AC21AC14}" destId="{DFA72C5B-19CD-42BA-B392-FEDF3510D8B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9C5FCE-96EC-497E-A284-70BBBC18CBC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B31308B-F656-4D20-9237-66F918A9A1BF}">
      <dgm:prSet phldrT="[Text]"/>
      <dgm:spPr/>
      <dgm:t>
        <a:bodyPr/>
        <a:lstStyle/>
        <a:p>
          <a:endParaRPr lang="en-US" dirty="0"/>
        </a:p>
      </dgm:t>
    </dgm:pt>
    <dgm:pt modelId="{F8790973-3D2F-41F0-BE39-8387483E2871}" type="sibTrans" cxnId="{9DAEBA10-B6EF-4036-AECB-DE9C2C9CC278}">
      <dgm:prSet/>
      <dgm:spPr/>
      <dgm:t>
        <a:bodyPr/>
        <a:lstStyle/>
        <a:p>
          <a:endParaRPr lang="en-US"/>
        </a:p>
      </dgm:t>
    </dgm:pt>
    <dgm:pt modelId="{12856B45-AB4C-4031-84D8-39970DCD130A}" type="parTrans" cxnId="{9DAEBA10-B6EF-4036-AECB-DE9C2C9CC278}">
      <dgm:prSet/>
      <dgm:spPr/>
      <dgm:t>
        <a:bodyPr/>
        <a:lstStyle/>
        <a:p>
          <a:endParaRPr lang="en-US"/>
        </a:p>
      </dgm:t>
    </dgm:pt>
    <dgm:pt modelId="{142B077C-C841-4369-8955-28DD0D794DA3}">
      <dgm:prSet phldrT="[Text]" custT="1"/>
      <dgm:spPr/>
      <dgm:t>
        <a:bodyPr/>
        <a:lstStyle/>
        <a:p>
          <a:endParaRPr lang="en-US" sz="3600" dirty="0" smtClean="0"/>
        </a:p>
      </dgm:t>
    </dgm:pt>
    <dgm:pt modelId="{514F47A8-3C57-4DE3-947C-AAB6073F6ACE}" type="sibTrans" cxnId="{7AA85B33-2BD6-4665-A60B-2EB988F94449}">
      <dgm:prSet/>
      <dgm:spPr/>
      <dgm:t>
        <a:bodyPr/>
        <a:lstStyle/>
        <a:p>
          <a:endParaRPr lang="en-US"/>
        </a:p>
      </dgm:t>
    </dgm:pt>
    <dgm:pt modelId="{46BB94EF-A258-4DF5-964B-32B0AC85EDC4}" type="parTrans" cxnId="{7AA85B33-2BD6-4665-A60B-2EB988F94449}">
      <dgm:prSet/>
      <dgm:spPr/>
      <dgm:t>
        <a:bodyPr/>
        <a:lstStyle/>
        <a:p>
          <a:endParaRPr lang="en-US"/>
        </a:p>
      </dgm:t>
    </dgm:pt>
    <dgm:pt modelId="{69DD011C-2EA4-412B-8784-520DD090D293}">
      <dgm:prSet phldrT="[Text]" custT="1"/>
      <dgm:spPr/>
      <dgm:t>
        <a:bodyPr/>
        <a:lstStyle/>
        <a:p>
          <a:endParaRPr lang="en-US" sz="3700" dirty="0" smtClean="0"/>
        </a:p>
      </dgm:t>
    </dgm:pt>
    <dgm:pt modelId="{F2EB9A6E-A7D5-4EDF-AB01-E652DC4F96CF}" type="sibTrans" cxnId="{4E2E32B6-44A0-4BFC-8B30-A117ACABC5BC}">
      <dgm:prSet/>
      <dgm:spPr/>
      <dgm:t>
        <a:bodyPr/>
        <a:lstStyle/>
        <a:p>
          <a:endParaRPr lang="en-US"/>
        </a:p>
      </dgm:t>
    </dgm:pt>
    <dgm:pt modelId="{127B7A3F-9B2B-4BCB-AD16-36DB7F04FFC3}" type="parTrans" cxnId="{4E2E32B6-44A0-4BFC-8B30-A117ACABC5BC}">
      <dgm:prSet/>
      <dgm:spPr/>
      <dgm:t>
        <a:bodyPr/>
        <a:lstStyle/>
        <a:p>
          <a:endParaRPr lang="en-US"/>
        </a:p>
      </dgm:t>
    </dgm:pt>
    <dgm:pt modelId="{2069BF00-D6FB-4000-8534-01F0CDE21F30}" type="pres">
      <dgm:prSet presAssocID="{979C5FCE-96EC-497E-A284-70BBBC18CBCF}" presName="arrowDiagram" presStyleCnt="0">
        <dgm:presLayoutVars>
          <dgm:chMax val="5"/>
          <dgm:dir/>
          <dgm:resizeHandles val="exact"/>
        </dgm:presLayoutVars>
      </dgm:prSet>
      <dgm:spPr/>
    </dgm:pt>
    <dgm:pt modelId="{20823F5E-89A1-4F89-A4E0-473909864EF8}" type="pres">
      <dgm:prSet presAssocID="{979C5FCE-96EC-497E-A284-70BBBC18CBCF}" presName="arrow" presStyleLbl="bgShp" presStyleIdx="0" presStyleCnt="1" custAng="3094568" custFlipVert="1" custScaleX="68142" custScaleY="74279" custLinFactNeighborX="23949" custLinFactNeighborY="290"/>
      <dgm:spPr>
        <a:gradFill flip="none" rotWithShape="1">
          <a:gsLst>
            <a:gs pos="37000">
              <a:schemeClr val="accent6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6">
                <a:lumMod val="75000"/>
              </a:schemeClr>
            </a:gs>
            <a:gs pos="8843">
              <a:srgbClr val="D0DDCD"/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/>
        </a:p>
      </dgm:t>
    </dgm:pt>
    <dgm:pt modelId="{2D731D82-39A3-411D-9A9F-7FD8AC21AC14}" type="pres">
      <dgm:prSet presAssocID="{979C5FCE-96EC-497E-A284-70BBBC18CBCF}" presName="arrowDiagram3" presStyleCnt="0"/>
      <dgm:spPr/>
    </dgm:pt>
    <dgm:pt modelId="{6E99A41B-DFAC-4488-BCD0-C42CEB390BC2}" type="pres">
      <dgm:prSet presAssocID="{2B31308B-F656-4D20-9237-66F918A9A1BF}" presName="bullet3a" presStyleLbl="node1" presStyleIdx="0" presStyleCnt="3" custLinFactX="700000" custLinFactNeighborX="730418" custLinFactNeighborY="12990"/>
      <dgm:spPr>
        <a:solidFill>
          <a:srgbClr val="002060"/>
        </a:solidFill>
      </dgm:spPr>
    </dgm:pt>
    <dgm:pt modelId="{845A6946-44F7-41F5-970C-747B83034CCD}" type="pres">
      <dgm:prSet presAssocID="{2B31308B-F656-4D20-9237-66F918A9A1BF}" presName="textBox3a" presStyleLbl="revTx" presStyleIdx="0" presStyleCnt="3" custScaleY="31818" custLinFactNeighborX="-72221" custLinFactNeighborY="28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225F9-6B79-43A0-87B4-E5C1D6100CE8}" type="pres">
      <dgm:prSet presAssocID="{69DD011C-2EA4-412B-8784-520DD090D293}" presName="bullet3b" presStyleLbl="node1" presStyleIdx="1" presStyleCnt="3" custLinFactX="300000" custLinFactY="100000" custLinFactNeighborX="370198" custLinFactNeighborY="137913"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69BB1566-7156-4209-BB46-27B351B69DD2}" type="pres">
      <dgm:prSet presAssocID="{69DD011C-2EA4-412B-8784-520DD090D293}" presName="textBox3b" presStyleLbl="revTx" presStyleIdx="1" presStyleCnt="3" custFlipVert="0" custScaleX="98413" custScaleY="18171" custLinFactNeighborX="-93403" custLinFactNeighborY="28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18CF1-A236-40A7-A0E5-687E5A289544}" type="pres">
      <dgm:prSet presAssocID="{142B077C-C841-4369-8955-28DD0D794DA3}" presName="bullet3c" presStyleLbl="node1" presStyleIdx="2" presStyleCnt="3" custScaleX="100000" custScaleY="100000" custLinFactX="148858" custLinFactY="44843" custLinFactNeighborX="200000" custLinFactNeighborY="100000"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DFA72C5B-19CD-42BA-B392-FEDF3510D8B1}" type="pres">
      <dgm:prSet presAssocID="{142B077C-C841-4369-8955-28DD0D794DA3}" presName="textBox3c" presStyleLbl="revTx" presStyleIdx="2" presStyleCnt="3" custScaleX="84921" custScaleY="16478" custLinFactX="-16592" custLinFactNeighborX="-100000" custLinFactNeighborY="15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A85B33-2BD6-4665-A60B-2EB988F94449}" srcId="{979C5FCE-96EC-497E-A284-70BBBC18CBCF}" destId="{142B077C-C841-4369-8955-28DD0D794DA3}" srcOrd="2" destOrd="0" parTransId="{46BB94EF-A258-4DF5-964B-32B0AC85EDC4}" sibTransId="{514F47A8-3C57-4DE3-947C-AAB6073F6ACE}"/>
    <dgm:cxn modelId="{4D242F58-37B4-4410-BDA8-1C677BF72768}" type="presOf" srcId="{142B077C-C841-4369-8955-28DD0D794DA3}" destId="{DFA72C5B-19CD-42BA-B392-FEDF3510D8B1}" srcOrd="0" destOrd="0" presId="urn:microsoft.com/office/officeart/2005/8/layout/arrow2"/>
    <dgm:cxn modelId="{4E2E32B6-44A0-4BFC-8B30-A117ACABC5BC}" srcId="{979C5FCE-96EC-497E-A284-70BBBC18CBCF}" destId="{69DD011C-2EA4-412B-8784-520DD090D293}" srcOrd="1" destOrd="0" parTransId="{127B7A3F-9B2B-4BCB-AD16-36DB7F04FFC3}" sibTransId="{F2EB9A6E-A7D5-4EDF-AB01-E652DC4F96CF}"/>
    <dgm:cxn modelId="{4DD5C88F-F5A0-4DBC-82BD-BF0A200BD1C2}" type="presOf" srcId="{69DD011C-2EA4-412B-8784-520DD090D293}" destId="{69BB1566-7156-4209-BB46-27B351B69DD2}" srcOrd="0" destOrd="0" presId="urn:microsoft.com/office/officeart/2005/8/layout/arrow2"/>
    <dgm:cxn modelId="{50548A30-1A6B-45C7-A874-B260F784FDA4}" type="presOf" srcId="{2B31308B-F656-4D20-9237-66F918A9A1BF}" destId="{845A6946-44F7-41F5-970C-747B83034CCD}" srcOrd="0" destOrd="0" presId="urn:microsoft.com/office/officeart/2005/8/layout/arrow2"/>
    <dgm:cxn modelId="{9DAEBA10-B6EF-4036-AECB-DE9C2C9CC278}" srcId="{979C5FCE-96EC-497E-A284-70BBBC18CBCF}" destId="{2B31308B-F656-4D20-9237-66F918A9A1BF}" srcOrd="0" destOrd="0" parTransId="{12856B45-AB4C-4031-84D8-39970DCD130A}" sibTransId="{F8790973-3D2F-41F0-BE39-8387483E2871}"/>
    <dgm:cxn modelId="{911E0C22-D72F-4D99-984C-EE84FD09EF41}" type="presOf" srcId="{979C5FCE-96EC-497E-A284-70BBBC18CBCF}" destId="{2069BF00-D6FB-4000-8534-01F0CDE21F30}" srcOrd="0" destOrd="0" presId="urn:microsoft.com/office/officeart/2005/8/layout/arrow2"/>
    <dgm:cxn modelId="{B507B2BA-4104-4E34-ACB6-E02181439A34}" type="presParOf" srcId="{2069BF00-D6FB-4000-8534-01F0CDE21F30}" destId="{20823F5E-89A1-4F89-A4E0-473909864EF8}" srcOrd="0" destOrd="0" presId="urn:microsoft.com/office/officeart/2005/8/layout/arrow2"/>
    <dgm:cxn modelId="{3124F6C2-5E51-404C-A6F6-10A559D26DC9}" type="presParOf" srcId="{2069BF00-D6FB-4000-8534-01F0CDE21F30}" destId="{2D731D82-39A3-411D-9A9F-7FD8AC21AC14}" srcOrd="1" destOrd="0" presId="urn:microsoft.com/office/officeart/2005/8/layout/arrow2"/>
    <dgm:cxn modelId="{82DAD374-C676-4490-9257-71E96451699C}" type="presParOf" srcId="{2D731D82-39A3-411D-9A9F-7FD8AC21AC14}" destId="{6E99A41B-DFAC-4488-BCD0-C42CEB390BC2}" srcOrd="0" destOrd="0" presId="urn:microsoft.com/office/officeart/2005/8/layout/arrow2"/>
    <dgm:cxn modelId="{B12932BF-8EF1-4D0E-9AB2-5426F0164298}" type="presParOf" srcId="{2D731D82-39A3-411D-9A9F-7FD8AC21AC14}" destId="{845A6946-44F7-41F5-970C-747B83034CCD}" srcOrd="1" destOrd="0" presId="urn:microsoft.com/office/officeart/2005/8/layout/arrow2"/>
    <dgm:cxn modelId="{31A20E97-EAC0-4A76-BD21-8440A4D9C162}" type="presParOf" srcId="{2D731D82-39A3-411D-9A9F-7FD8AC21AC14}" destId="{C08225F9-6B79-43A0-87B4-E5C1D6100CE8}" srcOrd="2" destOrd="0" presId="urn:microsoft.com/office/officeart/2005/8/layout/arrow2"/>
    <dgm:cxn modelId="{BBB1A887-0949-46F7-BCDE-1221D9DA83D6}" type="presParOf" srcId="{2D731D82-39A3-411D-9A9F-7FD8AC21AC14}" destId="{69BB1566-7156-4209-BB46-27B351B69DD2}" srcOrd="3" destOrd="0" presId="urn:microsoft.com/office/officeart/2005/8/layout/arrow2"/>
    <dgm:cxn modelId="{06524311-C243-4319-8CB5-A1270E4FD1B9}" type="presParOf" srcId="{2D731D82-39A3-411D-9A9F-7FD8AC21AC14}" destId="{7F418CF1-A236-40A7-A0E5-687E5A289544}" srcOrd="4" destOrd="0" presId="urn:microsoft.com/office/officeart/2005/8/layout/arrow2"/>
    <dgm:cxn modelId="{6A81C6CA-C3A3-417A-8121-EB1EA92E5633}" type="presParOf" srcId="{2D731D82-39A3-411D-9A9F-7FD8AC21AC14}" destId="{DFA72C5B-19CD-42BA-B392-FEDF3510D8B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554D48F-D951-4AD4-BEC9-9161A7764DC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B48A5E8-36D9-4C4D-B66E-51D4D4DE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4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9506-ABC8-431C-A744-E69E83E1E78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1169988"/>
            <a:ext cx="50577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4690-3E72-43BD-A7B9-218F5F03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4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61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Simplify the text</a:t>
            </a:r>
            <a:r>
              <a:rPr lang="en-US" baseline="0" dirty="0" smtClean="0"/>
              <a:t>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6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Tighten</a:t>
            </a:r>
            <a:r>
              <a:rPr lang="en-US" baseline="0" dirty="0" smtClean="0"/>
              <a:t> up formatting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6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100+ healthcare influencer and content distribution relationships.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Logo’s of:</a:t>
            </a:r>
          </a:p>
          <a:p>
            <a:endParaRPr lang="en-US" dirty="0" smtClean="0"/>
          </a:p>
          <a:p>
            <a:r>
              <a:rPr lang="en-US" dirty="0" smtClean="0"/>
              <a:t>HFM</a:t>
            </a:r>
            <a:r>
              <a:rPr lang="en-US" baseline="0" dirty="0" smtClean="0"/>
              <a:t>A</a:t>
            </a:r>
          </a:p>
          <a:p>
            <a:r>
              <a:rPr lang="en-US" baseline="0" dirty="0" smtClean="0"/>
              <a:t>HFM Magazine</a:t>
            </a:r>
          </a:p>
          <a:p>
            <a:r>
              <a:rPr lang="en-US" baseline="0" dirty="0" smtClean="0"/>
              <a:t>Leadership Magazine</a:t>
            </a:r>
          </a:p>
          <a:p>
            <a:r>
              <a:rPr lang="en-US" baseline="0" dirty="0" smtClean="0"/>
              <a:t>Health Leaders</a:t>
            </a:r>
          </a:p>
          <a:p>
            <a:r>
              <a:rPr lang="en-US" baseline="0" dirty="0" smtClean="0"/>
              <a:t>Modern Healthcare</a:t>
            </a:r>
          </a:p>
          <a:p>
            <a:r>
              <a:rPr lang="en-US" baseline="0" dirty="0" err="1" smtClean="0"/>
              <a:t>Beckers</a:t>
            </a:r>
            <a:r>
              <a:rPr lang="en-US" baseline="0" dirty="0" smtClean="0"/>
              <a:t> Healthcare</a:t>
            </a:r>
          </a:p>
          <a:p>
            <a:r>
              <a:rPr lang="en-US" dirty="0" smtClean="0"/>
              <a:t>Health</a:t>
            </a:r>
            <a:r>
              <a:rPr lang="en-US" baseline="0" dirty="0" smtClean="0"/>
              <a:t> Data Management</a:t>
            </a:r>
          </a:p>
          <a:p>
            <a:r>
              <a:rPr lang="en-US" baseline="0" dirty="0" smtClean="0"/>
              <a:t>Physician Executive</a:t>
            </a:r>
          </a:p>
          <a:p>
            <a:r>
              <a:rPr lang="en-US" baseline="0" dirty="0" smtClean="0"/>
              <a:t>Medical Economics</a:t>
            </a:r>
          </a:p>
          <a:p>
            <a:r>
              <a:rPr lang="en-US" baseline="0" dirty="0" smtClean="0"/>
              <a:t>ASCA</a:t>
            </a:r>
          </a:p>
          <a:p>
            <a:r>
              <a:rPr lang="en-US" baseline="0" dirty="0" smtClean="0"/>
              <a:t>AHA</a:t>
            </a:r>
          </a:p>
          <a:p>
            <a:r>
              <a:rPr lang="en-US" baseline="0" dirty="0" smtClean="0"/>
              <a:t>American College of Physician Executives (ACPE)</a:t>
            </a:r>
          </a:p>
          <a:p>
            <a:r>
              <a:rPr lang="en-US" baseline="0" dirty="0" smtClean="0"/>
              <a:t>AHIMA</a:t>
            </a:r>
          </a:p>
          <a:p>
            <a:r>
              <a:rPr lang="en-US" baseline="0" dirty="0" err="1" smtClean="0"/>
              <a:t>Etc</a:t>
            </a:r>
            <a:r>
              <a:rPr lang="en-US" baseline="0" dirty="0" smtClean="0"/>
              <a:t>…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71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05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9DCAB-0869-4EF2-8207-E6CF36760F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70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The CCO Method</a:t>
            </a:r>
            <a:r>
              <a:rPr lang="en-US" baseline="0" dirty="0" smtClean="0"/>
              <a:t> 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19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Take</a:t>
            </a:r>
            <a:r>
              <a:rPr lang="en-US" baseline="0" dirty="0" smtClean="0"/>
              <a:t> out “The CCO Method”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Add Content Marketing to the services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Rework the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3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5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change the</a:t>
            </a:r>
            <a:r>
              <a:rPr lang="en-US" baseline="0" dirty="0" smtClean="0"/>
              <a:t> title font color to match the blue in the CCO logo for all of the slides.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6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28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8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7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58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text up top.</a:t>
            </a:r>
          </a:p>
          <a:p>
            <a:endParaRPr lang="en-US" dirty="0" smtClean="0"/>
          </a:p>
          <a:p>
            <a:r>
              <a:rPr lang="en-US" dirty="0" smtClean="0"/>
              <a:t>HDM is interested in talking</a:t>
            </a:r>
            <a:r>
              <a:rPr lang="en-US" baseline="0" dirty="0" smtClean="0"/>
              <a:t> with you</a:t>
            </a:r>
          </a:p>
          <a:p>
            <a:r>
              <a:rPr lang="en-US" baseline="0" dirty="0" smtClean="0"/>
              <a:t>HDM has communicated a specific need</a:t>
            </a:r>
          </a:p>
          <a:p>
            <a:r>
              <a:rPr lang="en-US" baseline="0" dirty="0" smtClean="0"/>
              <a:t>HDM has asked for a proposal</a:t>
            </a:r>
          </a:p>
          <a:p>
            <a:r>
              <a:rPr lang="en-US" baseline="0" dirty="0" smtClean="0"/>
              <a:t>Contract has been signed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52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169988"/>
            <a:ext cx="50577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4690-3E72-43BD-A7B9-218F5F038D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7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5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1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4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2" y="1288734"/>
            <a:ext cx="5620038" cy="30041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100" b="1" i="0">
                <a:solidFill>
                  <a:srgbClr val="1D245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2" y="1288734"/>
            <a:ext cx="5620038" cy="30041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100" b="1" i="0">
                <a:solidFill>
                  <a:srgbClr val="1D245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2" y="1288734"/>
            <a:ext cx="5620038" cy="30041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100" b="1" i="0">
                <a:solidFill>
                  <a:srgbClr val="1D245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2" y="1288734"/>
            <a:ext cx="5620038" cy="30041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100" b="1" i="0">
                <a:solidFill>
                  <a:srgbClr val="1D245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2" y="1288734"/>
            <a:ext cx="5620038" cy="30041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100" b="1" i="0">
                <a:solidFill>
                  <a:srgbClr val="1D245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2" y="1288734"/>
            <a:ext cx="5620038" cy="30041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100" b="1" i="0">
                <a:solidFill>
                  <a:srgbClr val="1D245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2" y="1288734"/>
            <a:ext cx="5620038" cy="30041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100" b="1" i="0">
                <a:solidFill>
                  <a:srgbClr val="1D245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2" y="1288734"/>
            <a:ext cx="5620038" cy="30041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100" b="1" i="0">
                <a:solidFill>
                  <a:srgbClr val="1D245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60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2" y="1288734"/>
            <a:ext cx="5620038" cy="30041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100" b="1" i="0">
                <a:solidFill>
                  <a:srgbClr val="1D245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2" y="1288734"/>
            <a:ext cx="5620038" cy="30041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100" b="1" i="0">
                <a:solidFill>
                  <a:srgbClr val="1D245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2" y="1288734"/>
            <a:ext cx="5620038" cy="30041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100" b="1" i="0">
                <a:solidFill>
                  <a:srgbClr val="1D245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2" y="1288734"/>
            <a:ext cx="5620038" cy="30041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100" b="1" i="0">
                <a:solidFill>
                  <a:srgbClr val="1D245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2" y="1288734"/>
            <a:ext cx="5620038" cy="30041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100" b="1" i="0">
                <a:solidFill>
                  <a:srgbClr val="1D245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2" y="1288734"/>
            <a:ext cx="5620038" cy="30041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100" b="1" i="0">
                <a:solidFill>
                  <a:srgbClr val="1D245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2" y="1288734"/>
            <a:ext cx="5620038" cy="300418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100" b="1" i="0">
                <a:solidFill>
                  <a:srgbClr val="1D245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26071" y="5144562"/>
            <a:ext cx="2057936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910" y="5144562"/>
            <a:ext cx="42302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b="0" i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26074" y="550333"/>
            <a:ext cx="7355215" cy="858573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>
            <a:lvl1pPr>
              <a:defRPr>
                <a:solidFill>
                  <a:srgbClr val="1D245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926074" y="1521354"/>
            <a:ext cx="7355215" cy="3317780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0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4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4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6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5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7"/>
            <a:ext cx="5111750" cy="48775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20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6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file://localhost/Users/becky/_EXTERNAL%20DRIVE_BACKUP%20/%20%E2%80%A2%C2%A0CLIENTS/CCO_02657-Sales%20Presentation/Art/work/CCO_logo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4"/>
            <a:ext cx="8229600" cy="3771636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5C91B-A767-4C27-BEA2-FF75B8AE4BFA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5296963"/>
            <a:ext cx="2133600" cy="30427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65C4-1B6E-4FCC-AC83-FCDDE7F32C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6382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pic>
        <p:nvPicPr>
          <p:cNvPr id="8" name="CCO_logo.png" descr="/Users/becky/_EXTERNAL DRIVE_BACKUP / • CLIENTS/CCO_02657-Sales Presentation/Art/work/CCO_logo.png"/>
          <p:cNvPicPr>
            <a:picLocks noChangeAspect="1"/>
          </p:cNvPicPr>
          <p:nvPr userDrawn="1"/>
        </p:nvPicPr>
        <p:blipFill>
          <a:blip r:embed="rId29" r:link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82" y="5109014"/>
            <a:ext cx="2012204" cy="45410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00793" y="5156204"/>
            <a:ext cx="233295" cy="238537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100" b="0" i="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|</a:t>
            </a:r>
            <a:endParaRPr lang="en-US" sz="1100" b="0" i="0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07930" y="1521357"/>
            <a:ext cx="0" cy="344011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2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4" r:id="rId23"/>
    <p:sldLayoutId id="2147483735" r:id="rId24"/>
    <p:sldLayoutId id="2147483736" r:id="rId25"/>
    <p:sldLayoutId id="2147483737" r:id="rId26"/>
    <p:sldLayoutId id="2147483650" r:id="rId27"/>
  </p:sldLayoutIdLst>
  <p:txStyles>
    <p:titleStyle>
      <a:lvl1pPr algn="ctr" defTabSz="34294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09" indent="-257209" algn="l" defTabSz="3429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87" indent="-214341" algn="l" defTabSz="342946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34294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342946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342946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becky/_EXTERNAL%20DRIVE_BACKUP%20/%20%E2%80%A2%C2%A0CLIENTS/CCO_02657-Sales%20Presentation/Art/work/CCO_white%20reverse%20logo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becky/_EXTERNAL%20DRIVE_BACKUP%20/%20%E2%80%A2%C2%A0CLIENTS/CCO_02657-Sales%20Presentation/Art/CCO_tagline.pn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file://localhost/Users/becky/_EXTERNAL%20DRIVE_BACKUP%20/%20%E2%80%A2%C2%A0CLIENTS/CCO_02657-Sales%20Presentation/Art/work/Strategy_Measurement%20Circle%20Chart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file://localhost/Volumes/Public/724Med/_CLIENTS/CCO%20Healthcare%20Partners/Jobs%20Open/CCO_02692-Update%20Sales%20Presentation/Art/work/CCO%20Method_Triangle_vs4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becky/_EXTERNAL%20DRIVE_BACKUP%20/%20%E2%80%A2%C2%A0CLIENTS/CCO_02657-Sales%20Presentation/Art/work/CCO_white%20reverse%20logo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becky/_EXTERNAL%20DRIVE_BACKUP%20/%20%E2%80%A2%C2%A0CLIENTS/CCO_02657-Sales%20Presentation/Art/CCO_tagline.png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/Users/becky/_EXTERNAL%20DRIVE_BACKUP%20/%20&#8226;&#160;CLIENTS/EMS_PPT/EMS_infographics_vs7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becky/_EXTERNAL%20DRIVE_BACKUP%20/%20%E2%80%A2%C2%A0CLIENTS/CCO_02657-Sales%20Presentation/Art/work/CCO_backgrounds_1.jpg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becky/_EXTERNAL%20DRIVE_BACKUP%20/%20%E2%80%A2%C2%A0CLIENTS/CCO_02657-Sales%20Presentation/Art/work/CCO_backgrounds_2.jpg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becky/_EXTERNAL%20DRIVE_BACKUP%20/%20%E2%80%A2%C2%A0CLIENTS/CCO_02657-Sales%20Presentation/Art/work/CCO_backgrounds_2.jpg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becky/_EXTERNAL%20DRIVE_BACKUP%20/%20%E2%80%A2%C2%A0CLIENTS/CCO_02657-Sales%20Presentation/Art/work/CCO_backgrounds_3.jpg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becky/_EXTERNAL%20DRIVE_BACKUP%20/%20%E2%80%A2%C2%A0CLIENTS/CCO_02657-Sales%20Presentation/Art/work/CCO_backgrounds_3.jpg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becky/_EXTERNAL%20DRIVE_BACKUP%20/%20%E2%80%A2%C2%A0CLIENTS/CCO_02657-Sales%20Presentation/Art/work/CCO_backgrounds_4.jpg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file://localhost/Users/becky/_EXTERNAL%20DRIVE_BACKUP%20/%20%E2%80%A2%C2%A0CLIENTS/CCO_02657-Sales%20Presentation/Art/work/Strategy_Measurement%20Circle%20Chart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file://localhost/Volumes/Public/724Med/_CLIENTS/CCO%20Healthcare%20Partners/Jobs%20Open/CCO_02692-Update%20Sales%20Presentation/Art/work/CCO%20Method_Triangle_vs4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74" y="0"/>
            <a:ext cx="9146382" cy="5715000"/>
          </a:xfrm>
          <a:prstGeom prst="rect">
            <a:avLst/>
          </a:prstGeom>
          <a:solidFill>
            <a:srgbClr val="1D24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pic>
        <p:nvPicPr>
          <p:cNvPr id="5" name="CCO_white reverse logo.png" descr="/Users/becky/_EXTERNAL DRIVE_BACKUP / • CLIENTS/CCO_02657-Sales Presentation/Art/work/CCO_white reverse logo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64" y="1843479"/>
            <a:ext cx="4246856" cy="955879"/>
          </a:xfrm>
          <a:prstGeom prst="rect">
            <a:avLst/>
          </a:prstGeom>
        </p:spPr>
      </p:pic>
      <p:pic>
        <p:nvPicPr>
          <p:cNvPr id="6" name="CCO_tagline.png" descr="/Users/becky/_EXTERNAL DRIVE_BACKUP / • CLIENTS/CCO_02657-Sales Presentation/Art/CCO_tagline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41" y="3106366"/>
            <a:ext cx="2885683" cy="3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1" y="500422"/>
            <a:ext cx="7305672" cy="3792499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solidFill>
                  <a:srgbClr val="263B80"/>
                </a:solidFill>
              </a:rPr>
              <a:t>How We Do It </a:t>
            </a:r>
            <a:r>
              <a:rPr lang="en-US" sz="3300" dirty="0">
                <a:solidFill>
                  <a:srgbClr val="435461"/>
                </a:solidFill>
              </a:rPr>
              <a:t/>
            </a:r>
            <a:br>
              <a:rPr lang="en-US" sz="3300" dirty="0">
                <a:solidFill>
                  <a:srgbClr val="435461"/>
                </a:solidFill>
              </a:rPr>
            </a:br>
            <a:r>
              <a:rPr lang="en-US" sz="3300" b="0" dirty="0">
                <a:solidFill>
                  <a:srgbClr val="435461"/>
                </a:solidFill>
              </a:rPr>
              <a:t/>
            </a:r>
            <a:br>
              <a:rPr lang="en-US" sz="3300" b="0" dirty="0">
                <a:solidFill>
                  <a:srgbClr val="435461"/>
                </a:solidFill>
              </a:rPr>
            </a:br>
            <a:r>
              <a:rPr lang="en-US" sz="3300" b="0" dirty="0">
                <a:solidFill>
                  <a:srgbClr val="435461"/>
                </a:solidFill>
              </a:rPr>
              <a:t>Generate </a:t>
            </a:r>
            <a:br>
              <a:rPr lang="en-US" sz="3300" b="0" dirty="0">
                <a:solidFill>
                  <a:srgbClr val="435461"/>
                </a:solidFill>
              </a:rPr>
            </a:br>
            <a:r>
              <a:rPr lang="en-US" sz="3300" b="0" dirty="0">
                <a:solidFill>
                  <a:srgbClr val="435461"/>
                </a:solidFill>
              </a:rPr>
              <a:t>Demand</a:t>
            </a:r>
            <a:br>
              <a:rPr lang="en-US" sz="3300" b="0" dirty="0">
                <a:solidFill>
                  <a:srgbClr val="435461"/>
                </a:solidFill>
              </a:rPr>
            </a:br>
            <a:r>
              <a:rPr lang="en-US" sz="1400" b="0" dirty="0">
                <a:solidFill>
                  <a:srgbClr val="435461"/>
                </a:solidFill>
              </a:rPr>
              <a:t/>
            </a:r>
            <a:br>
              <a:rPr lang="en-US" sz="1400" b="0" dirty="0">
                <a:solidFill>
                  <a:srgbClr val="435461"/>
                </a:solidFill>
              </a:rPr>
            </a:br>
            <a:r>
              <a:rPr lang="en-US" sz="1400" b="0" dirty="0">
                <a:solidFill>
                  <a:srgbClr val="435461"/>
                </a:solidFill>
              </a:rPr>
              <a:t>- Brand</a:t>
            </a:r>
            <a:br>
              <a:rPr lang="en-US" sz="1400" b="0" dirty="0">
                <a:solidFill>
                  <a:srgbClr val="435461"/>
                </a:solidFill>
              </a:rPr>
            </a:br>
            <a:r>
              <a:rPr lang="en-US" sz="1400" b="0" dirty="0">
                <a:solidFill>
                  <a:srgbClr val="435461"/>
                </a:solidFill>
              </a:rPr>
              <a:t>- Content Marketing</a:t>
            </a:r>
            <a:br>
              <a:rPr lang="en-US" sz="1400" b="0" dirty="0">
                <a:solidFill>
                  <a:srgbClr val="435461"/>
                </a:solidFill>
              </a:rPr>
            </a:br>
            <a:r>
              <a:rPr lang="en-US" sz="1400" b="0" dirty="0">
                <a:solidFill>
                  <a:srgbClr val="435461"/>
                </a:solidFill>
              </a:rPr>
              <a:t>- Lead Generation &amp; Nurturing</a:t>
            </a:r>
            <a:br>
              <a:rPr lang="en-US" sz="1400" b="0" dirty="0">
                <a:solidFill>
                  <a:srgbClr val="435461"/>
                </a:solidFill>
              </a:rPr>
            </a:br>
            <a:r>
              <a:rPr lang="en-US" sz="1400" b="0" dirty="0">
                <a:solidFill>
                  <a:srgbClr val="435461"/>
                </a:solidFill>
              </a:rPr>
              <a:t>- Digital</a:t>
            </a:r>
            <a:br>
              <a:rPr lang="en-US" sz="1400" b="0" dirty="0">
                <a:solidFill>
                  <a:srgbClr val="435461"/>
                </a:solidFill>
              </a:rPr>
            </a:br>
            <a:r>
              <a:rPr lang="en-US" sz="1400" b="0" dirty="0">
                <a:solidFill>
                  <a:srgbClr val="435461"/>
                </a:solidFill>
              </a:rPr>
              <a:t>- PR &amp; Social Media</a:t>
            </a:r>
            <a:br>
              <a:rPr lang="en-US" sz="1400" b="0" dirty="0">
                <a:solidFill>
                  <a:srgbClr val="435461"/>
                </a:solidFill>
              </a:rPr>
            </a:br>
            <a:r>
              <a:rPr lang="en-US" sz="1400" b="0" dirty="0">
                <a:solidFill>
                  <a:srgbClr val="435461"/>
                </a:solidFill>
              </a:rPr>
              <a:t/>
            </a:r>
            <a:br>
              <a:rPr lang="en-US" sz="1400" b="0" dirty="0">
                <a:solidFill>
                  <a:srgbClr val="435461"/>
                </a:solidFill>
              </a:rPr>
            </a:br>
            <a:endParaRPr lang="en-US" sz="3000" dirty="0">
              <a:solidFill>
                <a:srgbClr val="435461"/>
              </a:solidFill>
            </a:endParaRPr>
          </a:p>
        </p:txBody>
      </p:sp>
      <p:pic>
        <p:nvPicPr>
          <p:cNvPr id="8" name="Strategy_Measurement Circle Chart.png" descr="/Users/becky/_EXTERNAL DRIVE_BACKUP / • CLIENTS/CCO_02657-Sales Presentation/Art/work/Strategy_Measurement Circle Chart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29" y="677668"/>
            <a:ext cx="3534305" cy="3604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2906" y="4367005"/>
            <a:ext cx="2905882" cy="50014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THE CCO METHOD™</a:t>
            </a:r>
          </a:p>
          <a:p>
            <a:pPr algn="ctr"/>
            <a:endParaRPr lang="en-US" b="1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36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871" y="487723"/>
            <a:ext cx="8129029" cy="183637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3B80"/>
                </a:solidFill>
              </a:rPr>
              <a:t>B2B Marketer Hierarchy of Needs</a:t>
            </a:r>
            <a:r>
              <a:rPr lang="en-US" sz="3300" dirty="0">
                <a:solidFill>
                  <a:srgbClr val="435461"/>
                </a:solidFill>
              </a:rPr>
              <a:t/>
            </a:r>
            <a:br>
              <a:rPr lang="en-US" sz="3300" dirty="0">
                <a:solidFill>
                  <a:srgbClr val="435461"/>
                </a:solidFill>
              </a:rPr>
            </a:br>
            <a:r>
              <a:rPr lang="en-US" sz="3300" b="0" dirty="0">
                <a:solidFill>
                  <a:srgbClr val="435461"/>
                </a:solidFill>
              </a:rPr>
              <a:t/>
            </a:r>
            <a:br>
              <a:rPr lang="en-US" sz="3300" b="0" dirty="0">
                <a:solidFill>
                  <a:srgbClr val="435461"/>
                </a:solidFill>
              </a:rPr>
            </a:br>
            <a:r>
              <a:rPr lang="en-US" sz="1400" b="0" dirty="0">
                <a:solidFill>
                  <a:srgbClr val="435461"/>
                </a:solidFill>
              </a:rPr>
              <a:t/>
            </a:r>
            <a:br>
              <a:rPr lang="en-US" sz="1400" b="0" dirty="0">
                <a:solidFill>
                  <a:srgbClr val="435461"/>
                </a:solidFill>
              </a:rPr>
            </a:br>
            <a:r>
              <a:rPr lang="en-US" sz="1400" b="0" dirty="0">
                <a:solidFill>
                  <a:srgbClr val="435461"/>
                </a:solidFill>
              </a:rPr>
              <a:t/>
            </a:r>
            <a:br>
              <a:rPr lang="en-US" sz="1400" b="0" dirty="0">
                <a:solidFill>
                  <a:srgbClr val="435461"/>
                </a:solidFill>
              </a:rPr>
            </a:br>
            <a:endParaRPr lang="en-US" sz="3000" dirty="0">
              <a:solidFill>
                <a:srgbClr val="43546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5740" y="4542623"/>
            <a:ext cx="32393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TM</a:t>
            </a:r>
          </a:p>
        </p:txBody>
      </p:sp>
      <p:sp>
        <p:nvSpPr>
          <p:cNvPr id="5" name="Rectangle 4"/>
          <p:cNvSpPr/>
          <p:nvPr/>
        </p:nvSpPr>
        <p:spPr>
          <a:xfrm>
            <a:off x="8219972" y="887512"/>
            <a:ext cx="39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TM</a:t>
            </a:r>
          </a:p>
        </p:txBody>
      </p:sp>
      <p:pic>
        <p:nvPicPr>
          <p:cNvPr id="6" name="CCO Method_Triangle_vs4.png" descr="/Volumes/Public/724Med/_CLIENTS/CCO Healthcare Partners/Jobs Open/CCO_02692-Update Sales Presentation/Art/work/CCO Method_Triangle_vs4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07" y="1191738"/>
            <a:ext cx="6496858" cy="35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1" y="500422"/>
            <a:ext cx="7305672" cy="3792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63B80"/>
                </a:solidFill>
              </a:rPr>
              <a:t>How We Do It</a:t>
            </a:r>
            <a:r>
              <a:rPr lang="en-US" sz="3300" dirty="0">
                <a:solidFill>
                  <a:srgbClr val="435461"/>
                </a:solidFill>
              </a:rPr>
              <a:t/>
            </a:r>
            <a:br>
              <a:rPr lang="en-US" sz="3300" dirty="0">
                <a:solidFill>
                  <a:srgbClr val="435461"/>
                </a:solidFill>
              </a:rPr>
            </a:br>
            <a:r>
              <a:rPr lang="en-US" sz="3300" b="0" dirty="0">
                <a:solidFill>
                  <a:srgbClr val="435461"/>
                </a:solidFill>
              </a:rPr>
              <a:t>Intelligent Content</a:t>
            </a:r>
            <a:br>
              <a:rPr lang="en-US" sz="3300" b="0" dirty="0">
                <a:solidFill>
                  <a:srgbClr val="435461"/>
                </a:solidFill>
              </a:rPr>
            </a:br>
            <a:r>
              <a:rPr lang="en-US" sz="1400" b="0" dirty="0">
                <a:solidFill>
                  <a:srgbClr val="435461"/>
                </a:solidFill>
              </a:rPr>
              <a:t/>
            </a:r>
            <a:br>
              <a:rPr lang="en-US" sz="1400" b="0" dirty="0">
                <a:solidFill>
                  <a:srgbClr val="435461"/>
                </a:solidFill>
              </a:rPr>
            </a:br>
            <a:r>
              <a:rPr lang="en-US" sz="1400" b="0" dirty="0">
                <a:solidFill>
                  <a:srgbClr val="435461"/>
                </a:solidFill>
              </a:rPr>
              <a:t/>
            </a:r>
            <a:br>
              <a:rPr lang="en-US" sz="1400" b="0" dirty="0">
                <a:solidFill>
                  <a:srgbClr val="435461"/>
                </a:solidFill>
              </a:rPr>
            </a:br>
            <a:endParaRPr lang="en-US" sz="3000" dirty="0">
              <a:solidFill>
                <a:srgbClr val="43546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658" y="-1058333"/>
            <a:ext cx="3861190" cy="50014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/>
              <a:t>To DO:  Extract…Develop…Promote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35046" y="2005264"/>
            <a:ext cx="2373167" cy="2762808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75933" y="2005264"/>
            <a:ext cx="2373167" cy="2762808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2793" y="2005264"/>
            <a:ext cx="2373581" cy="2762808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8976" y="2005266"/>
            <a:ext cx="2543705" cy="1146478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EXTRACT</a:t>
            </a:r>
          </a:p>
          <a:p>
            <a:endParaRPr lang="en-US" sz="1100" dirty="0">
              <a:ln w="2857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100" dirty="0" smtClean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- Subject </a:t>
            </a:r>
            <a:r>
              <a:rPr lang="en-US" sz="1100" dirty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Matter </a:t>
            </a:r>
            <a:r>
              <a:rPr lang="en-US" sz="1100" dirty="0" smtClean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Expert </a:t>
            </a:r>
          </a:p>
          <a:p>
            <a:r>
              <a:rPr lang="en-US" sz="1100" dirty="0" smtClean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   Interviews</a:t>
            </a:r>
            <a:endParaRPr lang="en-US" sz="1100" dirty="0">
              <a:ln w="28575">
                <a:noFill/>
                <a:prstDash val="solid"/>
              </a:ln>
              <a:latin typeface="Century Gothic"/>
              <a:cs typeface="Century Gothic"/>
            </a:endParaRPr>
          </a:p>
          <a:p>
            <a:r>
              <a:rPr lang="en-US" sz="1100" dirty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- </a:t>
            </a:r>
            <a:r>
              <a:rPr lang="en-US" sz="1100" dirty="0" smtClean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Surveys</a:t>
            </a:r>
            <a:endParaRPr lang="en-US" sz="1100" dirty="0">
              <a:ln w="28575">
                <a:noFill/>
                <a:prstDash val="solid"/>
              </a:ln>
              <a:latin typeface="Century Gothic"/>
              <a:cs typeface="Century Gothic"/>
            </a:endParaRPr>
          </a:p>
          <a:p>
            <a:r>
              <a:rPr lang="en-US" sz="1100" dirty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- Industry Influencer Validation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2681" y="2022925"/>
            <a:ext cx="2297397" cy="2162140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DEVELOP</a:t>
            </a:r>
          </a:p>
          <a:p>
            <a:endParaRPr lang="en-US" sz="1100" dirty="0">
              <a:ln w="2857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100" dirty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- White Papers</a:t>
            </a:r>
          </a:p>
          <a:p>
            <a:r>
              <a:rPr lang="en-US" sz="1100" dirty="0" smtClean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- Case </a:t>
            </a:r>
            <a:r>
              <a:rPr lang="en-US" sz="1100" dirty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Studies</a:t>
            </a:r>
          </a:p>
          <a:p>
            <a:r>
              <a:rPr lang="en-US" sz="1100" dirty="0" smtClean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- </a:t>
            </a:r>
            <a:r>
              <a:rPr lang="en-US" sz="1100" dirty="0" err="1" smtClean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Infographics</a:t>
            </a:r>
            <a:endParaRPr lang="en-US" sz="1100" dirty="0">
              <a:ln w="28575">
                <a:noFill/>
                <a:prstDash val="solid"/>
              </a:ln>
              <a:latin typeface="Century Gothic"/>
              <a:cs typeface="Century Gothic"/>
            </a:endParaRPr>
          </a:p>
          <a:p>
            <a:r>
              <a:rPr lang="en-US" sz="1100" dirty="0" smtClean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- Sales </a:t>
            </a:r>
            <a:r>
              <a:rPr lang="en-US" sz="1100" dirty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Presentations</a:t>
            </a:r>
          </a:p>
          <a:p>
            <a:r>
              <a:rPr lang="en-US" sz="1100" dirty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- Bylined Articles</a:t>
            </a:r>
          </a:p>
          <a:p>
            <a:r>
              <a:rPr lang="en-US" sz="1100" dirty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- Press Releases</a:t>
            </a:r>
          </a:p>
          <a:p>
            <a:r>
              <a:rPr lang="en-US" sz="1100" dirty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- Newsletters</a:t>
            </a:r>
          </a:p>
          <a:p>
            <a:r>
              <a:rPr lang="en-US" sz="1100" dirty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- Blogs</a:t>
            </a:r>
          </a:p>
          <a:p>
            <a:r>
              <a:rPr lang="en-US" sz="1100" dirty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- Website Content</a:t>
            </a:r>
          </a:p>
          <a:p>
            <a:r>
              <a:rPr lang="en-US" sz="1100" dirty="0">
                <a:ln w="28575">
                  <a:noFill/>
                  <a:prstDash val="solid"/>
                </a:ln>
                <a:latin typeface="Century Gothic"/>
                <a:cs typeface="Century Gothic"/>
              </a:rPr>
              <a:t>   Refresh</a:t>
            </a:r>
          </a:p>
        </p:txBody>
      </p:sp>
      <p:sp>
        <p:nvSpPr>
          <p:cNvPr id="9" name="Rectangle 8"/>
          <p:cNvSpPr/>
          <p:nvPr/>
        </p:nvSpPr>
        <p:spPr>
          <a:xfrm>
            <a:off x="6079292" y="2000707"/>
            <a:ext cx="2297397" cy="2500694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PROMOTE EARNED</a:t>
            </a:r>
          </a:p>
          <a:p>
            <a:r>
              <a:rPr lang="en-US" sz="1100" dirty="0">
                <a:ln w="28575">
                  <a:noFill/>
                  <a:prstDash val="solid"/>
                </a:ln>
                <a:solidFill>
                  <a:srgbClr val="000000"/>
                </a:solidFill>
                <a:latin typeface="Century Gothic"/>
                <a:cs typeface="Century Gothic"/>
              </a:rPr>
              <a:t>- Media &amp; Analyst Relations</a:t>
            </a:r>
          </a:p>
          <a:p>
            <a:r>
              <a:rPr lang="en-US" sz="1100" dirty="0">
                <a:ln w="28575">
                  <a:noFill/>
                  <a:prstDash val="solid"/>
                </a:ln>
                <a:solidFill>
                  <a:srgbClr val="000000"/>
                </a:solidFill>
                <a:latin typeface="Century Gothic"/>
                <a:cs typeface="Century Gothic"/>
              </a:rPr>
              <a:t>- Speaker Bureau</a:t>
            </a:r>
          </a:p>
          <a:p>
            <a:r>
              <a:rPr lang="en-US" sz="1100" dirty="0">
                <a:ln w="28575">
                  <a:noFill/>
                  <a:prstDash val="solid"/>
                </a:ln>
                <a:solidFill>
                  <a:srgbClr val="000000"/>
                </a:solidFill>
                <a:latin typeface="Century Gothic"/>
                <a:cs typeface="Century Gothic"/>
              </a:rPr>
              <a:t>- Awards Bureau</a:t>
            </a:r>
          </a:p>
          <a:p>
            <a:endParaRPr lang="en-US" sz="1100" b="1" dirty="0">
              <a:ln w="2857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1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Owned</a:t>
            </a:r>
          </a:p>
          <a:p>
            <a:r>
              <a:rPr lang="en-US" sz="1100" dirty="0" smtClean="0">
                <a:ln w="28575">
                  <a:noFill/>
                  <a:prstDash val="solid"/>
                </a:ln>
                <a:solidFill>
                  <a:srgbClr val="000000"/>
                </a:solidFill>
                <a:latin typeface="Century Gothic"/>
                <a:cs typeface="Century Gothic"/>
              </a:rPr>
              <a:t>- Webinars</a:t>
            </a:r>
            <a:endParaRPr lang="en-US" sz="1100" dirty="0">
              <a:ln w="28575">
                <a:noFill/>
                <a:prstDash val="solid"/>
              </a:ln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1100" dirty="0" smtClean="0">
                <a:ln w="28575">
                  <a:noFill/>
                  <a:prstDash val="solid"/>
                </a:ln>
                <a:solidFill>
                  <a:srgbClr val="000000"/>
                </a:solidFill>
                <a:latin typeface="Century Gothic"/>
                <a:cs typeface="Century Gothic"/>
              </a:rPr>
              <a:t>- E</a:t>
            </a:r>
            <a:r>
              <a:rPr lang="en-US" sz="1100" dirty="0">
                <a:ln w="28575">
                  <a:noFill/>
                  <a:prstDash val="solid"/>
                </a:ln>
                <a:solidFill>
                  <a:srgbClr val="000000"/>
                </a:solidFill>
                <a:latin typeface="Century Gothic"/>
                <a:cs typeface="Century Gothic"/>
              </a:rPr>
              <a:t>-blasts</a:t>
            </a:r>
          </a:p>
          <a:p>
            <a:r>
              <a:rPr lang="en-US" sz="1100" dirty="0" smtClean="0">
                <a:ln w="28575">
                  <a:noFill/>
                  <a:prstDash val="solid"/>
                </a:ln>
                <a:solidFill>
                  <a:srgbClr val="000000"/>
                </a:solidFill>
                <a:latin typeface="Century Gothic"/>
                <a:cs typeface="Century Gothic"/>
              </a:rPr>
              <a:t>- Blogs</a:t>
            </a:r>
            <a:endParaRPr lang="en-US" sz="1100" dirty="0">
              <a:ln w="28575">
                <a:noFill/>
                <a:prstDash val="solid"/>
              </a:ln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214341" indent="-214341">
              <a:buFontTx/>
              <a:buChar char="-"/>
            </a:pPr>
            <a:endParaRPr lang="en-US" sz="1100" dirty="0">
              <a:ln w="2857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1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Paid</a:t>
            </a:r>
          </a:p>
          <a:p>
            <a:r>
              <a:rPr lang="en-US" sz="1100" dirty="0" smtClean="0">
                <a:ln w="28575">
                  <a:noFill/>
                  <a:prstDash val="solid"/>
                </a:ln>
                <a:solidFill>
                  <a:srgbClr val="000000"/>
                </a:solidFill>
                <a:latin typeface="Century Gothic"/>
                <a:cs typeface="Century Gothic"/>
              </a:rPr>
              <a:t>- LinkedIn</a:t>
            </a:r>
            <a:endParaRPr lang="en-US" sz="1100" dirty="0">
              <a:ln w="28575">
                <a:noFill/>
                <a:prstDash val="solid"/>
              </a:ln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1100" dirty="0" smtClean="0">
                <a:ln w="28575">
                  <a:noFill/>
                  <a:prstDash val="solid"/>
                </a:ln>
                <a:solidFill>
                  <a:srgbClr val="000000"/>
                </a:solidFill>
                <a:latin typeface="Century Gothic"/>
                <a:cs typeface="Century Gothic"/>
              </a:rPr>
              <a:t>- Google</a:t>
            </a:r>
            <a:endParaRPr lang="en-US" sz="1100" dirty="0">
              <a:ln w="28575">
                <a:noFill/>
                <a:prstDash val="solid"/>
              </a:ln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1100" dirty="0" smtClean="0">
                <a:ln w="28575">
                  <a:noFill/>
                  <a:prstDash val="solid"/>
                </a:ln>
                <a:solidFill>
                  <a:srgbClr val="000000"/>
                </a:solidFill>
                <a:latin typeface="Century Gothic"/>
                <a:cs typeface="Century Gothic"/>
              </a:rPr>
              <a:t>- Trade</a:t>
            </a:r>
            <a:endParaRPr lang="en-US" sz="1100" dirty="0">
              <a:ln w="28575">
                <a:noFill/>
                <a:prstDash val="solid"/>
              </a:ln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523" y="3461071"/>
            <a:ext cx="1008294" cy="1238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789" y="3461075"/>
            <a:ext cx="884380" cy="1229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141" y="3516774"/>
            <a:ext cx="1220930" cy="12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4" y="500422"/>
            <a:ext cx="8217929" cy="37924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263B80"/>
                </a:solidFill>
              </a:rPr>
              <a:t>100+ Healthcare</a:t>
            </a:r>
            <a:br>
              <a:rPr lang="en-US" dirty="0" smtClean="0">
                <a:solidFill>
                  <a:srgbClr val="263B80"/>
                </a:solidFill>
              </a:rPr>
            </a:b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Industry Influencer &amp; Content Distribution Relationships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 descr="logo_secondar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00" y="1788583"/>
            <a:ext cx="1371957" cy="529167"/>
          </a:xfrm>
          <a:prstGeom prst="rect">
            <a:avLst/>
          </a:prstGeom>
        </p:spPr>
      </p:pic>
      <p:pic>
        <p:nvPicPr>
          <p:cNvPr id="6" name="Picture 5" descr="538263_469461436414191_67511040_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53" y="3577914"/>
            <a:ext cx="914638" cy="1016000"/>
          </a:xfrm>
          <a:prstGeom prst="rect">
            <a:avLst/>
          </a:prstGeom>
        </p:spPr>
      </p:pic>
      <p:pic>
        <p:nvPicPr>
          <p:cNvPr id="7" name="Picture 6" descr="ahima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0" y="3741583"/>
            <a:ext cx="1152825" cy="370417"/>
          </a:xfrm>
          <a:prstGeom prst="rect">
            <a:avLst/>
          </a:prstGeom>
        </p:spPr>
      </p:pic>
      <p:pic>
        <p:nvPicPr>
          <p:cNvPr id="8" name="Picture 7" descr="hdm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19" y="3860461"/>
            <a:ext cx="1724474" cy="503082"/>
          </a:xfrm>
          <a:prstGeom prst="rect">
            <a:avLst/>
          </a:prstGeom>
        </p:spPr>
      </p:pic>
      <p:pic>
        <p:nvPicPr>
          <p:cNvPr id="9" name="Picture 8" descr="ASCA_RGB_sm-format_horiz_vector_logo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91" y="1809750"/>
            <a:ext cx="2263730" cy="462280"/>
          </a:xfrm>
          <a:prstGeom prst="rect">
            <a:avLst/>
          </a:prstGeom>
        </p:spPr>
      </p:pic>
      <p:pic>
        <p:nvPicPr>
          <p:cNvPr id="10" name="Picture 9" descr="HLMLogo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03" y="1996863"/>
            <a:ext cx="1963489" cy="508000"/>
          </a:xfrm>
          <a:prstGeom prst="rect">
            <a:avLst/>
          </a:prstGeom>
        </p:spPr>
      </p:pic>
      <p:pic>
        <p:nvPicPr>
          <p:cNvPr id="11" name="Picture 10" descr="hospital-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48" y="2479740"/>
            <a:ext cx="2305650" cy="522687"/>
          </a:xfrm>
          <a:prstGeom prst="rect">
            <a:avLst/>
          </a:prstGeom>
        </p:spPr>
      </p:pic>
      <p:pic>
        <p:nvPicPr>
          <p:cNvPr id="12" name="Picture 11" descr="medicaleconomics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036" y="2741084"/>
            <a:ext cx="1492085" cy="590257"/>
          </a:xfrm>
          <a:prstGeom prst="rect">
            <a:avLst/>
          </a:prstGeom>
        </p:spPr>
      </p:pic>
      <p:pic>
        <p:nvPicPr>
          <p:cNvPr id="14" name="Picture 13" descr="Modern-Health-car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44" y="2143499"/>
            <a:ext cx="1772111" cy="1968500"/>
          </a:xfrm>
          <a:prstGeom prst="rect">
            <a:avLst/>
          </a:prstGeom>
        </p:spPr>
      </p:pic>
      <p:pic>
        <p:nvPicPr>
          <p:cNvPr id="15" name="Picture 14" descr="pej-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95" y="3350048"/>
            <a:ext cx="1176078" cy="10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74" y="0"/>
            <a:ext cx="9146382" cy="5715000"/>
          </a:xfrm>
          <a:prstGeom prst="rect">
            <a:avLst/>
          </a:prstGeom>
          <a:solidFill>
            <a:srgbClr val="1D24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pic>
        <p:nvPicPr>
          <p:cNvPr id="5" name="CCO_white reverse logo.png" descr="/Users/becky/_EXTERNAL DRIVE_BACKUP / • CLIENTS/CCO_02657-Sales Presentation/Art/work/CCO_white reverse logo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64" y="1843479"/>
            <a:ext cx="4246856" cy="955879"/>
          </a:xfrm>
          <a:prstGeom prst="rect">
            <a:avLst/>
          </a:prstGeom>
        </p:spPr>
      </p:pic>
      <p:pic>
        <p:nvPicPr>
          <p:cNvPr id="6" name="CCO_tagline.png" descr="/Users/becky/_EXTERNAL DRIVE_BACKUP / • CLIENTS/CCO_02657-Sales Presentation/Art/CCO_tagline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41" y="3106366"/>
            <a:ext cx="2885683" cy="3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b="1" dirty="0" smtClean="0">
                <a:solidFill>
                  <a:srgbClr val="263B80"/>
                </a:solidFill>
                <a:latin typeface="Century Gothic"/>
                <a:cs typeface="Century Gothic"/>
              </a:rPr>
              <a:t>Proof </a:t>
            </a:r>
            <a:r>
              <a:rPr lang="en-US" altLang="en-US" sz="3200" b="1" dirty="0">
                <a:solidFill>
                  <a:srgbClr val="263B80"/>
                </a:solidFill>
                <a:latin typeface="Century Gothic"/>
                <a:cs typeface="Century Gothic"/>
              </a:rPr>
              <a:t>of Performance</a:t>
            </a:r>
          </a:p>
        </p:txBody>
      </p:sp>
      <p:pic>
        <p:nvPicPr>
          <p:cNvPr id="38915" name="EMS_infographics_vs7.png" descr="/Users/becky/_EXTERNAL DRIVE_BACKUP / • CLIENTS/EMS_PPT/EMS_infographics_vs7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76" y="1243267"/>
            <a:ext cx="6333100" cy="351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4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CO_backgrounds_1.jpg" descr="/Users/becky/_EXTERNAL DRIVE_BACKUP / • CLIENTS/CCO_02657-Sales Presentation/Art/work/CCO_backgrounds_1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5294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6728" y="480049"/>
            <a:ext cx="3695527" cy="1715784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9686" y="2337969"/>
            <a:ext cx="1898156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02520" y="2337969"/>
            <a:ext cx="4109749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62671" y="480049"/>
            <a:ext cx="4393930" cy="1715784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58445" y="2337969"/>
            <a:ext cx="1898156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3627" y="561376"/>
            <a:ext cx="2670769" cy="761757"/>
          </a:xfrm>
          <a:prstGeom prst="rect">
            <a:avLst/>
          </a:prstGeom>
          <a:noFill/>
        </p:spPr>
        <p:txBody>
          <a:bodyPr wrap="square" lIns="68589" tIns="34295" rIns="68589" bIns="34295" anchor="t" anchorCtr="0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5.8%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518" y="2465494"/>
            <a:ext cx="1927147" cy="761757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17.4%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5597" y="2465494"/>
            <a:ext cx="2017481" cy="761757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19.6%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6674" y="540826"/>
            <a:ext cx="4020166" cy="761757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$2.9 Trillion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5799" y="2465494"/>
            <a:ext cx="2882958" cy="761757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$4 Trillion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627" y="1340339"/>
            <a:ext cx="3077770" cy="71559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Projected annual healthcare growth rate in the United States between 2014-24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771" y="3296920"/>
            <a:ext cx="1544814" cy="931034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Healthcare share of U.S. gross domestic product in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6676" y="1319792"/>
            <a:ext cx="3936913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U.S. healthcare expenditures in 2013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42601" y="3240157"/>
            <a:ext cx="1814003" cy="93103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Healthcare share of U.S. gross domestic product in 2024 (</a:t>
            </a:r>
            <a:r>
              <a:rPr lang="en-US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estimated)</a:t>
            </a:r>
            <a:endParaRPr lang="en-US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25802" y="3321961"/>
            <a:ext cx="3745959" cy="500147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U.S. healthcare expenditures in 2015 (projected)</a:t>
            </a:r>
          </a:p>
        </p:txBody>
      </p:sp>
    </p:spTree>
    <p:extLst>
      <p:ext uri="{BB962C8B-B14F-4D97-AF65-F5344CB8AC3E}">
        <p14:creationId xmlns:p14="http://schemas.microsoft.com/office/powerpoint/2010/main" val="10582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CO_backgrounds_2.jpg" descr="/Users/becky/_EXTERNAL DRIVE_BACKUP / • CLIENTS/CCO_02657-Sales Presentation/Art/work/CCO_backgrounds_2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52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51" y="1828804"/>
            <a:ext cx="9144000" cy="1715784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2024180"/>
            <a:ext cx="9144000" cy="1269588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en-US" sz="54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Xyz Company</a:t>
            </a:r>
            <a:endParaRPr lang="en-US" sz="54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Month, Day, Year</a:t>
            </a:r>
            <a:endParaRPr lang="en-US" sz="24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93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588568"/>
              </p:ext>
            </p:extLst>
          </p:nvPr>
        </p:nvGraphicFramePr>
        <p:xfrm>
          <a:off x="806325" y="467898"/>
          <a:ext cx="8687902" cy="437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519521" y="4381504"/>
            <a:ext cx="1375184" cy="2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25722" rIns="68589" bIns="25722">
            <a:spAutoFit/>
          </a:bodyPr>
          <a:lstStyle/>
          <a:p>
            <a:r>
              <a:rPr lang="en-US" altLang="en-US" sz="1200" dirty="0">
                <a:latin typeface="Century Gothic"/>
                <a:cs typeface="Century Gothic"/>
              </a:rPr>
              <a:t> Product/Service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994398" y="4238627"/>
            <a:ext cx="1697685" cy="42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25722" rIns="68589" bIns="25722">
            <a:spAutoFit/>
          </a:bodyPr>
          <a:lstStyle/>
          <a:p>
            <a:r>
              <a:rPr lang="en-US" altLang="en-US" sz="1200" dirty="0">
                <a:latin typeface="Century Gothic"/>
                <a:cs typeface="Century Gothic"/>
              </a:rPr>
              <a:t>Marketing Team (Internal &amp; External)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4523548" y="3861156"/>
            <a:ext cx="3066355" cy="42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25722" rIns="68589" bIns="25722">
            <a:spAutoFit/>
          </a:bodyPr>
          <a:lstStyle/>
          <a:p>
            <a:r>
              <a:rPr lang="en-US" altLang="en-US" sz="1200" dirty="0">
                <a:latin typeface="Century Gothic"/>
                <a:cs typeface="Century Gothic"/>
              </a:rPr>
              <a:t>Sales &amp; Fulfillment</a:t>
            </a:r>
            <a:br>
              <a:rPr lang="en-US" altLang="en-US" sz="1200" dirty="0">
                <a:latin typeface="Century Gothic"/>
                <a:cs typeface="Century Gothic"/>
              </a:rPr>
            </a:br>
            <a:r>
              <a:rPr lang="en-US" altLang="en-US" sz="1200" dirty="0">
                <a:latin typeface="Century Gothic"/>
                <a:cs typeface="Century Gothic"/>
              </a:rPr>
              <a:t>(People, Process &amp; Performance)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538274" y="3524250"/>
            <a:ext cx="1500578" cy="4286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9" tIns="25722" rIns="68589" bIns="25722"/>
          <a:lstStyle/>
          <a:p>
            <a:r>
              <a:rPr lang="en-US" altLang="en-US" b="1" dirty="0" smtClean="0">
                <a:solidFill>
                  <a:srgbClr val="DA7716"/>
                </a:solidFill>
                <a:latin typeface="Century Gothic"/>
                <a:cs typeface="Century Gothic"/>
              </a:rPr>
              <a:t>Relevance</a:t>
            </a:r>
            <a:endParaRPr lang="en-US" altLang="en-US" b="1" dirty="0">
              <a:solidFill>
                <a:srgbClr val="DA7716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11"/>
          <p:cNvSpPr>
            <a:spLocks noChangeArrowheads="1"/>
          </p:cNvSpPr>
          <p:nvPr/>
        </p:nvSpPr>
        <p:spPr bwMode="auto">
          <a:xfrm>
            <a:off x="3011858" y="3249080"/>
            <a:ext cx="1529161" cy="381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9" tIns="25722" rIns="68589" bIns="25722"/>
          <a:lstStyle/>
          <a:p>
            <a:r>
              <a:rPr lang="en-US" altLang="en-US" b="1" dirty="0">
                <a:solidFill>
                  <a:srgbClr val="DA7716"/>
                </a:solidFill>
                <a:latin typeface="Century Gothic"/>
                <a:cs typeface="Century Gothic"/>
              </a:rPr>
              <a:t>Demand</a:t>
            </a:r>
          </a:p>
        </p:txBody>
      </p:sp>
      <p:sp>
        <p:nvSpPr>
          <p:cNvPr id="11" name="Rounded Rectangle 12"/>
          <p:cNvSpPr>
            <a:spLocks noChangeArrowheads="1"/>
          </p:cNvSpPr>
          <p:nvPr/>
        </p:nvSpPr>
        <p:spPr bwMode="auto">
          <a:xfrm>
            <a:off x="4315862" y="2280858"/>
            <a:ext cx="1710041" cy="68677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9" tIns="25722" rIns="68589" bIns="25722"/>
          <a:lstStyle/>
          <a:p>
            <a:r>
              <a:rPr lang="en-US" altLang="en-US" b="1" dirty="0">
                <a:solidFill>
                  <a:srgbClr val="DA7716"/>
                </a:solidFill>
                <a:latin typeface="Century Gothic"/>
                <a:cs typeface="Century Gothic"/>
              </a:rPr>
              <a:t>Sales </a:t>
            </a:r>
            <a:r>
              <a:rPr lang="en-US" altLang="en-US" b="1" dirty="0" smtClean="0">
                <a:solidFill>
                  <a:srgbClr val="DA7716"/>
                </a:solidFill>
                <a:latin typeface="Century Gothic"/>
                <a:cs typeface="Century Gothic"/>
              </a:rPr>
              <a:t>&amp;</a:t>
            </a:r>
          </a:p>
          <a:p>
            <a:r>
              <a:rPr lang="en-US" altLang="en-US" b="1" dirty="0" smtClean="0">
                <a:solidFill>
                  <a:srgbClr val="DA7716"/>
                </a:solidFill>
                <a:latin typeface="Century Gothic"/>
                <a:cs typeface="Century Gothic"/>
              </a:rPr>
              <a:t>Service</a:t>
            </a:r>
            <a:endParaRPr lang="en-US" altLang="en-US" b="1" dirty="0">
              <a:solidFill>
                <a:srgbClr val="DA7716"/>
              </a:solidFill>
              <a:latin typeface="Century Gothic"/>
              <a:cs typeface="Century Gothic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6074" y="572178"/>
            <a:ext cx="7355215" cy="858573"/>
          </a:xfrm>
          <a:prstGeom prst="rect">
            <a:avLst/>
          </a:prstGeom>
        </p:spPr>
        <p:txBody>
          <a:bodyPr vert="horz" lIns="0" tIns="34295" rIns="68589" bIns="34295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rgbClr val="1D2457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4400" dirty="0" smtClean="0">
                <a:solidFill>
                  <a:srgbClr val="263B80"/>
                </a:solidFill>
              </a:rPr>
              <a:t>Accelerated Growth</a:t>
            </a:r>
            <a:endParaRPr lang="en-US" sz="4400" dirty="0">
              <a:solidFill>
                <a:srgbClr val="263B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CO_backgrounds_2.jpg" descr="/Users/becky/_EXTERNAL DRIVE_BACKUP / • CLIENTS/CCO_02657-Sales Presentation/Art/work/CCO_backgrounds_2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52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51" y="1828804"/>
            <a:ext cx="9144000" cy="1715784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2024180"/>
            <a:ext cx="9144000" cy="122342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“Strategy is choosing to run a different race because</a:t>
            </a:r>
          </a:p>
          <a:p>
            <a:pPr algn="ctr"/>
            <a:r>
              <a:rPr lang="en-US" sz="24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it’s the one you’ve set yourself up to win.” </a:t>
            </a:r>
          </a:p>
          <a:p>
            <a:pPr algn="ctr"/>
            <a:r>
              <a:rPr lang="en-US" sz="27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					</a:t>
            </a:r>
            <a:r>
              <a:rPr lang="en-US" sz="15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-Michael Porter, HBS Professor </a:t>
            </a:r>
          </a:p>
        </p:txBody>
      </p:sp>
    </p:spTree>
    <p:extLst>
      <p:ext uri="{BB962C8B-B14F-4D97-AF65-F5344CB8AC3E}">
        <p14:creationId xmlns:p14="http://schemas.microsoft.com/office/powerpoint/2010/main" val="4329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5735" y="1517940"/>
            <a:ext cx="2411943" cy="3184118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26731" y="1517943"/>
            <a:ext cx="2411943" cy="31948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377" y="1517940"/>
            <a:ext cx="2412363" cy="318411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6074" y="550333"/>
            <a:ext cx="7355215" cy="858573"/>
          </a:xfrm>
          <a:prstGeom prst="rect">
            <a:avLst/>
          </a:prstGeom>
        </p:spPr>
        <p:txBody>
          <a:bodyPr vert="horz" lIns="0" tIns="34295" rIns="68589" bIns="34295" rtlCol="0" anchor="t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rgbClr val="1D2457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>
                <a:solidFill>
                  <a:srgbClr val="263B80"/>
                </a:solidFill>
              </a:rPr>
              <a:t>Why CCO?</a:t>
            </a:r>
            <a:endParaRPr lang="en-US" dirty="0">
              <a:solidFill>
                <a:srgbClr val="263B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0335" y="1813436"/>
            <a:ext cx="2177803" cy="136192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The B2B </a:t>
            </a:r>
            <a:r>
              <a:rPr lang="en-US" dirty="0">
                <a:ln w="12700">
                  <a:noFill/>
                </a:ln>
                <a:latin typeface="Century Gothic"/>
                <a:cs typeface="Century Gothic"/>
              </a:rPr>
              <a:t>h</a:t>
            </a: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ealthcare </a:t>
            </a:r>
            <a:r>
              <a:rPr lang="en-US" dirty="0">
                <a:ln w="12700">
                  <a:noFill/>
                </a:ln>
                <a:latin typeface="Century Gothic"/>
                <a:cs typeface="Century Gothic"/>
              </a:rPr>
              <a:t>m</a:t>
            </a: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arketing consulting and services firm with a proven track record of measurably improving organic growth.</a:t>
            </a:r>
            <a:endParaRPr lang="en-US" dirty="0">
              <a:ln w="12700">
                <a:noFill/>
              </a:ln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4423" y="1813433"/>
            <a:ext cx="2294248" cy="287002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>
                <a:ln w="12700">
                  <a:noFill/>
                </a:ln>
                <a:latin typeface="Century Gothic"/>
                <a:cs typeface="Century Gothic"/>
              </a:rPr>
              <a:t>B</a:t>
            </a: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y leveraging our deep </a:t>
            </a:r>
            <a:r>
              <a:rPr lang="en-US" dirty="0">
                <a:ln w="12700">
                  <a:noFill/>
                </a:ln>
                <a:latin typeface="Century Gothic"/>
                <a:cs typeface="Century Gothic"/>
              </a:rPr>
              <a:t>industry knowledge, </a:t>
            </a: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proprietary methodology </a:t>
            </a:r>
            <a:r>
              <a:rPr lang="en-US" dirty="0">
                <a:ln w="12700">
                  <a:noFill/>
                </a:ln>
                <a:latin typeface="Century Gothic"/>
                <a:cs typeface="Century Gothic"/>
              </a:rPr>
              <a:t>and </a:t>
            </a: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peer-based benchmarking </a:t>
            </a:r>
            <a:r>
              <a:rPr lang="en-US" dirty="0">
                <a:ln w="12700">
                  <a:noFill/>
                </a:ln>
                <a:latin typeface="Century Gothic"/>
                <a:cs typeface="Century Gothic"/>
              </a:rPr>
              <a:t>to inform and deploy custom content and experiences to influence those “most likely to </a:t>
            </a: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buy.”</a:t>
            </a:r>
          </a:p>
          <a:p>
            <a:endParaRPr lang="en-US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/>
              <a:cs typeface="Century Gothic"/>
            </a:endParaRPr>
          </a:p>
          <a:p>
            <a:endParaRPr lang="en-US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/>
              <a:cs typeface="Century Gothic"/>
            </a:endParaRPr>
          </a:p>
          <a:p>
            <a:endParaRPr lang="en-US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6086" y="1813436"/>
            <a:ext cx="2261096" cy="157736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We focus on working with innovative healthcare companies and organizations seeking to capitalize on the dynamic healthcare marketplace.</a:t>
            </a:r>
            <a:endParaRPr lang="en-US" dirty="0">
              <a:ln w="12700">
                <a:noFill/>
              </a:ln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75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CO_backgrounds_3.jpg" descr="/Users/becky/_EXTERNAL DRIVE_BACKUP / • CLIENTS/CCO_02657-Sales Presentation/Art/work/CCO_backgrounds_3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5294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9686" y="3234028"/>
            <a:ext cx="2830276" cy="155677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9686" y="1514212"/>
            <a:ext cx="2830276" cy="155677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3881" y="1514207"/>
            <a:ext cx="5310550" cy="3276598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3625" y="561374"/>
            <a:ext cx="4925130" cy="761757"/>
          </a:xfrm>
          <a:prstGeom prst="rect">
            <a:avLst/>
          </a:prstGeom>
          <a:noFill/>
        </p:spPr>
        <p:txBody>
          <a:bodyPr wrap="square" lIns="68589" tIns="34295" rIns="68589" bIns="34295" anchor="t" anchorCtr="0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Why Use CRM?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518" y="1498725"/>
            <a:ext cx="1927147" cy="761757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91%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839" y="3494578"/>
            <a:ext cx="2017481" cy="761757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$5.60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7162" y="1878749"/>
            <a:ext cx="4878285" cy="1454254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56% In 2012 To 74% In 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772" y="2215742"/>
            <a:ext cx="2503825" cy="71559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Of Companies With More Than 11 Employees Use A CRM System</a:t>
            </a:r>
            <a:endParaRPr lang="en-US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3841" y="3326537"/>
            <a:ext cx="2746123" cy="253926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n-US" sz="12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CRM Offers An Average Return Of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77163" y="1641732"/>
            <a:ext cx="5007028" cy="284703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n-US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Overall CRM Usage Increased In Recent Years, From</a:t>
            </a:r>
            <a:endParaRPr lang="en-US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3842" y="4263484"/>
            <a:ext cx="2578757" cy="3462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n-US" sz="18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For Every $1 Spent</a:t>
            </a:r>
          </a:p>
        </p:txBody>
      </p:sp>
    </p:spTree>
    <p:extLst>
      <p:ext uri="{BB962C8B-B14F-4D97-AF65-F5344CB8AC3E}">
        <p14:creationId xmlns:p14="http://schemas.microsoft.com/office/powerpoint/2010/main" val="29852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idx="1"/>
          </p:nvPr>
        </p:nvSpPr>
        <p:spPr>
          <a:xfrm>
            <a:off x="945126" y="4330588"/>
            <a:ext cx="6975872" cy="463666"/>
          </a:xfrm>
        </p:spPr>
        <p:txBody>
          <a:bodyPr vert="horz" lIns="21429" tIns="21429" rIns="21429" bIns="21429" rtlCol="0" anchor="t">
            <a:normAutofit/>
          </a:bodyPr>
          <a:lstStyle/>
          <a:p>
            <a:pPr eaLnBrk="1" hangingPunct="1">
              <a:buNone/>
            </a:pPr>
            <a:r>
              <a:rPr lang="en-US" sz="1400" dirty="0">
                <a:solidFill>
                  <a:srgbClr val="06266F"/>
                </a:solidFill>
                <a:sym typeface="Lucida Grande" charset="0"/>
              </a:rPr>
              <a:t>Sample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67154"/>
              </p:ext>
            </p:extLst>
          </p:nvPr>
        </p:nvGraphicFramePr>
        <p:xfrm>
          <a:off x="971078" y="1430755"/>
          <a:ext cx="6930868" cy="3150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7895"/>
                <a:gridCol w="642599"/>
                <a:gridCol w="624160"/>
                <a:gridCol w="642938"/>
                <a:gridCol w="600075"/>
                <a:gridCol w="557213"/>
                <a:gridCol w="728663"/>
                <a:gridCol w="814387"/>
                <a:gridCol w="642938"/>
              </a:tblGrid>
              <a:tr h="201136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</a:tr>
              <a:tr h="16895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KPI Analysis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</a:tr>
              <a:tr h="16090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</a:tr>
              <a:tr h="16895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Cost Category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2008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2009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2010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2011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2012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2013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</a:tr>
              <a:tr h="26782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Salary/Wages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$638,432.00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$708,346.00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$780,598.00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$848,136.00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$1,194,810.00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$1,281,443.00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</a:tr>
              <a:tr h="16895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Benefits @ 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$127,686.00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$141,669.00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</a:tr>
              <a:tr h="16895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Marketing/Business Development Costs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$371,322.00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$419,707.00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$316,737.00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$228,337.00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$283,881.00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$237,421.00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</a:tr>
              <a:tr h="16895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Travel Costs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$151,179.00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$188,098.00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$157,464.00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$171,000.00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$43,000.00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$59,267.00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</a:tr>
              <a:tr h="19180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Total Costs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$1,288,619.00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$1,457,820.00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$1,254,799.00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$1,247,473.00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$1,521,691.00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$    </a:t>
                      </a:r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1,578,131.00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</a:tr>
              <a:tr h="16895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</a:tr>
              <a:tr h="316989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Qualified Leads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                       52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                  78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         79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</a:tr>
              <a:tr h="316989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Deals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                         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                    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                       -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    6.00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                        -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 err="1">
                          <a:effectLst/>
                          <a:latin typeface="Century Gothic"/>
                          <a:cs typeface="Century Gothic"/>
                        </a:rPr>
                        <a:t>Avg</a:t>
                      </a:r>
                      <a:r>
                        <a:rPr lang="en-US" sz="800" b="1" u="none" strike="noStrike" dirty="0">
                          <a:effectLst/>
                          <a:latin typeface="Century Gothic"/>
                          <a:cs typeface="Century Gothic"/>
                        </a:rPr>
                        <a:t> Cost </a:t>
                      </a:r>
                      <a:r>
                        <a:rPr lang="en-US" sz="8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Per</a:t>
                      </a:r>
                      <a:r>
                        <a:rPr lang="en-US" sz="800" b="1" u="none" strike="noStrike" baseline="0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8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Deal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entury Gothic"/>
                          <a:cs typeface="Century Gothic"/>
                        </a:rPr>
                        <a:t>Recoup Time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</a:tr>
              <a:tr h="316989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Cost Per Funded Deal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$322,154.75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$</a:t>
                      </a:r>
                      <a:r>
                        <a:rPr lang="en-US" sz="8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1,457,820.00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$1,254,799.00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Century Gothic"/>
                          <a:cs typeface="Century Gothic"/>
                        </a:rPr>
                        <a:t>$207,912.17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$1,521,691.00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$526,043.67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$881,736.76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entury Gothic"/>
                          <a:cs typeface="Century Gothic"/>
                        </a:rPr>
                        <a:t>16 months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5358" marR="5358" marT="5952" marB="0" anchor="b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926074" y="572178"/>
            <a:ext cx="7355215" cy="858573"/>
          </a:xfrm>
          <a:prstGeom prst="rect">
            <a:avLst/>
          </a:prstGeom>
        </p:spPr>
        <p:txBody>
          <a:bodyPr vert="horz" lIns="0" tIns="34295" rIns="68589" bIns="34295" rtlCol="0" anchor="t" anchorCtr="0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rgbClr val="1D2457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>
                <a:solidFill>
                  <a:srgbClr val="263B80"/>
                </a:solidFill>
              </a:rPr>
              <a:t>Key Performance Indicators</a:t>
            </a:r>
            <a:endParaRPr lang="en-US" dirty="0">
              <a:solidFill>
                <a:srgbClr val="263B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658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1" y="500422"/>
            <a:ext cx="7305672" cy="3792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63B80"/>
                </a:solidFill>
              </a:rPr>
              <a:t>Our Experience</a:t>
            </a:r>
            <a:r>
              <a:rPr lang="en-US" sz="3000" dirty="0">
                <a:solidFill>
                  <a:srgbClr val="435461"/>
                </a:solidFill>
              </a:rPr>
              <a:t/>
            </a:r>
            <a:br>
              <a:rPr lang="en-US" sz="3000" dirty="0">
                <a:solidFill>
                  <a:srgbClr val="435461"/>
                </a:solidFill>
              </a:rPr>
            </a:br>
            <a:endParaRPr lang="en-US" sz="3000" dirty="0">
              <a:solidFill>
                <a:srgbClr val="43546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074" y="1537377"/>
            <a:ext cx="8217929" cy="4208854"/>
          </a:xfrm>
          <a:prstGeom prst="rect">
            <a:avLst/>
          </a:prstGeom>
          <a:noFill/>
        </p:spPr>
        <p:txBody>
          <a:bodyPr wrap="square" lIns="68589" tIns="34295" rIns="68589" bIns="34295" numCol="2" rtlCol="0">
            <a:spAutoFit/>
          </a:bodyPr>
          <a:lstStyle/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Single </a:t>
            </a:r>
            <a:r>
              <a:rPr lang="en-US" sz="1200" dirty="0">
                <a:solidFill>
                  <a:srgbClr val="1D2457"/>
                </a:solidFill>
                <a:latin typeface="Century Gothic"/>
                <a:cs typeface="Century Gothic"/>
              </a:rPr>
              <a:t>&amp; Multispecialty Physician </a:t>
            </a: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Management</a:t>
            </a: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ASC Management</a:t>
            </a: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Telemedicine</a:t>
            </a: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Technology</a:t>
            </a: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Revenue </a:t>
            </a:r>
            <a:r>
              <a:rPr lang="en-US" sz="1200" dirty="0">
                <a:solidFill>
                  <a:srgbClr val="1D2457"/>
                </a:solidFill>
                <a:latin typeface="Century Gothic"/>
                <a:cs typeface="Century Gothic"/>
              </a:rPr>
              <a:t>Cycle </a:t>
            </a: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Management</a:t>
            </a: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 </a:t>
            </a:r>
            <a:r>
              <a:rPr lang="en-US" sz="1200" dirty="0">
                <a:solidFill>
                  <a:srgbClr val="1D2457"/>
                </a:solidFill>
                <a:latin typeface="Century Gothic"/>
                <a:cs typeface="Century Gothic"/>
              </a:rPr>
              <a:t>Business Process </a:t>
            </a: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Outsourcing</a:t>
            </a: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Electronic </a:t>
            </a:r>
            <a:r>
              <a:rPr lang="en-US" sz="1200" dirty="0">
                <a:solidFill>
                  <a:srgbClr val="1D2457"/>
                </a:solidFill>
                <a:latin typeface="Century Gothic"/>
                <a:cs typeface="Century Gothic"/>
              </a:rPr>
              <a:t>Health </a:t>
            </a: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Records</a:t>
            </a: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Electronic </a:t>
            </a:r>
            <a:r>
              <a:rPr lang="en-US" sz="1200" dirty="0">
                <a:solidFill>
                  <a:srgbClr val="1D2457"/>
                </a:solidFill>
                <a:latin typeface="Century Gothic"/>
                <a:cs typeface="Century Gothic"/>
              </a:rPr>
              <a:t>Medical </a:t>
            </a: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Records</a:t>
            </a: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 </a:t>
            </a:r>
            <a:r>
              <a:rPr lang="en-US" sz="1200" dirty="0">
                <a:solidFill>
                  <a:srgbClr val="1D2457"/>
                </a:solidFill>
                <a:latin typeface="Century Gothic"/>
                <a:cs typeface="Century Gothic"/>
              </a:rPr>
              <a:t>Disease Management</a:t>
            </a:r>
            <a:br>
              <a:rPr lang="en-US" sz="1200" dirty="0">
                <a:solidFill>
                  <a:srgbClr val="1D2457"/>
                </a:solidFill>
                <a:latin typeface="Century Gothic"/>
                <a:cs typeface="Century Gothic"/>
              </a:rPr>
            </a:br>
            <a:endParaRPr lang="en-US" sz="1200" dirty="0" smtClean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endParaRPr lang="en-US" sz="1200" dirty="0" smtClean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endParaRPr lang="en-US" sz="1200" dirty="0" smtClean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Behavior Health</a:t>
            </a: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Population Health</a:t>
            </a: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Analytics</a:t>
            </a: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Management Consulting</a:t>
            </a: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Healthcare </a:t>
            </a:r>
            <a:r>
              <a:rPr lang="en-US" sz="1200" dirty="0">
                <a:solidFill>
                  <a:srgbClr val="1D2457"/>
                </a:solidFill>
                <a:latin typeface="Century Gothic"/>
                <a:cs typeface="Century Gothic"/>
              </a:rPr>
              <a:t>Private </a:t>
            </a: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Equity</a:t>
            </a: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50000"/>
              </a:lnSpc>
              <a:buFont typeface="Lucida Grande"/>
              <a:buChar char="-"/>
            </a:pPr>
            <a:r>
              <a:rPr lang="en-US" sz="1200" dirty="0" smtClean="0">
                <a:solidFill>
                  <a:srgbClr val="1D2457"/>
                </a:solidFill>
                <a:latin typeface="Century Gothic"/>
                <a:cs typeface="Century Gothic"/>
              </a:rPr>
              <a:t>Etc</a:t>
            </a:r>
            <a:r>
              <a:rPr lang="en-US" sz="1200" dirty="0">
                <a:solidFill>
                  <a:srgbClr val="1D2457"/>
                </a:solidFill>
                <a:latin typeface="Century Gothic"/>
                <a:cs typeface="Century Gothic"/>
              </a:rPr>
              <a:t>.…</a:t>
            </a:r>
            <a:br>
              <a:rPr lang="en-US" sz="1200" dirty="0">
                <a:solidFill>
                  <a:srgbClr val="1D2457"/>
                </a:solidFill>
                <a:latin typeface="Century Gothic"/>
                <a:cs typeface="Century Gothic"/>
              </a:rPr>
            </a:b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4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CO_backgrounds_3.jpg" descr="/Users/becky/_EXTERNAL DRIVE_BACKUP / • CLIENTS/CCO_02657-Sales Presentation/Art/work/CCO_backgrounds_3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5294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28287" y="1937543"/>
            <a:ext cx="1898156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24048" y="1937543"/>
            <a:ext cx="1898156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686" y="1937543"/>
            <a:ext cx="1898156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06949" y="1937543"/>
            <a:ext cx="1898156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955" y="561375"/>
            <a:ext cx="8072975" cy="761757"/>
          </a:xfrm>
          <a:prstGeom prst="rect">
            <a:avLst/>
          </a:prstGeom>
          <a:noFill/>
        </p:spPr>
        <p:txBody>
          <a:bodyPr wrap="square" lIns="68589" tIns="34295" rIns="68589" bIns="34295" anchor="t" anchorCtr="0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16% Marketing Automation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518" y="2065070"/>
            <a:ext cx="1927147" cy="761757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65%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54100" y="2065070"/>
            <a:ext cx="2017481" cy="761757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2%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4420" y="2065070"/>
            <a:ext cx="1762022" cy="761757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956" y="1340341"/>
            <a:ext cx="8072974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8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Usage Across All </a:t>
            </a:r>
            <a:r>
              <a:rPr lang="en-US" sz="18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U.S. </a:t>
            </a:r>
            <a:r>
              <a:rPr lang="en-US" sz="18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B2B Companies Today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771" y="2839728"/>
            <a:ext cx="1544814" cy="6232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8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Information</a:t>
            </a:r>
            <a:br>
              <a:rPr lang="en-US" sz="18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18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Technology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91105" y="2839732"/>
            <a:ext cx="1814003" cy="3462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n-US" sz="18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Healthcare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64422" y="2839732"/>
            <a:ext cx="1762021" cy="3462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n-US" sz="18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Manufacturers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60183" y="2065070"/>
            <a:ext cx="1762022" cy="761757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4%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0185" y="2839728"/>
            <a:ext cx="1465247" cy="6232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n-US" sz="18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Financial Services</a:t>
            </a:r>
          </a:p>
        </p:txBody>
      </p:sp>
    </p:spTree>
    <p:extLst>
      <p:ext uri="{BB962C8B-B14F-4D97-AF65-F5344CB8AC3E}">
        <p14:creationId xmlns:p14="http://schemas.microsoft.com/office/powerpoint/2010/main" val="5340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CO_backgrounds_4.jpg" descr="/Users/becky/_EXTERNAL DRIVE_BACKUP / • CLIENTS/CCO_02657-Sales Presentation/Art/work/CCO_backgrounds_4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" y="0"/>
            <a:ext cx="9144000" cy="495294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222875" y="1937543"/>
            <a:ext cx="2675317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4722" y="1937543"/>
            <a:ext cx="2675317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687" y="1937543"/>
            <a:ext cx="2675783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955" y="561375"/>
            <a:ext cx="8072975" cy="761757"/>
          </a:xfrm>
          <a:prstGeom prst="rect">
            <a:avLst/>
          </a:prstGeom>
          <a:noFill/>
        </p:spPr>
        <p:txBody>
          <a:bodyPr wrap="square" lIns="68589" tIns="34295" rIns="68589" bIns="34295" anchor="t" anchorCtr="0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Marketing Automation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518" y="2065068"/>
            <a:ext cx="1927147" cy="761757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451%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9008" y="2065070"/>
            <a:ext cx="1762022" cy="761757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10%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956" y="1340341"/>
            <a:ext cx="8072974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8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Proof Of Performance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770" y="2839729"/>
            <a:ext cx="2387956" cy="122342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5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Increase in qualified leads by firms using marketing automation to nurture sales prospects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59008" y="2839729"/>
            <a:ext cx="2539182" cy="1223422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n-US" sz="15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Increase in revenue over six to nine months for businesses using marketing automation to nurture sales prospects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30855" y="2065070"/>
            <a:ext cx="1762022" cy="761757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4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/>
                <a:cs typeface="Century Gothic"/>
              </a:rPr>
              <a:t>15%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30856" y="2839730"/>
            <a:ext cx="2394952" cy="992590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n-US" sz="15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Estimated reduction in creative production costs by using marketing automation</a:t>
            </a:r>
          </a:p>
        </p:txBody>
      </p:sp>
    </p:spTree>
    <p:extLst>
      <p:ext uri="{BB962C8B-B14F-4D97-AF65-F5344CB8AC3E}">
        <p14:creationId xmlns:p14="http://schemas.microsoft.com/office/powerpoint/2010/main" val="35543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3725" y="1515962"/>
            <a:ext cx="1487208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32899" y="1515962"/>
            <a:ext cx="1487208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82073" y="1515962"/>
            <a:ext cx="1487208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1246" y="1515962"/>
            <a:ext cx="1487208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80420" y="1515962"/>
            <a:ext cx="1487208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38974" y="1627776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DEFINITION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8977" y="1983002"/>
            <a:ext cx="1300279" cy="43859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Brand Controlled</a:t>
            </a:r>
            <a:endParaRPr lang="en-US" sz="1200" dirty="0">
              <a:ln w="12700">
                <a:noFill/>
              </a:ln>
              <a:latin typeface="Century Gothic"/>
              <a:cs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79375" y="1627776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EXAMPLES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79376" y="1983001"/>
            <a:ext cx="1440733" cy="117725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Website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Mobile Site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Blog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LinkedIn Account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White Papers</a:t>
            </a:r>
            <a:endParaRPr lang="en-US" sz="1200" dirty="0">
              <a:ln w="12700">
                <a:noFill/>
              </a:ln>
              <a:latin typeface="Century Gothic"/>
              <a:cs typeface="Century Gothic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28548" y="1627776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THE ROLE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28548" y="1983003"/>
            <a:ext cx="1300279" cy="117725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Develop Longer-Term Relationships With Existing &amp; Potential Customers</a:t>
            </a:r>
            <a:endParaRPr lang="en-US" sz="1200" dirty="0">
              <a:ln w="12700">
                <a:noFill/>
              </a:ln>
              <a:latin typeface="Century Gothic"/>
              <a:cs typeface="Century Gothic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85468" y="1627776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BENEFITS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85468" y="1983003"/>
            <a:ext cx="1300279" cy="136192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Control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Cost Efficiency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Longevity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Versatility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Niche Audiences</a:t>
            </a:r>
            <a:endParaRPr lang="en-US" sz="1200" dirty="0">
              <a:ln w="12700">
                <a:noFill/>
              </a:ln>
              <a:latin typeface="Century Gothic"/>
              <a:cs typeface="Century Gothic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95913" y="1627776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CHALLENGES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95911" y="1983002"/>
            <a:ext cx="1634382" cy="117725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>
                <a:ln w="12700">
                  <a:noFill/>
                </a:ln>
                <a:latin typeface="Century Gothic"/>
                <a:cs typeface="Century Gothic"/>
              </a:rPr>
              <a:t>No Guarantees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>
                <a:ln w="12700">
                  <a:noFill/>
                </a:ln>
                <a:latin typeface="Century Gothic"/>
                <a:cs typeface="Century Gothic"/>
              </a:rPr>
              <a:t>Company </a:t>
            </a: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Communication </a:t>
            </a:r>
            <a:r>
              <a:rPr lang="en-US" sz="1200" dirty="0">
                <a:ln w="12700">
                  <a:noFill/>
                </a:ln>
                <a:latin typeface="Century Gothic"/>
                <a:cs typeface="Century Gothic"/>
              </a:rPr>
              <a:t>Not Trusted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>
                <a:ln w="12700">
                  <a:noFill/>
                </a:ln>
                <a:latin typeface="Century Gothic"/>
                <a:cs typeface="Century Gothic"/>
              </a:rPr>
              <a:t>Takes Time To Scale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926074" y="550333"/>
            <a:ext cx="7355215" cy="858573"/>
          </a:xfrm>
          <a:prstGeom prst="rect">
            <a:avLst/>
          </a:prstGeom>
        </p:spPr>
        <p:txBody>
          <a:bodyPr vert="horz" lIns="0" tIns="34295" rIns="68589" bIns="34295" rtlCol="0" anchor="t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rgbClr val="1D2457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>
                <a:solidFill>
                  <a:srgbClr val="263B80"/>
                </a:solidFill>
              </a:rPr>
              <a:t>Owned Media</a:t>
            </a:r>
            <a:endParaRPr lang="en-US" dirty="0">
              <a:solidFill>
                <a:srgbClr val="263B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3725" y="1515962"/>
            <a:ext cx="1487208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32899" y="1515962"/>
            <a:ext cx="1487208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82073" y="1515962"/>
            <a:ext cx="1487208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1246" y="1515962"/>
            <a:ext cx="1487208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80420" y="1515962"/>
            <a:ext cx="1487208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38974" y="1627776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DEFINITION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8974" y="1983001"/>
            <a:ext cx="1385484" cy="931034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Placement or</a:t>
            </a:r>
            <a:r>
              <a:rPr lang="en-US" dirty="0">
                <a:ln w="12700">
                  <a:noFill/>
                </a:ln>
                <a:latin typeface="Century Gothic"/>
                <a:cs typeface="Century Gothic"/>
              </a:rPr>
              <a:t> </a:t>
            </a: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endorsements by third-parties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9375" y="1627776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EXAMPLES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9376" y="1983001"/>
            <a:ext cx="1440733" cy="931034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182880" indent="-182880">
              <a:buSzPct val="80000"/>
              <a:buFont typeface="Lucida Grande"/>
              <a:buChar char="-"/>
            </a:pP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Modern Healthcare</a:t>
            </a:r>
          </a:p>
          <a:p>
            <a:pPr marL="182880" indent="-182880">
              <a:buSzPct val="80000"/>
              <a:buFont typeface="Lucida Grande"/>
              <a:buChar char="-"/>
            </a:pP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Forrester Research</a:t>
            </a:r>
            <a:endParaRPr lang="en-US" dirty="0">
              <a:ln w="12700">
                <a:noFill/>
              </a:ln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548" y="1627776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THE ROLE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8548" y="1983003"/>
            <a:ext cx="1300279" cy="136192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Validates products or services for existing and potential clients</a:t>
            </a:r>
            <a:endParaRPr lang="en-US" dirty="0">
              <a:ln w="12700">
                <a:noFill/>
              </a:ln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85468" y="1627776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BENEFITS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85468" y="1983003"/>
            <a:ext cx="1385484" cy="136192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192024" indent="-192024">
              <a:buSzPct val="80000"/>
              <a:buFont typeface="Lucida Grande"/>
              <a:buChar char="-"/>
            </a:pP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Most Credible</a:t>
            </a:r>
          </a:p>
          <a:p>
            <a:pPr marL="192024" indent="-192024">
              <a:buSzPct val="80000"/>
              <a:buFont typeface="Lucida Grande"/>
              <a:buChar char="-"/>
            </a:pP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Key Role In Most Sales</a:t>
            </a:r>
          </a:p>
          <a:p>
            <a:pPr marL="192024" indent="-192024">
              <a:buSzPct val="80000"/>
              <a:buFont typeface="Lucida Grande"/>
              <a:buChar char="-"/>
            </a:pP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Transparent &amp; Lives On</a:t>
            </a:r>
            <a:endParaRPr lang="en-US" dirty="0">
              <a:ln w="12700">
                <a:noFill/>
              </a:ln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5913" y="1627776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CHALLENGES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95911" y="1983004"/>
            <a:ext cx="1634382" cy="136192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192024" indent="-192024">
              <a:buSzPct val="80000"/>
              <a:buFont typeface="Lucida Grande"/>
              <a:buChar char="-"/>
            </a:pP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No Control</a:t>
            </a:r>
          </a:p>
          <a:p>
            <a:pPr marL="192024" indent="-192024">
              <a:buSzPct val="80000"/>
              <a:buFont typeface="Lucida Grande"/>
              <a:buChar char="-"/>
            </a:pP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Can Be Negative</a:t>
            </a:r>
          </a:p>
          <a:p>
            <a:pPr marL="192024" indent="-192024">
              <a:buSzPct val="80000"/>
              <a:buFont typeface="Lucida Grande"/>
              <a:buChar char="-"/>
            </a:pP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Scale</a:t>
            </a:r>
          </a:p>
          <a:p>
            <a:pPr marL="192024" indent="-192024">
              <a:buSzPct val="80000"/>
              <a:buFont typeface="Lucida Grande"/>
              <a:buChar char="-"/>
            </a:pP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Hard To Measure</a:t>
            </a:r>
            <a:endParaRPr lang="en-US" dirty="0">
              <a:ln w="12700">
                <a:noFill/>
              </a:ln>
              <a:latin typeface="Century Gothic"/>
              <a:cs typeface="Century Gothic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26074" y="550333"/>
            <a:ext cx="7355215" cy="858573"/>
          </a:xfrm>
          <a:prstGeom prst="rect">
            <a:avLst/>
          </a:prstGeom>
        </p:spPr>
        <p:txBody>
          <a:bodyPr vert="horz" lIns="0" tIns="34295" rIns="68589" bIns="34295" rtlCol="0" anchor="t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rgbClr val="1D2457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>
                <a:solidFill>
                  <a:srgbClr val="263B80"/>
                </a:solidFill>
              </a:rPr>
              <a:t>Earned Media</a:t>
            </a:r>
            <a:endParaRPr lang="en-US" dirty="0">
              <a:solidFill>
                <a:srgbClr val="263B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3725" y="1515962"/>
            <a:ext cx="1487208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32899" y="1515962"/>
            <a:ext cx="1487208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82073" y="1515962"/>
            <a:ext cx="1487208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1246" y="1515962"/>
            <a:ext cx="1487208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0420" y="1515962"/>
            <a:ext cx="1487208" cy="235406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38974" y="1627776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8977" y="1983000"/>
            <a:ext cx="1300279" cy="6232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Brand Pays To Leverage A Channel</a:t>
            </a:r>
            <a:endParaRPr lang="en-US" sz="1200" dirty="0">
              <a:ln w="12700">
                <a:noFill/>
              </a:ln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9375" y="1627776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EXAMPLES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9376" y="1983002"/>
            <a:ext cx="1440733" cy="6232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Display Ads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Paid Search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Sponsorships</a:t>
            </a:r>
            <a:endParaRPr lang="en-US" sz="1200" dirty="0">
              <a:ln w="12700">
                <a:noFill/>
              </a:ln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8548" y="1627776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THE ROLE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28548" y="1982999"/>
            <a:ext cx="1300279" cy="992590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Distribution Channel For Delivering Messaging &amp; Content</a:t>
            </a:r>
            <a:endParaRPr lang="en-US" sz="1200" dirty="0">
              <a:ln w="12700">
                <a:noFill/>
              </a:ln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5468" y="1627776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BENEFITS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5468" y="1983002"/>
            <a:ext cx="1300279" cy="6232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Immediacy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Scale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 smtClean="0">
                <a:ln w="12700">
                  <a:noFill/>
                </a:ln>
                <a:latin typeface="Century Gothic"/>
                <a:cs typeface="Century Gothic"/>
              </a:rPr>
              <a:t>Control</a:t>
            </a:r>
            <a:endParaRPr lang="en-US" sz="1200" dirty="0">
              <a:ln w="12700">
                <a:noFill/>
              </a:ln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95913" y="1627776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CHALLENGES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95911" y="1982999"/>
            <a:ext cx="1634382" cy="807924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>
                <a:ln w="12700">
                  <a:noFill/>
                </a:ln>
                <a:latin typeface="Century Gothic"/>
                <a:cs typeface="Century Gothic"/>
              </a:rPr>
              <a:t>Clutter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>
                <a:ln w="12700">
                  <a:noFill/>
                </a:ln>
                <a:latin typeface="Century Gothic"/>
                <a:cs typeface="Century Gothic"/>
              </a:rPr>
              <a:t>Declining Response Rates</a:t>
            </a:r>
          </a:p>
          <a:p>
            <a:pPr marL="171450" indent="-171450">
              <a:buSzPct val="80000"/>
              <a:buFont typeface="Lucida Grande"/>
              <a:buChar char="-"/>
            </a:pPr>
            <a:r>
              <a:rPr lang="en-US" sz="1200" dirty="0">
                <a:ln w="12700">
                  <a:noFill/>
                </a:ln>
                <a:latin typeface="Century Gothic"/>
                <a:cs typeface="Century Gothic"/>
              </a:rPr>
              <a:t>Poor Credibility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26074" y="550333"/>
            <a:ext cx="7355215" cy="858573"/>
          </a:xfrm>
          <a:prstGeom prst="rect">
            <a:avLst/>
          </a:prstGeom>
        </p:spPr>
        <p:txBody>
          <a:bodyPr vert="horz" lIns="0" tIns="34295" rIns="68589" bIns="34295" rtlCol="0" anchor="t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rgbClr val="1D2457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>
                <a:solidFill>
                  <a:srgbClr val="263B80"/>
                </a:solidFill>
              </a:rPr>
              <a:t>Paid Media</a:t>
            </a:r>
            <a:endParaRPr lang="en-US" dirty="0">
              <a:solidFill>
                <a:srgbClr val="263B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4" y="1517966"/>
            <a:ext cx="7812051" cy="3300530"/>
          </a:xfrm>
        </p:spPr>
        <p:txBody>
          <a:bodyPr>
            <a:normAutofit/>
          </a:bodyPr>
          <a:lstStyle/>
          <a:p>
            <a:r>
              <a:rPr lang="en-US" sz="3300" b="0" dirty="0">
                <a:solidFill>
                  <a:srgbClr val="435461"/>
                </a:solidFill>
              </a:rPr>
              <a:t>Support</a:t>
            </a:r>
            <a:br>
              <a:rPr lang="en-US" sz="3300" b="0" dirty="0">
                <a:solidFill>
                  <a:srgbClr val="435461"/>
                </a:solidFill>
              </a:rPr>
            </a:br>
            <a:r>
              <a:rPr lang="en-US" sz="3300" b="0" dirty="0">
                <a:solidFill>
                  <a:srgbClr val="435461"/>
                </a:solidFill>
              </a:rPr>
              <a:t>Decision Making</a:t>
            </a:r>
            <a:br>
              <a:rPr lang="en-US" sz="3300" b="0" dirty="0">
                <a:solidFill>
                  <a:srgbClr val="435461"/>
                </a:solidFill>
              </a:rPr>
            </a:br>
            <a:r>
              <a:rPr lang="en-US" sz="1400" b="0" dirty="0">
                <a:solidFill>
                  <a:srgbClr val="435461"/>
                </a:solidFill>
              </a:rPr>
              <a:t/>
            </a:r>
            <a:br>
              <a:rPr lang="en-US" sz="1400" b="0" dirty="0">
                <a:solidFill>
                  <a:srgbClr val="435461"/>
                </a:solidFill>
              </a:rPr>
            </a:br>
            <a:r>
              <a:rPr lang="en-US" sz="1700" b="0" dirty="0">
                <a:solidFill>
                  <a:srgbClr val="435461"/>
                </a:solidFill>
              </a:rPr>
              <a:t>- Competitive Intelligence</a:t>
            </a:r>
            <a:br>
              <a:rPr lang="en-US" sz="1700" b="0" dirty="0">
                <a:solidFill>
                  <a:srgbClr val="435461"/>
                </a:solidFill>
              </a:rPr>
            </a:br>
            <a:r>
              <a:rPr lang="en-US" sz="1700" b="0" dirty="0">
                <a:solidFill>
                  <a:srgbClr val="435461"/>
                </a:solidFill>
              </a:rPr>
              <a:t>- Market Intelligence</a:t>
            </a:r>
            <a:br>
              <a:rPr lang="en-US" sz="1700" b="0" dirty="0">
                <a:solidFill>
                  <a:srgbClr val="435461"/>
                </a:solidFill>
              </a:rPr>
            </a:br>
            <a:r>
              <a:rPr lang="en-US" sz="1700" b="0" dirty="0">
                <a:solidFill>
                  <a:srgbClr val="435461"/>
                </a:solidFill>
              </a:rPr>
              <a:t>- Go-to-Market Strategy</a:t>
            </a:r>
            <a:br>
              <a:rPr lang="en-US" sz="1700" b="0" dirty="0">
                <a:solidFill>
                  <a:srgbClr val="435461"/>
                </a:solidFill>
              </a:rPr>
            </a:br>
            <a:r>
              <a:rPr lang="en-US" sz="1700" b="0" dirty="0">
                <a:solidFill>
                  <a:srgbClr val="435461"/>
                </a:solidFill>
              </a:rPr>
              <a:t>- Due Diligence</a:t>
            </a:r>
            <a:br>
              <a:rPr lang="en-US" sz="1700" b="0" dirty="0">
                <a:solidFill>
                  <a:srgbClr val="435461"/>
                </a:solidFill>
              </a:rPr>
            </a:br>
            <a:r>
              <a:rPr lang="en-US" sz="1700" b="0" dirty="0">
                <a:solidFill>
                  <a:srgbClr val="435461"/>
                </a:solidFill>
              </a:rPr>
              <a:t>- Predictive Sales Modeling </a:t>
            </a:r>
            <a:br>
              <a:rPr lang="en-US" sz="1700" b="0" dirty="0">
                <a:solidFill>
                  <a:srgbClr val="435461"/>
                </a:solidFill>
              </a:rPr>
            </a:br>
            <a:r>
              <a:rPr lang="en-US" sz="1700" b="0" dirty="0">
                <a:solidFill>
                  <a:srgbClr val="435461"/>
                </a:solidFill>
              </a:rPr>
              <a:t>- Peer-based Benchmarking</a:t>
            </a:r>
            <a:br>
              <a:rPr lang="en-US" sz="1700" b="0" dirty="0">
                <a:solidFill>
                  <a:srgbClr val="435461"/>
                </a:solidFill>
              </a:rPr>
            </a:br>
            <a:endParaRPr lang="en-US" sz="1700" dirty="0">
              <a:solidFill>
                <a:srgbClr val="435461"/>
              </a:solidFill>
            </a:endParaRPr>
          </a:p>
        </p:txBody>
      </p:sp>
      <p:pic>
        <p:nvPicPr>
          <p:cNvPr id="3" name="Strategy_Measurement Circle Chart.png" descr="/Users/becky/_EXTERNAL DRIVE_BACKUP / • CLIENTS/CCO_02657-Sales Presentation/Art/work/Strategy_Measurement Circle Chart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13" y="1100667"/>
            <a:ext cx="3152406" cy="360466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26074" y="550333"/>
            <a:ext cx="7355215" cy="858573"/>
          </a:xfrm>
          <a:prstGeom prst="rect">
            <a:avLst/>
          </a:prstGeom>
        </p:spPr>
        <p:txBody>
          <a:bodyPr vert="horz" lIns="0" tIns="34295" rIns="68589" bIns="34295" rtlCol="0" anchor="t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rgbClr val="1D2457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>
                <a:solidFill>
                  <a:srgbClr val="263B80"/>
                </a:solidFill>
              </a:rPr>
              <a:t>How We Do It</a:t>
            </a:r>
            <a:endParaRPr lang="en-US" dirty="0">
              <a:solidFill>
                <a:srgbClr val="263B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236765"/>
              </p:ext>
            </p:extLst>
          </p:nvPr>
        </p:nvGraphicFramePr>
        <p:xfrm>
          <a:off x="603125" y="467898"/>
          <a:ext cx="8687902" cy="437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81504" y="3676318"/>
            <a:ext cx="1047020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/>
              <a:t>Relevance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4223" y="2593596"/>
            <a:ext cx="1281698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/>
              <a:t>Demand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2753" y="2644397"/>
            <a:ext cx="1203472" cy="50014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/>
              <a:t>Sales &amp; Service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4" y="1408908"/>
            <a:ext cx="7812051" cy="3715967"/>
          </a:xfrm>
        </p:spPr>
        <p:txBody>
          <a:bodyPr>
            <a:normAutofit/>
          </a:bodyPr>
          <a:lstStyle/>
          <a:p>
            <a:r>
              <a:rPr lang="en-US" sz="3300" b="0" dirty="0">
                <a:solidFill>
                  <a:srgbClr val="435461"/>
                </a:solidFill>
              </a:rPr>
              <a:t>Generate Demand</a:t>
            </a:r>
            <a:br>
              <a:rPr lang="en-US" sz="3300" b="0" dirty="0">
                <a:solidFill>
                  <a:srgbClr val="435461"/>
                </a:solidFill>
              </a:rPr>
            </a:br>
            <a:r>
              <a:rPr lang="en-US" sz="1400" b="0" dirty="0">
                <a:solidFill>
                  <a:srgbClr val="435461"/>
                </a:solidFill>
              </a:rPr>
              <a:t/>
            </a:r>
            <a:br>
              <a:rPr lang="en-US" sz="1400" b="0" dirty="0">
                <a:solidFill>
                  <a:srgbClr val="435461"/>
                </a:solidFill>
              </a:rPr>
            </a:br>
            <a:r>
              <a:rPr lang="en-US" sz="1500" b="0" dirty="0">
                <a:solidFill>
                  <a:srgbClr val="435461"/>
                </a:solidFill>
              </a:rPr>
              <a:t>- Brand</a:t>
            </a:r>
            <a:br>
              <a:rPr lang="en-US" sz="1500" b="0" dirty="0">
                <a:solidFill>
                  <a:srgbClr val="435461"/>
                </a:solidFill>
              </a:rPr>
            </a:br>
            <a:r>
              <a:rPr lang="en-US" sz="1500" b="0" dirty="0">
                <a:solidFill>
                  <a:srgbClr val="435461"/>
                </a:solidFill>
              </a:rPr>
              <a:t>- Lead Generation &amp; Nurturing</a:t>
            </a:r>
            <a:br>
              <a:rPr lang="en-US" sz="1500" b="0" dirty="0">
                <a:solidFill>
                  <a:srgbClr val="435461"/>
                </a:solidFill>
              </a:rPr>
            </a:br>
            <a:r>
              <a:rPr lang="en-US" sz="1500" b="0" dirty="0">
                <a:solidFill>
                  <a:srgbClr val="435461"/>
                </a:solidFill>
              </a:rPr>
              <a:t>- Digital</a:t>
            </a:r>
            <a:br>
              <a:rPr lang="en-US" sz="1500" b="0" dirty="0">
                <a:solidFill>
                  <a:srgbClr val="435461"/>
                </a:solidFill>
              </a:rPr>
            </a:br>
            <a:r>
              <a:rPr lang="en-US" sz="1500" b="0" dirty="0">
                <a:solidFill>
                  <a:srgbClr val="435461"/>
                </a:solidFill>
              </a:rPr>
              <a:t>- PR &amp; Social Media</a:t>
            </a:r>
            <a:br>
              <a:rPr lang="en-US" sz="1500" b="0" dirty="0">
                <a:solidFill>
                  <a:srgbClr val="435461"/>
                </a:solidFill>
              </a:rPr>
            </a:br>
            <a:r>
              <a:rPr lang="en-US" sz="1500" b="0" dirty="0">
                <a:solidFill>
                  <a:srgbClr val="435461"/>
                </a:solidFill>
              </a:rPr>
              <a:t>- Analytics</a:t>
            </a:r>
            <a:br>
              <a:rPr lang="en-US" sz="1500" b="0" dirty="0">
                <a:solidFill>
                  <a:srgbClr val="435461"/>
                </a:solidFill>
              </a:rPr>
            </a:br>
            <a:r>
              <a:rPr lang="en-US" sz="1500" b="0" dirty="0">
                <a:solidFill>
                  <a:srgbClr val="435461"/>
                </a:solidFill>
              </a:rPr>
              <a:t>- Content Marketing</a:t>
            </a:r>
            <a:br>
              <a:rPr lang="en-US" sz="1500" b="0" dirty="0">
                <a:solidFill>
                  <a:srgbClr val="435461"/>
                </a:solidFill>
              </a:rPr>
            </a:br>
            <a:endParaRPr lang="en-US" sz="1500" dirty="0">
              <a:solidFill>
                <a:srgbClr val="43546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26074" y="550333"/>
            <a:ext cx="7355215" cy="858573"/>
          </a:xfrm>
          <a:prstGeom prst="rect">
            <a:avLst/>
          </a:prstGeom>
        </p:spPr>
        <p:txBody>
          <a:bodyPr vert="horz" lIns="0" tIns="34295" rIns="68589" bIns="34295" rtlCol="0" anchor="t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rgbClr val="1D2457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>
                <a:solidFill>
                  <a:srgbClr val="263B80"/>
                </a:solidFill>
              </a:rPr>
              <a:t>How We Do It</a:t>
            </a:r>
            <a:endParaRPr lang="en-US" dirty="0">
              <a:solidFill>
                <a:srgbClr val="263B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5735" y="1517940"/>
            <a:ext cx="2411943" cy="3184118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26731" y="1517943"/>
            <a:ext cx="2411943" cy="31948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377" y="1517940"/>
            <a:ext cx="2412363" cy="318411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8974" y="1651341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OUR MISSION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8975" y="2136254"/>
            <a:ext cx="2130210" cy="200825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buSzPct val="80000"/>
            </a:pPr>
            <a:r>
              <a:rPr lang="en-US" dirty="0">
                <a:ln w="12700">
                  <a:noFill/>
                </a:ln>
                <a:latin typeface="Century Gothic"/>
                <a:cs typeface="Century Gothic"/>
              </a:rPr>
              <a:t>To </a:t>
            </a: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be </a:t>
            </a:r>
            <a:r>
              <a:rPr lang="en-US" dirty="0">
                <a:ln w="12700">
                  <a:noFill/>
                </a:ln>
                <a:latin typeface="Century Gothic"/>
                <a:cs typeface="Century Gothic"/>
              </a:rPr>
              <a:t>the most respected B2B healthcare marketing services </a:t>
            </a: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company </a:t>
            </a:r>
            <a:r>
              <a:rPr lang="en-US" dirty="0">
                <a:ln w="12700">
                  <a:noFill/>
                </a:ln>
                <a:latin typeface="Century Gothic"/>
                <a:cs typeface="Century Gothic"/>
              </a:rPr>
              <a:t>in the world </a:t>
            </a: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through the cultivation of superior talent and the </a:t>
            </a:r>
            <a:r>
              <a:rPr lang="en-US" dirty="0">
                <a:ln w="12700">
                  <a:noFill/>
                </a:ln>
                <a:latin typeface="Century Gothic"/>
                <a:cs typeface="Century Gothic"/>
              </a:rPr>
              <a:t>relentless improvement of everything we do.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10722" y="1644661"/>
            <a:ext cx="1601531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OUR PURPOSE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0720" y="2129572"/>
            <a:ext cx="2130210" cy="136192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buSzPct val="80000"/>
            </a:pP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To </a:t>
            </a:r>
            <a:r>
              <a:rPr lang="en-US" dirty="0">
                <a:ln w="12700">
                  <a:noFill/>
                </a:ln>
                <a:latin typeface="Century Gothic"/>
                <a:cs typeface="Century Gothic"/>
              </a:rPr>
              <a:t>help innovative healthcare </a:t>
            </a: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companies and organizations </a:t>
            </a:r>
            <a:r>
              <a:rPr lang="en-US" dirty="0">
                <a:ln w="12700">
                  <a:noFill/>
                </a:ln>
                <a:latin typeface="Century Gothic"/>
                <a:cs typeface="Century Gothic"/>
              </a:rPr>
              <a:t>transform marketing from an art to a science.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6074" y="550333"/>
            <a:ext cx="7355215" cy="858573"/>
          </a:xfrm>
          <a:prstGeom prst="rect">
            <a:avLst/>
          </a:prstGeom>
        </p:spPr>
        <p:txBody>
          <a:bodyPr vert="horz" lIns="0" tIns="34295" rIns="68589" bIns="34295" rtlCol="0" anchor="t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rgbClr val="1D2457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>
                <a:solidFill>
                  <a:srgbClr val="263B80"/>
                </a:solidFill>
              </a:rPr>
              <a:t>What We Believe</a:t>
            </a:r>
            <a:endParaRPr lang="en-US" dirty="0">
              <a:solidFill>
                <a:srgbClr val="263B8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32720" y="1660261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OUR BELIEF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2661" y="2145175"/>
            <a:ext cx="2326011" cy="136192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buSzPct val="80000"/>
            </a:pPr>
            <a:r>
              <a:rPr lang="en-US" dirty="0">
                <a:ln w="12700">
                  <a:noFill/>
                </a:ln>
                <a:latin typeface="Century Gothic"/>
                <a:cs typeface="Century Gothic"/>
              </a:rPr>
              <a:t>Marketing is measurable. </a:t>
            </a:r>
          </a:p>
          <a:p>
            <a:pPr>
              <a:buSzPct val="80000"/>
            </a:pPr>
            <a:endParaRPr lang="en-US" dirty="0">
              <a:ln w="12700">
                <a:noFill/>
              </a:ln>
              <a:latin typeface="Century Gothic"/>
              <a:cs typeface="Century Gothic"/>
            </a:endParaRPr>
          </a:p>
          <a:p>
            <a:pPr>
              <a:buSzPct val="80000"/>
            </a:pPr>
            <a:r>
              <a:rPr lang="en-US" dirty="0">
                <a:ln w="12700">
                  <a:noFill/>
                </a:ln>
                <a:latin typeface="Century Gothic"/>
                <a:cs typeface="Century Gothic"/>
              </a:rPr>
              <a:t>Without quantification, you can’t manage or systematically improve performance.</a:t>
            </a:r>
          </a:p>
        </p:txBody>
      </p:sp>
    </p:spTree>
    <p:extLst>
      <p:ext uri="{BB962C8B-B14F-4D97-AF65-F5344CB8AC3E}">
        <p14:creationId xmlns:p14="http://schemas.microsoft.com/office/powerpoint/2010/main" val="42684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6074" y="550333"/>
            <a:ext cx="7355215" cy="858573"/>
          </a:xfrm>
          <a:prstGeom prst="rect">
            <a:avLst/>
          </a:prstGeom>
        </p:spPr>
        <p:txBody>
          <a:bodyPr vert="horz" lIns="0" tIns="34295" rIns="68589" bIns="34295" rtlCol="0" anchor="t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rgbClr val="1D2457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>
                <a:solidFill>
                  <a:srgbClr val="263B80"/>
                </a:solidFill>
              </a:rPr>
              <a:t>How We Do It</a:t>
            </a:r>
            <a:endParaRPr lang="en-US" dirty="0">
              <a:solidFill>
                <a:srgbClr val="263B8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26074" y="1408908"/>
            <a:ext cx="7812051" cy="3715967"/>
          </a:xfrm>
        </p:spPr>
        <p:txBody>
          <a:bodyPr>
            <a:normAutofit/>
          </a:bodyPr>
          <a:lstStyle/>
          <a:p>
            <a:r>
              <a:rPr lang="en-US" sz="3300" b="0" dirty="0">
                <a:solidFill>
                  <a:srgbClr val="435461"/>
                </a:solidFill>
              </a:rPr>
              <a:t>Generate Demand</a:t>
            </a:r>
            <a:br>
              <a:rPr lang="en-US" sz="3300" b="0" dirty="0">
                <a:solidFill>
                  <a:srgbClr val="435461"/>
                </a:solidFill>
              </a:rPr>
            </a:br>
            <a:r>
              <a:rPr lang="en-US" sz="1400" b="0" dirty="0">
                <a:solidFill>
                  <a:srgbClr val="435461"/>
                </a:solidFill>
              </a:rPr>
              <a:t/>
            </a:r>
            <a:br>
              <a:rPr lang="en-US" sz="1400" b="0" dirty="0">
                <a:solidFill>
                  <a:srgbClr val="435461"/>
                </a:solidFill>
              </a:rPr>
            </a:br>
            <a:r>
              <a:rPr lang="en-US" sz="1500" b="0" dirty="0">
                <a:solidFill>
                  <a:srgbClr val="435461"/>
                </a:solidFill>
              </a:rPr>
              <a:t>- Brand</a:t>
            </a:r>
            <a:br>
              <a:rPr lang="en-US" sz="1500" b="0" dirty="0">
                <a:solidFill>
                  <a:srgbClr val="435461"/>
                </a:solidFill>
              </a:rPr>
            </a:br>
            <a:r>
              <a:rPr lang="en-US" sz="1500" b="0" dirty="0">
                <a:solidFill>
                  <a:srgbClr val="435461"/>
                </a:solidFill>
              </a:rPr>
              <a:t>- Lead Generation &amp; Nurturing</a:t>
            </a:r>
            <a:br>
              <a:rPr lang="en-US" sz="1500" b="0" dirty="0">
                <a:solidFill>
                  <a:srgbClr val="435461"/>
                </a:solidFill>
              </a:rPr>
            </a:br>
            <a:r>
              <a:rPr lang="en-US" sz="1500" b="0" dirty="0">
                <a:solidFill>
                  <a:srgbClr val="435461"/>
                </a:solidFill>
              </a:rPr>
              <a:t>- Digital</a:t>
            </a:r>
            <a:br>
              <a:rPr lang="en-US" sz="1500" b="0" dirty="0">
                <a:solidFill>
                  <a:srgbClr val="435461"/>
                </a:solidFill>
              </a:rPr>
            </a:br>
            <a:r>
              <a:rPr lang="en-US" sz="1500" b="0" dirty="0">
                <a:solidFill>
                  <a:srgbClr val="435461"/>
                </a:solidFill>
              </a:rPr>
              <a:t>- PR &amp; Social Media</a:t>
            </a:r>
            <a:br>
              <a:rPr lang="en-US" sz="1500" b="0" dirty="0">
                <a:solidFill>
                  <a:srgbClr val="435461"/>
                </a:solidFill>
              </a:rPr>
            </a:br>
            <a:r>
              <a:rPr lang="en-US" sz="1500" b="0" dirty="0">
                <a:solidFill>
                  <a:srgbClr val="435461"/>
                </a:solidFill>
              </a:rPr>
              <a:t>- Analytics</a:t>
            </a:r>
            <a:br>
              <a:rPr lang="en-US" sz="1500" b="0" dirty="0">
                <a:solidFill>
                  <a:srgbClr val="435461"/>
                </a:solidFill>
              </a:rPr>
            </a:br>
            <a:r>
              <a:rPr lang="en-US" sz="1500" b="0" dirty="0">
                <a:solidFill>
                  <a:srgbClr val="435461"/>
                </a:solidFill>
              </a:rPr>
              <a:t>- Content Marketing</a:t>
            </a:r>
            <a:br>
              <a:rPr lang="en-US" sz="1500" b="0" dirty="0">
                <a:solidFill>
                  <a:srgbClr val="435461"/>
                </a:solidFill>
              </a:rPr>
            </a:br>
            <a:endParaRPr lang="en-US" sz="1500" dirty="0">
              <a:solidFill>
                <a:srgbClr val="43546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25289" y="4491050"/>
            <a:ext cx="533539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TM</a:t>
            </a:r>
          </a:p>
        </p:txBody>
      </p:sp>
      <p:pic>
        <p:nvPicPr>
          <p:cNvPr id="8" name="CCO Method_Triangle_vs4.png" descr="/Volumes/Public/724Med/_CLIENTS/CCO Healthcare Partners/Jobs Open/CCO_02692-Update Sales Presentation/Art/work/CCO Method_Triangle_vs4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19" y="1938929"/>
            <a:ext cx="5044244" cy="27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1" y="500422"/>
            <a:ext cx="7305672" cy="3792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63B80"/>
                </a:solidFill>
              </a:rPr>
              <a:t>Our People</a:t>
            </a:r>
            <a:r>
              <a:rPr lang="en-US" dirty="0" smtClean="0">
                <a:solidFill>
                  <a:srgbClr val="435461"/>
                </a:solidFill>
              </a:rPr>
              <a:t/>
            </a:r>
            <a:br>
              <a:rPr lang="en-US" dirty="0" smtClean="0">
                <a:solidFill>
                  <a:srgbClr val="435461"/>
                </a:solidFill>
              </a:rPr>
            </a:br>
            <a:endParaRPr lang="en-US" dirty="0">
              <a:solidFill>
                <a:srgbClr val="43546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878" y="1537376"/>
            <a:ext cx="8494125" cy="1369616"/>
          </a:xfrm>
          <a:prstGeom prst="rect">
            <a:avLst/>
          </a:prstGeom>
          <a:noFill/>
        </p:spPr>
        <p:txBody>
          <a:bodyPr wrap="square" lIns="68589" tIns="34295" rIns="68589" bIns="34295" numCol="2" rtlCol="0">
            <a:spAutoFit/>
          </a:bodyPr>
          <a:lstStyle/>
          <a:p>
            <a:pPr marL="214341" indent="-21434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214341" indent="-21434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 marL="214341" indent="-21434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endParaRPr lang="en-US" sz="1200" dirty="0">
              <a:solidFill>
                <a:srgbClr val="1D2457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5735" y="1517940"/>
            <a:ext cx="2411943" cy="3184118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22662" y="1507219"/>
            <a:ext cx="2411943" cy="31948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377" y="1517940"/>
            <a:ext cx="2412363" cy="318411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8978" y="1651343"/>
            <a:ext cx="2182973" cy="122342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PETE </a:t>
            </a:r>
            <a:endParaRPr lang="en-US" sz="1500" b="1" dirty="0" smtClean="0">
              <a:ln w="2857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500" b="1" dirty="0" smtClean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CUNNINGHAM</a:t>
            </a:r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/>
            </a:r>
            <a:b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</a:br>
            <a:r>
              <a:rPr lang="en-US" sz="1500" dirty="0" smtClean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CEO</a:t>
            </a:r>
          </a:p>
          <a:p>
            <a:endParaRPr lang="en-US" sz="1500" dirty="0">
              <a:ln w="2857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  <a:p>
            <a:endParaRPr lang="en-US" sz="1500" dirty="0">
              <a:ln w="2857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0719" y="1644661"/>
            <a:ext cx="2143948" cy="992590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 smtClean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MATT </a:t>
            </a:r>
          </a:p>
          <a:p>
            <a:r>
              <a:rPr lang="en-US" sz="1500" b="1" dirty="0" smtClean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MURRAY</a:t>
            </a:r>
          </a:p>
          <a:p>
            <a:r>
              <a:rPr lang="en-US" sz="1500" dirty="0" smtClean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Chief Content</a:t>
            </a:r>
          </a:p>
          <a:p>
            <a:r>
              <a:rPr lang="en-US" sz="1500" dirty="0" smtClean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Officer</a:t>
            </a:r>
            <a:endParaRPr lang="en-US" sz="1500" dirty="0">
              <a:ln w="2857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8939" y="1628511"/>
            <a:ext cx="1385484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CCO 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1016" y="2647267"/>
            <a:ext cx="2306764" cy="176203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214341" indent="-214341">
              <a:buFont typeface="Lucida Grande"/>
              <a:buChar char="-"/>
            </a:pPr>
            <a:r>
              <a:rPr lang="en-US" sz="1100" dirty="0">
                <a:latin typeface="Century Gothic" panose="020B0502020202020204" pitchFamily="34" charset="0"/>
                <a:cs typeface="Century Gothic"/>
              </a:rPr>
              <a:t>Founded CCO in 2011 </a:t>
            </a:r>
          </a:p>
          <a:p>
            <a:pPr marL="214341" indent="-214341">
              <a:buFont typeface="Lucida Grande"/>
              <a:buChar char="-"/>
            </a:pPr>
            <a:r>
              <a:rPr lang="en-US" sz="1100" dirty="0">
                <a:latin typeface="Century Gothic" panose="020B0502020202020204" pitchFamily="34" charset="0"/>
                <a:cs typeface="Century Gothic"/>
              </a:rPr>
              <a:t>Presents regularly at healthcare industry and healthcare private equity conferences</a:t>
            </a:r>
          </a:p>
          <a:p>
            <a:pPr marL="214341" indent="-214341">
              <a:buFont typeface="Lucida Grande"/>
              <a:buChar char="-"/>
            </a:pPr>
            <a:r>
              <a:rPr lang="en-US" sz="1100" dirty="0">
                <a:latin typeface="Century Gothic" panose="020B0502020202020204" pitchFamily="34" charset="0"/>
                <a:cs typeface="Century Gothic"/>
              </a:rPr>
              <a:t>Co-Founder of </a:t>
            </a:r>
            <a:r>
              <a:rPr lang="en-US" sz="1100" dirty="0" err="1">
                <a:latin typeface="Century Gothic" panose="020B0502020202020204" pitchFamily="34" charset="0"/>
                <a:cs typeface="Century Gothic"/>
              </a:rPr>
              <a:t>CeCe</a:t>
            </a:r>
            <a:r>
              <a:rPr lang="en-US" sz="1100" dirty="0">
                <a:latin typeface="Century Gothic" panose="020B0502020202020204" pitchFamily="34" charset="0"/>
                <a:cs typeface="Century Gothic"/>
              </a:rPr>
              <a:t> Cares Pediatric Epilepsy </a:t>
            </a:r>
            <a:r>
              <a:rPr lang="en-US" sz="1100" dirty="0" smtClean="0">
                <a:latin typeface="Century Gothic" panose="020B0502020202020204" pitchFamily="34" charset="0"/>
                <a:cs typeface="Century Gothic"/>
              </a:rPr>
              <a:t>Foundation</a:t>
            </a:r>
          </a:p>
          <a:p>
            <a:pPr marL="214341" indent="-214341">
              <a:buFont typeface="Lucida Grande"/>
              <a:buChar char="-"/>
            </a:pPr>
            <a:r>
              <a:rPr lang="en-US" sz="1100" dirty="0" smtClean="0">
                <a:latin typeface="Century Gothic" panose="020B0502020202020204" pitchFamily="34" charset="0"/>
                <a:cs typeface="Century Gothic"/>
              </a:rPr>
              <a:t>Drake University,</a:t>
            </a:r>
          </a:p>
          <a:p>
            <a:r>
              <a:rPr lang="en-US" sz="1100" dirty="0">
                <a:latin typeface="Century Gothic" panose="020B0502020202020204" pitchFamily="34" charset="0"/>
                <a:cs typeface="Century Gothic"/>
              </a:rPr>
              <a:t> </a:t>
            </a:r>
            <a:r>
              <a:rPr lang="en-US" sz="1100" dirty="0" smtClean="0">
                <a:latin typeface="Century Gothic" panose="020B0502020202020204" pitchFamily="34" charset="0"/>
                <a:cs typeface="Century Gothic"/>
              </a:rPr>
              <a:t>    BS/BA, </a:t>
            </a:r>
            <a:r>
              <a:rPr lang="en-US" sz="1100" dirty="0" err="1" smtClean="0">
                <a:latin typeface="Century Gothic" panose="020B0502020202020204" pitchFamily="34" charset="0"/>
                <a:cs typeface="Century Gothic"/>
              </a:rPr>
              <a:t>Mktg</a:t>
            </a:r>
            <a:r>
              <a:rPr lang="en-US" sz="1100" dirty="0" smtClean="0">
                <a:latin typeface="Century Gothic" panose="020B0502020202020204" pitchFamily="34" charset="0"/>
                <a:cs typeface="Century Gothic"/>
              </a:rPr>
              <a:t> &amp; Economics</a:t>
            </a:r>
            <a:endParaRPr lang="en-US" sz="1100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5823" y="2653870"/>
            <a:ext cx="2130210" cy="19313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214341" indent="-214341">
              <a:buFont typeface="Lucida Grande"/>
              <a:buChar char="-"/>
            </a:pPr>
            <a:r>
              <a:rPr lang="en-US" sz="1100" dirty="0">
                <a:latin typeface="Century Gothic"/>
                <a:cs typeface="Century Gothic"/>
              </a:rPr>
              <a:t>Joined CCO in 2014 to oversee all content development</a:t>
            </a:r>
          </a:p>
          <a:p>
            <a:pPr marL="214341" indent="-214341">
              <a:buFont typeface="Lucida Grande"/>
              <a:buChar char="-"/>
            </a:pPr>
            <a:r>
              <a:rPr lang="en-US" sz="1100" dirty="0">
                <a:latin typeface="Century Gothic"/>
                <a:cs typeface="Century Gothic"/>
              </a:rPr>
              <a:t>Former political reporter for The </a:t>
            </a:r>
            <a:r>
              <a:rPr lang="en-US" sz="1100" dirty="0" smtClean="0">
                <a:latin typeface="Century Gothic"/>
                <a:cs typeface="Century Gothic"/>
              </a:rPr>
              <a:t>Economist/ </a:t>
            </a:r>
            <a:r>
              <a:rPr lang="en-US" sz="1100" dirty="0">
                <a:latin typeface="Century Gothic"/>
                <a:cs typeface="Century Gothic"/>
              </a:rPr>
              <a:t>Congressional Quarterly (Roll </a:t>
            </a:r>
            <a:r>
              <a:rPr lang="en-US" sz="1100" dirty="0" smtClean="0">
                <a:latin typeface="Century Gothic"/>
                <a:cs typeface="Century Gothic"/>
              </a:rPr>
              <a:t>Call)</a:t>
            </a:r>
          </a:p>
          <a:p>
            <a:pPr marL="214341" indent="-214341">
              <a:buFont typeface="Lucida Grande"/>
              <a:buChar char="-"/>
            </a:pPr>
            <a:r>
              <a:rPr lang="en-US" sz="1100" dirty="0" smtClean="0">
                <a:latin typeface="Century Gothic"/>
                <a:cs typeface="Century Gothic"/>
              </a:rPr>
              <a:t>Former Op-Ed writer for Fortune 500 CEO’s</a:t>
            </a:r>
            <a:endParaRPr lang="en-US" sz="1100" dirty="0">
              <a:latin typeface="Century Gothic"/>
              <a:cs typeface="Century Gothic"/>
            </a:endParaRPr>
          </a:p>
          <a:p>
            <a:pPr marL="214341" indent="-214341">
              <a:buFont typeface="Lucida Grande"/>
              <a:buChar char="-"/>
            </a:pPr>
            <a:r>
              <a:rPr lang="en-US" sz="1100" dirty="0">
                <a:latin typeface="Century Gothic"/>
                <a:cs typeface="Century Gothic"/>
              </a:rPr>
              <a:t>Northwestern University, MS, Journalism</a:t>
            </a:r>
          </a:p>
        </p:txBody>
      </p:sp>
      <p:pic>
        <p:nvPicPr>
          <p:cNvPr id="12" name="Picture 11" descr="BJA_57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85" y="1690533"/>
            <a:ext cx="777240" cy="863377"/>
          </a:xfrm>
          <a:prstGeom prst="rect">
            <a:avLst/>
          </a:prstGeom>
        </p:spPr>
      </p:pic>
      <p:pic>
        <p:nvPicPr>
          <p:cNvPr id="13" name="Picture 12" descr="BJA_569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33" y="1687327"/>
            <a:ext cx="777240" cy="863374"/>
          </a:xfrm>
          <a:prstGeom prst="rect">
            <a:avLst/>
          </a:prstGeom>
        </p:spPr>
      </p:pic>
      <p:pic>
        <p:nvPicPr>
          <p:cNvPr id="14" name="Picture 13" descr="BJA_567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17" y="2006935"/>
            <a:ext cx="775647" cy="861605"/>
          </a:xfrm>
          <a:prstGeom prst="rect">
            <a:avLst/>
          </a:prstGeom>
        </p:spPr>
      </p:pic>
      <p:pic>
        <p:nvPicPr>
          <p:cNvPr id="15" name="Picture 14" descr="BJA_58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51" y="2006935"/>
            <a:ext cx="798619" cy="887122"/>
          </a:xfrm>
          <a:prstGeom prst="rect">
            <a:avLst/>
          </a:prstGeom>
        </p:spPr>
      </p:pic>
      <p:pic>
        <p:nvPicPr>
          <p:cNvPr id="16" name="Picture 15" descr="BJA_580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81" y="2926428"/>
            <a:ext cx="777240" cy="8633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08940" y="3894526"/>
            <a:ext cx="229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entury Gothic" panose="020B0502020202020204" pitchFamily="34" charset="0"/>
              </a:rPr>
              <a:t>At CCO, we recruit our people from the top marketing &amp; journalism programs in the country.</a:t>
            </a:r>
            <a:endParaRPr lang="en-US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1" y="500422"/>
            <a:ext cx="7305672" cy="3792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63B80"/>
                </a:solidFill>
              </a:rPr>
              <a:t>Our Experience</a:t>
            </a:r>
            <a:r>
              <a:rPr lang="en-US" sz="3000" dirty="0">
                <a:solidFill>
                  <a:srgbClr val="435461"/>
                </a:solidFill>
              </a:rPr>
              <a:t/>
            </a:r>
            <a:br>
              <a:rPr lang="en-US" sz="3000" dirty="0">
                <a:solidFill>
                  <a:srgbClr val="435461"/>
                </a:solidFill>
              </a:rPr>
            </a:br>
            <a:endParaRPr lang="en-US" sz="3000" dirty="0">
              <a:solidFill>
                <a:srgbClr val="43546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712" y="1528525"/>
            <a:ext cx="4914411" cy="3184118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3377" y="1517940"/>
            <a:ext cx="2763393" cy="318411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8978" y="1651341"/>
            <a:ext cx="2182973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TARGET AUDIENCES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0044" y="1651341"/>
            <a:ext cx="3248597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REPRESENTATIVE CLIENTS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8974" y="2136257"/>
            <a:ext cx="2784738" cy="222369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214341" indent="-21434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2457"/>
                </a:solidFill>
                <a:latin typeface="Century Gothic"/>
                <a:cs typeface="Century Gothic"/>
              </a:rPr>
              <a:t>Health System</a:t>
            </a:r>
          </a:p>
          <a:p>
            <a:pPr marL="214341" indent="-21434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2457"/>
                </a:solidFill>
                <a:latin typeface="Century Gothic"/>
                <a:cs typeface="Century Gothic"/>
              </a:rPr>
              <a:t>Academic Medical Center</a:t>
            </a:r>
          </a:p>
          <a:p>
            <a:pPr marL="214341" indent="-21434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2457"/>
                </a:solidFill>
                <a:latin typeface="Century Gothic"/>
                <a:cs typeface="Century Gothic"/>
              </a:rPr>
              <a:t>Community Hospital</a:t>
            </a:r>
          </a:p>
          <a:p>
            <a:pPr marL="214341" indent="-21434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2457"/>
                </a:solidFill>
                <a:latin typeface="Century Gothic"/>
                <a:cs typeface="Century Gothic"/>
              </a:rPr>
              <a:t>Critical Access Hospital</a:t>
            </a:r>
          </a:p>
          <a:p>
            <a:pPr marL="214341" indent="-21434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2457"/>
                </a:solidFill>
                <a:latin typeface="Century Gothic"/>
                <a:cs typeface="Century Gothic"/>
              </a:rPr>
              <a:t>Surgery Center</a:t>
            </a:r>
          </a:p>
          <a:p>
            <a:pPr marL="214341" indent="-21434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2457"/>
                </a:solidFill>
                <a:latin typeface="Century Gothic"/>
                <a:cs typeface="Century Gothic"/>
              </a:rPr>
              <a:t>Physician Practice</a:t>
            </a:r>
          </a:p>
          <a:p>
            <a:pPr marL="214341" indent="-21434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2457"/>
                </a:solidFill>
                <a:latin typeface="Century Gothic"/>
                <a:cs typeface="Century Gothic"/>
              </a:rPr>
              <a:t>Ancillary Service</a:t>
            </a:r>
          </a:p>
          <a:p>
            <a:pPr marL="214341" indent="-21434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2457"/>
                </a:solidFill>
                <a:latin typeface="Century Gothic"/>
                <a:cs typeface="Century Gothic"/>
              </a:rPr>
              <a:t>Payer Organizations</a:t>
            </a:r>
          </a:p>
          <a:p>
            <a:pPr marL="214341" indent="-21434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2457"/>
                </a:solidFill>
                <a:latin typeface="Century Gothic"/>
                <a:cs typeface="Century Gothic"/>
              </a:rPr>
              <a:t>ACO’s</a:t>
            </a:r>
          </a:p>
          <a:p>
            <a:pPr marL="214341" indent="-21434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2457"/>
                </a:solidFill>
                <a:latin typeface="Century Gothic"/>
                <a:cs typeface="Century Gothic"/>
              </a:rPr>
              <a:t>Self Insured </a:t>
            </a:r>
            <a:r>
              <a:rPr lang="en-US" dirty="0" smtClean="0">
                <a:solidFill>
                  <a:srgbClr val="1D2457"/>
                </a:solidFill>
                <a:latin typeface="Century Gothic"/>
                <a:cs typeface="Century Gothic"/>
              </a:rPr>
              <a:t>Employers</a:t>
            </a:r>
            <a:endParaRPr lang="en-US" dirty="0">
              <a:solidFill>
                <a:srgbClr val="1D2457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EHC_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70" y="2652862"/>
            <a:ext cx="1414640" cy="350539"/>
          </a:xfrm>
          <a:prstGeom prst="rect">
            <a:avLst/>
          </a:prstGeom>
        </p:spPr>
      </p:pic>
      <p:pic>
        <p:nvPicPr>
          <p:cNvPr id="9" name="Picture 8" descr="EmergeMD_vector_logo_horiz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90" y="4105344"/>
            <a:ext cx="1216395" cy="325821"/>
          </a:xfrm>
          <a:prstGeom prst="rect">
            <a:avLst/>
          </a:prstGeom>
        </p:spPr>
      </p:pic>
      <p:pic>
        <p:nvPicPr>
          <p:cNvPr id="10" name="Picture 9" descr="EMS_logo_CMY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27" y="3309177"/>
            <a:ext cx="836973" cy="611560"/>
          </a:xfrm>
          <a:prstGeom prst="rect">
            <a:avLst/>
          </a:prstGeom>
        </p:spPr>
      </p:pic>
      <p:pic>
        <p:nvPicPr>
          <p:cNvPr id="11" name="Picture 10" descr="header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96" y="3477127"/>
            <a:ext cx="890819" cy="543132"/>
          </a:xfrm>
          <a:prstGeom prst="rect">
            <a:avLst/>
          </a:prstGeom>
        </p:spPr>
      </p:pic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97" y="2494432"/>
            <a:ext cx="1005149" cy="459378"/>
          </a:xfrm>
          <a:prstGeom prst="rect">
            <a:avLst/>
          </a:prstGeom>
        </p:spPr>
      </p:pic>
      <p:pic>
        <p:nvPicPr>
          <p:cNvPr id="14" name="Picture 13" descr="logoada2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4237387"/>
            <a:ext cx="1662647" cy="284139"/>
          </a:xfrm>
          <a:prstGeom prst="rect">
            <a:avLst/>
          </a:prstGeom>
        </p:spPr>
      </p:pic>
      <p:pic>
        <p:nvPicPr>
          <p:cNvPr id="15" name="Picture 14" descr="nmbs_horz_cmy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19" y="2191444"/>
            <a:ext cx="1670679" cy="329730"/>
          </a:xfrm>
          <a:prstGeom prst="rect">
            <a:avLst/>
          </a:prstGeom>
        </p:spPr>
      </p:pic>
      <p:pic>
        <p:nvPicPr>
          <p:cNvPr id="16" name="Picture 15" descr="RegentLogoPMS_NoTag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35" y="2115090"/>
            <a:ext cx="1531352" cy="315306"/>
          </a:xfrm>
          <a:prstGeom prst="rect">
            <a:avLst/>
          </a:prstGeom>
        </p:spPr>
      </p:pic>
      <p:pic>
        <p:nvPicPr>
          <p:cNvPr id="18" name="Picture 17" descr="Screen Shot 2015-10-29 at 11.46.21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32" y="4116252"/>
            <a:ext cx="1025386" cy="375153"/>
          </a:xfrm>
          <a:prstGeom prst="rect">
            <a:avLst/>
          </a:prstGeom>
        </p:spPr>
      </p:pic>
      <p:pic>
        <p:nvPicPr>
          <p:cNvPr id="19" name="Picture 18" descr="Screen-Shot-2015-10-29-at-11.38.07-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20" y="3003397"/>
            <a:ext cx="762198" cy="473730"/>
          </a:xfrm>
          <a:prstGeom prst="rect">
            <a:avLst/>
          </a:prstGeom>
        </p:spPr>
      </p:pic>
      <p:pic>
        <p:nvPicPr>
          <p:cNvPr id="20" name="Picture 19" descr="MedHQ_label-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75" y="3186769"/>
            <a:ext cx="609870" cy="247679"/>
          </a:xfrm>
          <a:prstGeom prst="rect">
            <a:avLst/>
          </a:prstGeom>
        </p:spPr>
      </p:pic>
      <p:pic>
        <p:nvPicPr>
          <p:cNvPr id="21" name="Picture 20" descr="usap_logo_FINA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61" y="3434447"/>
            <a:ext cx="1218686" cy="375709"/>
          </a:xfrm>
          <a:prstGeom prst="rect">
            <a:avLst/>
          </a:prstGeom>
        </p:spPr>
      </p:pic>
      <p:pic>
        <p:nvPicPr>
          <p:cNvPr id="22" name="Picture 21" descr="IRP-logo_CMYK_final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14" y="2928518"/>
            <a:ext cx="1027768" cy="3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1" y="500422"/>
            <a:ext cx="7305672" cy="3792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63B80"/>
                </a:solidFill>
              </a:rPr>
              <a:t>Our Results</a:t>
            </a:r>
            <a:r>
              <a:rPr lang="en-US" sz="3000" dirty="0">
                <a:solidFill>
                  <a:srgbClr val="435461"/>
                </a:solidFill>
              </a:rPr>
              <a:t/>
            </a:r>
            <a:br>
              <a:rPr lang="en-US" sz="3000" dirty="0">
                <a:solidFill>
                  <a:srgbClr val="435461"/>
                </a:solidFill>
              </a:rPr>
            </a:br>
            <a:endParaRPr lang="en-US" sz="3000" dirty="0">
              <a:solidFill>
                <a:srgbClr val="43546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6744" y="1517940"/>
            <a:ext cx="5235454" cy="3184118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3376" y="1517940"/>
            <a:ext cx="2569760" cy="318411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8975" y="1651341"/>
            <a:ext cx="3185960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TRADITIONAL RESULT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977" y="2136253"/>
            <a:ext cx="2165817" cy="136192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buSzPct val="80000"/>
            </a:pP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“Half the money I spend on advertising is wasted; the trouble is I don’t know which half.”</a:t>
            </a:r>
          </a:p>
          <a:p>
            <a:pPr>
              <a:buSzPct val="80000"/>
            </a:pPr>
            <a:r>
              <a:rPr lang="en-US" dirty="0" smtClean="0">
                <a:ln w="12700">
                  <a:noFill/>
                </a:ln>
                <a:latin typeface="Century Gothic"/>
                <a:cs typeface="Century Gothic"/>
              </a:rPr>
              <a:t>– John Wanamaker</a:t>
            </a:r>
            <a:endParaRPr lang="en-US" dirty="0">
              <a:ln w="12700">
                <a:noFill/>
              </a:ln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4710" y="1644661"/>
            <a:ext cx="1601531" cy="3000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sz="1500" b="1" dirty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OUR RESULT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3454" y="2136253"/>
            <a:ext cx="10913028" cy="3931855"/>
          </a:xfrm>
          <a:prstGeom prst="rect">
            <a:avLst/>
          </a:prstGeom>
          <a:noFill/>
        </p:spPr>
        <p:txBody>
          <a:bodyPr wrap="square" lIns="68589" tIns="34295" rIns="68589" bIns="34295" numCol="2" rtlCol="0">
            <a:spAutoFit/>
          </a:bodyPr>
          <a:lstStyle/>
          <a:p>
            <a:pPr marL="214341" indent="-214341">
              <a:lnSpc>
                <a:spcPct val="150000"/>
              </a:lnSpc>
              <a:buFont typeface="Lucida Grande"/>
              <a:buChar char="-"/>
            </a:pPr>
            <a:r>
              <a:rPr lang="en-US" sz="1200" dirty="0">
                <a:latin typeface="Century Gothic"/>
                <a:cs typeface="Century Gothic"/>
              </a:rPr>
              <a:t>Anesthesia Management Company – 138% growth in 24 months</a:t>
            </a:r>
          </a:p>
          <a:p>
            <a:pPr marL="214341" indent="-214341">
              <a:lnSpc>
                <a:spcPct val="150000"/>
              </a:lnSpc>
              <a:buFont typeface="Lucida Grande"/>
              <a:buChar char="-"/>
            </a:pPr>
            <a:r>
              <a:rPr lang="en-US" sz="1200" dirty="0">
                <a:latin typeface="Century Gothic"/>
                <a:cs typeface="Century Gothic"/>
              </a:rPr>
              <a:t>Global RCM Company – Start-up to 4,000 employees in 4 years</a:t>
            </a:r>
          </a:p>
          <a:p>
            <a:pPr marL="214341" indent="-214341">
              <a:lnSpc>
                <a:spcPct val="150000"/>
              </a:lnSpc>
              <a:buFont typeface="Lucida Grande"/>
              <a:buChar char="-"/>
            </a:pPr>
            <a:r>
              <a:rPr lang="en-US" sz="1200" dirty="0">
                <a:latin typeface="Century Gothic"/>
                <a:cs typeface="Century Gothic"/>
              </a:rPr>
              <a:t>ASC RCM Company – 25 to 450 employees in 5 years</a:t>
            </a:r>
          </a:p>
          <a:p>
            <a:pPr marL="214341" indent="-214341">
              <a:lnSpc>
                <a:spcPct val="150000"/>
              </a:lnSpc>
              <a:buFont typeface="Lucida Grande"/>
              <a:buChar char="-"/>
            </a:pPr>
            <a:r>
              <a:rPr lang="en-US" sz="1200" dirty="0">
                <a:latin typeface="Century Gothic"/>
                <a:cs typeface="Century Gothic"/>
              </a:rPr>
              <a:t>Health IT Company – 50 to 400 employees in 3 years</a:t>
            </a:r>
          </a:p>
          <a:p>
            <a:pPr marL="214341" indent="-214341">
              <a:lnSpc>
                <a:spcPct val="150000"/>
              </a:lnSpc>
              <a:buFont typeface="Lucida Grande"/>
              <a:buChar char="-"/>
            </a:pPr>
            <a:r>
              <a:rPr lang="en-US" sz="1200" dirty="0">
                <a:latin typeface="Century Gothic"/>
                <a:cs typeface="Century Gothic"/>
              </a:rPr>
              <a:t>ASC Management Company – 3x deal increase at 36% reduction</a:t>
            </a:r>
            <a:br>
              <a:rPr lang="en-US" sz="1200" dirty="0">
                <a:latin typeface="Century Gothic"/>
                <a:cs typeface="Century Gothic"/>
              </a:rPr>
            </a:br>
            <a:r>
              <a:rPr lang="en-US" sz="1200" dirty="0">
                <a:latin typeface="Century Gothic"/>
                <a:cs typeface="Century Gothic"/>
              </a:rPr>
              <a:t>in overall BD costs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Century Gothic"/>
                <a:cs typeface="Century Gothic"/>
              </a:rPr>
              <a:t/>
            </a:r>
            <a:br>
              <a:rPr lang="en-US" sz="1200" dirty="0">
                <a:latin typeface="Century Gothic"/>
                <a:cs typeface="Century Gothic"/>
              </a:rPr>
            </a:br>
            <a:endParaRPr lang="en-US" sz="12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Century Gothic"/>
                <a:cs typeface="Century Gothic"/>
              </a:rPr>
              <a:t/>
            </a:r>
            <a:br>
              <a:rPr lang="en-US" sz="1200" dirty="0">
                <a:latin typeface="Century Gothic"/>
                <a:cs typeface="Century Gothic"/>
              </a:rPr>
            </a:br>
            <a:endParaRPr lang="en-US"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71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1" y="500422"/>
            <a:ext cx="7305672" cy="3792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63B80"/>
                </a:solidFill>
              </a:rPr>
              <a:t>What We Do</a:t>
            </a:r>
            <a:r>
              <a:rPr lang="en-US" sz="3300" dirty="0"/>
              <a:t/>
            </a:r>
            <a:br>
              <a:rPr lang="en-US" sz="3300" dirty="0"/>
            </a:b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3535046" y="1523271"/>
            <a:ext cx="2373167" cy="2848421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75933" y="1523271"/>
            <a:ext cx="2373167" cy="2848421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2793" y="1523271"/>
            <a:ext cx="2373581" cy="2848421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38976" y="1627780"/>
            <a:ext cx="2297397" cy="500147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b="1" dirty="0" smtClean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SUPPORT DECISION MAKING</a:t>
            </a:r>
            <a:endParaRPr lang="en-US" b="1" dirty="0">
              <a:ln w="2857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0813" y="1643378"/>
            <a:ext cx="2297397" cy="284703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b="1" dirty="0" smtClean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GENERATE DEMAND</a:t>
            </a:r>
            <a:endParaRPr lang="en-US" b="1" dirty="0">
              <a:ln w="2857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1701" y="1635985"/>
            <a:ext cx="2297397" cy="284703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r>
              <a:rPr lang="en-US" b="1" dirty="0" smtClean="0">
                <a:ln w="2857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INTELLIGENT CONTENT</a:t>
            </a:r>
            <a:endParaRPr lang="en-US" b="1" dirty="0">
              <a:ln w="28575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927" y="2249330"/>
            <a:ext cx="1322988" cy="1910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966" y="2138532"/>
            <a:ext cx="1524397" cy="2053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707" y="2384036"/>
            <a:ext cx="1682756" cy="17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71" y="1394983"/>
            <a:ext cx="7305672" cy="2733172"/>
          </a:xfrm>
        </p:spPr>
        <p:txBody>
          <a:bodyPr>
            <a:normAutofit fontScale="90000"/>
          </a:bodyPr>
          <a:lstStyle/>
          <a:p>
            <a:r>
              <a:rPr lang="en-US" sz="3300" b="0" dirty="0">
                <a:solidFill>
                  <a:srgbClr val="435461"/>
                </a:solidFill>
              </a:rPr>
              <a:t>Support Decision </a:t>
            </a:r>
            <a:br>
              <a:rPr lang="en-US" sz="3300" b="0" dirty="0">
                <a:solidFill>
                  <a:srgbClr val="435461"/>
                </a:solidFill>
              </a:rPr>
            </a:br>
            <a:r>
              <a:rPr lang="en-US" sz="3300" b="0" dirty="0">
                <a:solidFill>
                  <a:srgbClr val="435461"/>
                </a:solidFill>
              </a:rPr>
              <a:t>Making</a:t>
            </a:r>
            <a:br>
              <a:rPr lang="en-US" sz="3300" b="0" dirty="0">
                <a:solidFill>
                  <a:srgbClr val="435461"/>
                </a:solidFill>
              </a:rPr>
            </a:br>
            <a:r>
              <a:rPr lang="en-US" sz="1700" b="0" dirty="0">
                <a:solidFill>
                  <a:srgbClr val="435461"/>
                </a:solidFill>
              </a:rPr>
              <a:t/>
            </a:r>
            <a:br>
              <a:rPr lang="en-US" sz="1700" b="0" dirty="0">
                <a:solidFill>
                  <a:srgbClr val="435461"/>
                </a:solidFill>
              </a:rPr>
            </a:br>
            <a:r>
              <a:rPr lang="en-US" sz="1700" b="0" dirty="0">
                <a:solidFill>
                  <a:srgbClr val="435461"/>
                </a:solidFill>
              </a:rPr>
              <a:t>- Competitive Intelligence</a:t>
            </a:r>
            <a:br>
              <a:rPr lang="en-US" sz="1700" b="0" dirty="0">
                <a:solidFill>
                  <a:srgbClr val="435461"/>
                </a:solidFill>
              </a:rPr>
            </a:br>
            <a:r>
              <a:rPr lang="en-US" sz="1700" b="0" dirty="0">
                <a:solidFill>
                  <a:srgbClr val="435461"/>
                </a:solidFill>
              </a:rPr>
              <a:t>- Market Intelligence</a:t>
            </a:r>
            <a:br>
              <a:rPr lang="en-US" sz="1700" b="0" dirty="0">
                <a:solidFill>
                  <a:srgbClr val="435461"/>
                </a:solidFill>
              </a:rPr>
            </a:br>
            <a:r>
              <a:rPr lang="en-US" sz="1700" b="0" dirty="0">
                <a:solidFill>
                  <a:srgbClr val="435461"/>
                </a:solidFill>
              </a:rPr>
              <a:t>- Predictive Modeling</a:t>
            </a:r>
            <a:br>
              <a:rPr lang="en-US" sz="1700" b="0" dirty="0">
                <a:solidFill>
                  <a:srgbClr val="435461"/>
                </a:solidFill>
              </a:rPr>
            </a:br>
            <a:r>
              <a:rPr lang="en-US" sz="1700" b="0" dirty="0">
                <a:solidFill>
                  <a:srgbClr val="435461"/>
                </a:solidFill>
              </a:rPr>
              <a:t>- Peer-based Benchmarking &amp; Analytics</a:t>
            </a:r>
            <a:br>
              <a:rPr lang="en-US" sz="1700" b="0" dirty="0">
                <a:solidFill>
                  <a:srgbClr val="435461"/>
                </a:solidFill>
              </a:rPr>
            </a:br>
            <a:r>
              <a:rPr lang="en-US" sz="1700" b="0" dirty="0">
                <a:solidFill>
                  <a:srgbClr val="435461"/>
                </a:solidFill>
              </a:rPr>
              <a:t>- Special Situations</a:t>
            </a:r>
            <a:br>
              <a:rPr lang="en-US" sz="1700" b="0" dirty="0">
                <a:solidFill>
                  <a:srgbClr val="435461"/>
                </a:solidFill>
              </a:rPr>
            </a:br>
            <a:endParaRPr lang="en-US" sz="1700" dirty="0">
              <a:solidFill>
                <a:srgbClr val="43546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6075" y="550334"/>
            <a:ext cx="3544326" cy="844650"/>
          </a:xfrm>
          <a:prstGeom prst="rect">
            <a:avLst/>
          </a:prstGeom>
        </p:spPr>
        <p:txBody>
          <a:bodyPr vert="horz" lIns="0" tIns="34295" rIns="68589" bIns="34295" rtlCol="0" anchor="t" anchorCtr="0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rgbClr val="1D2457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>
                <a:solidFill>
                  <a:srgbClr val="263B80"/>
                </a:solidFill>
              </a:rPr>
              <a:t>How We Do It</a:t>
            </a:r>
            <a:endParaRPr lang="en-US" dirty="0">
              <a:solidFill>
                <a:srgbClr val="263B80"/>
              </a:solidFill>
            </a:endParaRPr>
          </a:p>
        </p:txBody>
      </p:sp>
      <p:pic>
        <p:nvPicPr>
          <p:cNvPr id="3" name="Picture 2" descr="InflectionPoint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57" y="243417"/>
            <a:ext cx="4106344" cy="45614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68466" y="476250"/>
            <a:ext cx="0" cy="4445000"/>
          </a:xfrm>
          <a:prstGeom prst="line">
            <a:avLst/>
          </a:prstGeom>
          <a:ln>
            <a:solidFill>
              <a:srgbClr val="4354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1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24" y="203200"/>
            <a:ext cx="7555429" cy="465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7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11029</TotalTime>
  <Words>1141</Words>
  <Application>Microsoft Office PowerPoint</Application>
  <PresentationFormat>On-screen Show (16:10)</PresentationFormat>
  <Paragraphs>359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Lucida Grande</vt:lpstr>
      <vt:lpstr>Office Theme</vt:lpstr>
      <vt:lpstr>PowerPoint Presentation</vt:lpstr>
      <vt:lpstr>PowerPoint Presentation</vt:lpstr>
      <vt:lpstr>PowerPoint Presentation</vt:lpstr>
      <vt:lpstr>Our People </vt:lpstr>
      <vt:lpstr>Our Experience </vt:lpstr>
      <vt:lpstr>Our Results </vt:lpstr>
      <vt:lpstr>What We Do </vt:lpstr>
      <vt:lpstr>Support Decision  Making  - Competitive Intelligence - Market Intelligence - Predictive Modeling - Peer-based Benchmarking &amp; Analytics - Special Situations </vt:lpstr>
      <vt:lpstr>PowerPoint Presentation</vt:lpstr>
      <vt:lpstr>How We Do It   Generate  Demand  - Brand - Content Marketing - Lead Generation &amp; Nurturing - Digital - PR &amp; Social Media  </vt:lpstr>
      <vt:lpstr>B2B Marketer Hierarchy of Needs    </vt:lpstr>
      <vt:lpstr>How We Do It Intelligent Content   </vt:lpstr>
      <vt:lpstr>100+ Healthcare Industry Influencer &amp; Content Distribution Relationships </vt:lpstr>
      <vt:lpstr>PowerPoint Presentation</vt:lpstr>
      <vt:lpstr>Proof of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Experience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 Decision Making  - Competitive Intelligence - Market Intelligence - Go-to-Market Strategy - Due Diligence - Predictive Sales Modeling  - Peer-based Benchmarking </vt:lpstr>
      <vt:lpstr>Generate Demand  - Brand - Lead Generation &amp; Nurturing - Digital - PR &amp; Social Media - Analytics - Content Marketing </vt:lpstr>
      <vt:lpstr>Generate Demand  - Brand - Lead Generation &amp; Nurturing - Digital - PR &amp; Social Media - Analytics - Content Marketing </vt:lpstr>
    </vt:vector>
  </TitlesOfParts>
  <Company>Girl In Motion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McElroy</dc:creator>
  <cp:lastModifiedBy>Pete Cunningham</cp:lastModifiedBy>
  <cp:revision>134</cp:revision>
  <cp:lastPrinted>2015-10-30T03:34:00Z</cp:lastPrinted>
  <dcterms:created xsi:type="dcterms:W3CDTF">2015-10-01T20:46:12Z</dcterms:created>
  <dcterms:modified xsi:type="dcterms:W3CDTF">2015-11-05T23:25:24Z</dcterms:modified>
</cp:coreProperties>
</file>