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7" r:id="rId2"/>
    <p:sldId id="256" r:id="rId3"/>
  </p:sldIdLst>
  <p:sldSz cx="10058400" cy="5486400"/>
  <p:notesSz cx="7010400" cy="9296400"/>
  <p:defaultTextStyle>
    <a:defPPr>
      <a:defRPr lang="es-MX"/>
    </a:defPPr>
    <a:lvl1pPr marL="0" algn="l" defTabSz="783679" rtl="0" eaLnBrk="1" latinLnBrk="0" hangingPunct="1">
      <a:defRPr sz="1543" kern="1200">
        <a:solidFill>
          <a:schemeClr val="tx1"/>
        </a:solidFill>
        <a:latin typeface="+mn-lt"/>
        <a:ea typeface="+mn-ea"/>
        <a:cs typeface="+mn-cs"/>
      </a:defRPr>
    </a:lvl1pPr>
    <a:lvl2pPr marL="391840" algn="l" defTabSz="783679" rtl="0" eaLnBrk="1" latinLnBrk="0" hangingPunct="1">
      <a:defRPr sz="1543" kern="1200">
        <a:solidFill>
          <a:schemeClr val="tx1"/>
        </a:solidFill>
        <a:latin typeface="+mn-lt"/>
        <a:ea typeface="+mn-ea"/>
        <a:cs typeface="+mn-cs"/>
      </a:defRPr>
    </a:lvl2pPr>
    <a:lvl3pPr marL="783679" algn="l" defTabSz="783679" rtl="0" eaLnBrk="1" latinLnBrk="0" hangingPunct="1">
      <a:defRPr sz="1543" kern="1200">
        <a:solidFill>
          <a:schemeClr val="tx1"/>
        </a:solidFill>
        <a:latin typeface="+mn-lt"/>
        <a:ea typeface="+mn-ea"/>
        <a:cs typeface="+mn-cs"/>
      </a:defRPr>
    </a:lvl3pPr>
    <a:lvl4pPr marL="1175520" algn="l" defTabSz="783679" rtl="0" eaLnBrk="1" latinLnBrk="0" hangingPunct="1">
      <a:defRPr sz="1543" kern="1200">
        <a:solidFill>
          <a:schemeClr val="tx1"/>
        </a:solidFill>
        <a:latin typeface="+mn-lt"/>
        <a:ea typeface="+mn-ea"/>
        <a:cs typeface="+mn-cs"/>
      </a:defRPr>
    </a:lvl4pPr>
    <a:lvl5pPr marL="1567360" algn="l" defTabSz="783679" rtl="0" eaLnBrk="1" latinLnBrk="0" hangingPunct="1">
      <a:defRPr sz="1543" kern="1200">
        <a:solidFill>
          <a:schemeClr val="tx1"/>
        </a:solidFill>
        <a:latin typeface="+mn-lt"/>
        <a:ea typeface="+mn-ea"/>
        <a:cs typeface="+mn-cs"/>
      </a:defRPr>
    </a:lvl5pPr>
    <a:lvl6pPr marL="1959199" algn="l" defTabSz="783679" rtl="0" eaLnBrk="1" latinLnBrk="0" hangingPunct="1">
      <a:defRPr sz="1543" kern="1200">
        <a:solidFill>
          <a:schemeClr val="tx1"/>
        </a:solidFill>
        <a:latin typeface="+mn-lt"/>
        <a:ea typeface="+mn-ea"/>
        <a:cs typeface="+mn-cs"/>
      </a:defRPr>
    </a:lvl6pPr>
    <a:lvl7pPr marL="2351039" algn="l" defTabSz="783679" rtl="0" eaLnBrk="1" latinLnBrk="0" hangingPunct="1">
      <a:defRPr sz="1543" kern="1200">
        <a:solidFill>
          <a:schemeClr val="tx1"/>
        </a:solidFill>
        <a:latin typeface="+mn-lt"/>
        <a:ea typeface="+mn-ea"/>
        <a:cs typeface="+mn-cs"/>
      </a:defRPr>
    </a:lvl7pPr>
    <a:lvl8pPr marL="2742880" algn="l" defTabSz="783679" rtl="0" eaLnBrk="1" latinLnBrk="0" hangingPunct="1">
      <a:defRPr sz="1543" kern="1200">
        <a:solidFill>
          <a:schemeClr val="tx1"/>
        </a:solidFill>
        <a:latin typeface="+mn-lt"/>
        <a:ea typeface="+mn-ea"/>
        <a:cs typeface="+mn-cs"/>
      </a:defRPr>
    </a:lvl8pPr>
    <a:lvl9pPr marL="3134719" algn="l" defTabSz="783679" rtl="0" eaLnBrk="1" latinLnBrk="0" hangingPunct="1">
      <a:defRPr sz="154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280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8" d="100"/>
          <a:sy n="88" d="100"/>
        </p:scale>
        <p:origin x="56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57300" y="897890"/>
            <a:ext cx="7543800" cy="1910080"/>
          </a:xfrm>
        </p:spPr>
        <p:txBody>
          <a:bodyPr anchor="b"/>
          <a:lstStyle>
            <a:lvl1pPr algn="ctr"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7300" y="2881630"/>
            <a:ext cx="7543800" cy="1324610"/>
          </a:xfrm>
        </p:spPr>
        <p:txBody>
          <a:bodyPr/>
          <a:lstStyle>
            <a:lvl1pPr marL="0" indent="0" algn="ctr">
              <a:buNone/>
              <a:defRPr sz="1920"/>
            </a:lvl1pPr>
            <a:lvl2pPr marL="365760" indent="0" algn="ctr">
              <a:buNone/>
              <a:defRPr sz="1600"/>
            </a:lvl2pPr>
            <a:lvl3pPr marL="731520" indent="0" algn="ctr">
              <a:buNone/>
              <a:defRPr sz="1440"/>
            </a:lvl3pPr>
            <a:lvl4pPr marL="1097280" indent="0" algn="ctr">
              <a:buNone/>
              <a:defRPr sz="1280"/>
            </a:lvl4pPr>
            <a:lvl5pPr marL="1463040" indent="0" algn="ctr">
              <a:buNone/>
              <a:defRPr sz="1280"/>
            </a:lvl5pPr>
            <a:lvl6pPr marL="1828800" indent="0" algn="ctr">
              <a:buNone/>
              <a:defRPr sz="1280"/>
            </a:lvl6pPr>
            <a:lvl7pPr marL="2194560" indent="0" algn="ctr">
              <a:buNone/>
              <a:defRPr sz="1280"/>
            </a:lvl7pPr>
            <a:lvl8pPr marL="2560320" indent="0" algn="ctr">
              <a:buNone/>
              <a:defRPr sz="1280"/>
            </a:lvl8pPr>
            <a:lvl9pPr marL="2926080" indent="0" algn="ctr">
              <a:buNone/>
              <a:defRPr sz="128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20246-56FF-42E7-B6EF-92059119D515}" type="datetimeFigureOut">
              <a:rPr lang="es-MX" smtClean="0"/>
              <a:t>09/11/2015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CB647-8067-4504-9CD2-055F399627C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744202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20246-56FF-42E7-B6EF-92059119D515}" type="datetimeFigureOut">
              <a:rPr lang="es-MX" smtClean="0"/>
              <a:t>09/11/2015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CB647-8067-4504-9CD2-055F399627C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126039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8042" y="292100"/>
            <a:ext cx="2168843" cy="464947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1515" y="292100"/>
            <a:ext cx="6380798" cy="464947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20246-56FF-42E7-B6EF-92059119D515}" type="datetimeFigureOut">
              <a:rPr lang="es-MX" smtClean="0"/>
              <a:t>09/11/2015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CB647-8067-4504-9CD2-055F399627C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065837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20246-56FF-42E7-B6EF-92059119D515}" type="datetimeFigureOut">
              <a:rPr lang="es-MX" smtClean="0"/>
              <a:t>09/11/2015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CB647-8067-4504-9CD2-055F399627C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949765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276" y="1367791"/>
            <a:ext cx="8675370" cy="2282190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276" y="3671571"/>
            <a:ext cx="8675370" cy="1200150"/>
          </a:xfrm>
        </p:spPr>
        <p:txBody>
          <a:bodyPr/>
          <a:lstStyle>
            <a:lvl1pPr marL="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1pPr>
            <a:lvl2pPr marL="36576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73152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3pPr>
            <a:lvl4pPr marL="109728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4pPr>
            <a:lvl5pPr marL="146304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5pPr>
            <a:lvl6pPr marL="182880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6pPr>
            <a:lvl7pPr marL="219456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7pPr>
            <a:lvl8pPr marL="256032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8pPr>
            <a:lvl9pPr marL="292608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20246-56FF-42E7-B6EF-92059119D515}" type="datetimeFigureOut">
              <a:rPr lang="es-MX" smtClean="0"/>
              <a:t>09/11/2015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CB647-8067-4504-9CD2-055F399627C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023628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1515" y="1460500"/>
            <a:ext cx="4274820" cy="348107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2065" y="1460500"/>
            <a:ext cx="4274820" cy="348107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20246-56FF-42E7-B6EF-92059119D515}" type="datetimeFigureOut">
              <a:rPr lang="es-MX" smtClean="0"/>
              <a:t>09/11/2015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CB647-8067-4504-9CD2-055F399627C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390196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292101"/>
            <a:ext cx="8675370" cy="106045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2826" y="1344930"/>
            <a:ext cx="4255174" cy="659130"/>
          </a:xfrm>
        </p:spPr>
        <p:txBody>
          <a:bodyPr anchor="b"/>
          <a:lstStyle>
            <a:lvl1pPr marL="0" indent="0">
              <a:buNone/>
              <a:defRPr sz="1920" b="1"/>
            </a:lvl1pPr>
            <a:lvl2pPr marL="365760" indent="0">
              <a:buNone/>
              <a:defRPr sz="1600" b="1"/>
            </a:lvl2pPr>
            <a:lvl3pPr marL="731520" indent="0">
              <a:buNone/>
              <a:defRPr sz="1440" b="1"/>
            </a:lvl3pPr>
            <a:lvl4pPr marL="1097280" indent="0">
              <a:buNone/>
              <a:defRPr sz="1280" b="1"/>
            </a:lvl4pPr>
            <a:lvl5pPr marL="1463040" indent="0">
              <a:buNone/>
              <a:defRPr sz="1280" b="1"/>
            </a:lvl5pPr>
            <a:lvl6pPr marL="1828800" indent="0">
              <a:buNone/>
              <a:defRPr sz="1280" b="1"/>
            </a:lvl6pPr>
            <a:lvl7pPr marL="2194560" indent="0">
              <a:buNone/>
              <a:defRPr sz="1280" b="1"/>
            </a:lvl7pPr>
            <a:lvl8pPr marL="2560320" indent="0">
              <a:buNone/>
              <a:defRPr sz="1280" b="1"/>
            </a:lvl8pPr>
            <a:lvl9pPr marL="2926080" indent="0">
              <a:buNone/>
              <a:defRPr sz="128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826" y="2004060"/>
            <a:ext cx="4255174" cy="294767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2065" y="1344930"/>
            <a:ext cx="4276130" cy="659130"/>
          </a:xfrm>
        </p:spPr>
        <p:txBody>
          <a:bodyPr anchor="b"/>
          <a:lstStyle>
            <a:lvl1pPr marL="0" indent="0">
              <a:buNone/>
              <a:defRPr sz="1920" b="1"/>
            </a:lvl1pPr>
            <a:lvl2pPr marL="365760" indent="0">
              <a:buNone/>
              <a:defRPr sz="1600" b="1"/>
            </a:lvl2pPr>
            <a:lvl3pPr marL="731520" indent="0">
              <a:buNone/>
              <a:defRPr sz="1440" b="1"/>
            </a:lvl3pPr>
            <a:lvl4pPr marL="1097280" indent="0">
              <a:buNone/>
              <a:defRPr sz="1280" b="1"/>
            </a:lvl4pPr>
            <a:lvl5pPr marL="1463040" indent="0">
              <a:buNone/>
              <a:defRPr sz="1280" b="1"/>
            </a:lvl5pPr>
            <a:lvl6pPr marL="1828800" indent="0">
              <a:buNone/>
              <a:defRPr sz="1280" b="1"/>
            </a:lvl6pPr>
            <a:lvl7pPr marL="2194560" indent="0">
              <a:buNone/>
              <a:defRPr sz="1280" b="1"/>
            </a:lvl7pPr>
            <a:lvl8pPr marL="2560320" indent="0">
              <a:buNone/>
              <a:defRPr sz="1280" b="1"/>
            </a:lvl8pPr>
            <a:lvl9pPr marL="2926080" indent="0">
              <a:buNone/>
              <a:defRPr sz="128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2065" y="2004060"/>
            <a:ext cx="4276130" cy="294767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20246-56FF-42E7-B6EF-92059119D515}" type="datetimeFigureOut">
              <a:rPr lang="es-MX" smtClean="0"/>
              <a:t>09/11/2015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CB647-8067-4504-9CD2-055F399627C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76539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20246-56FF-42E7-B6EF-92059119D515}" type="datetimeFigureOut">
              <a:rPr lang="es-MX" smtClean="0"/>
              <a:t>09/11/2015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CB647-8067-4504-9CD2-055F399627C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610932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20246-56FF-42E7-B6EF-92059119D515}" type="datetimeFigureOut">
              <a:rPr lang="es-MX" smtClean="0"/>
              <a:t>09/11/2015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CB647-8067-4504-9CD2-055F399627C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82502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365760"/>
            <a:ext cx="3244096" cy="1280160"/>
          </a:xfrm>
        </p:spPr>
        <p:txBody>
          <a:bodyPr anchor="b"/>
          <a:lstStyle>
            <a:lvl1pPr>
              <a:defRPr sz="256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6130" y="789940"/>
            <a:ext cx="5092065" cy="3898900"/>
          </a:xfrm>
        </p:spPr>
        <p:txBody>
          <a:bodyPr/>
          <a:lstStyle>
            <a:lvl1pPr>
              <a:defRPr sz="2560"/>
            </a:lvl1pPr>
            <a:lvl2pPr>
              <a:defRPr sz="2240"/>
            </a:lvl2pPr>
            <a:lvl3pPr>
              <a:defRPr sz="192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1645920"/>
            <a:ext cx="3244096" cy="3049270"/>
          </a:xfrm>
        </p:spPr>
        <p:txBody>
          <a:bodyPr/>
          <a:lstStyle>
            <a:lvl1pPr marL="0" indent="0">
              <a:buNone/>
              <a:defRPr sz="1280"/>
            </a:lvl1pPr>
            <a:lvl2pPr marL="365760" indent="0">
              <a:buNone/>
              <a:defRPr sz="1120"/>
            </a:lvl2pPr>
            <a:lvl3pPr marL="731520" indent="0">
              <a:buNone/>
              <a:defRPr sz="960"/>
            </a:lvl3pPr>
            <a:lvl4pPr marL="1097280" indent="0">
              <a:buNone/>
              <a:defRPr sz="800"/>
            </a:lvl4pPr>
            <a:lvl5pPr marL="1463040" indent="0">
              <a:buNone/>
              <a:defRPr sz="800"/>
            </a:lvl5pPr>
            <a:lvl6pPr marL="1828800" indent="0">
              <a:buNone/>
              <a:defRPr sz="800"/>
            </a:lvl6pPr>
            <a:lvl7pPr marL="2194560" indent="0">
              <a:buNone/>
              <a:defRPr sz="800"/>
            </a:lvl7pPr>
            <a:lvl8pPr marL="2560320" indent="0">
              <a:buNone/>
              <a:defRPr sz="800"/>
            </a:lvl8pPr>
            <a:lvl9pPr marL="2926080" indent="0">
              <a:buNone/>
              <a:defRPr sz="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20246-56FF-42E7-B6EF-92059119D515}" type="datetimeFigureOut">
              <a:rPr lang="es-MX" smtClean="0"/>
              <a:t>09/11/2015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CB647-8067-4504-9CD2-055F399627C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197847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365760"/>
            <a:ext cx="3244096" cy="1280160"/>
          </a:xfrm>
        </p:spPr>
        <p:txBody>
          <a:bodyPr anchor="b"/>
          <a:lstStyle>
            <a:lvl1pPr>
              <a:defRPr sz="256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76130" y="789940"/>
            <a:ext cx="5092065" cy="3898900"/>
          </a:xfrm>
        </p:spPr>
        <p:txBody>
          <a:bodyPr anchor="t"/>
          <a:lstStyle>
            <a:lvl1pPr marL="0" indent="0">
              <a:buNone/>
              <a:defRPr sz="2560"/>
            </a:lvl1pPr>
            <a:lvl2pPr marL="365760" indent="0">
              <a:buNone/>
              <a:defRPr sz="2240"/>
            </a:lvl2pPr>
            <a:lvl3pPr marL="731520" indent="0">
              <a:buNone/>
              <a:defRPr sz="1920"/>
            </a:lvl3pPr>
            <a:lvl4pPr marL="1097280" indent="0">
              <a:buNone/>
              <a:defRPr sz="1600"/>
            </a:lvl4pPr>
            <a:lvl5pPr marL="1463040" indent="0">
              <a:buNone/>
              <a:defRPr sz="1600"/>
            </a:lvl5pPr>
            <a:lvl6pPr marL="1828800" indent="0">
              <a:buNone/>
              <a:defRPr sz="1600"/>
            </a:lvl6pPr>
            <a:lvl7pPr marL="2194560" indent="0">
              <a:buNone/>
              <a:defRPr sz="1600"/>
            </a:lvl7pPr>
            <a:lvl8pPr marL="2560320" indent="0">
              <a:buNone/>
              <a:defRPr sz="1600"/>
            </a:lvl8pPr>
            <a:lvl9pPr marL="292608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1645920"/>
            <a:ext cx="3244096" cy="3049270"/>
          </a:xfrm>
        </p:spPr>
        <p:txBody>
          <a:bodyPr/>
          <a:lstStyle>
            <a:lvl1pPr marL="0" indent="0">
              <a:buNone/>
              <a:defRPr sz="1280"/>
            </a:lvl1pPr>
            <a:lvl2pPr marL="365760" indent="0">
              <a:buNone/>
              <a:defRPr sz="1120"/>
            </a:lvl2pPr>
            <a:lvl3pPr marL="731520" indent="0">
              <a:buNone/>
              <a:defRPr sz="960"/>
            </a:lvl3pPr>
            <a:lvl4pPr marL="1097280" indent="0">
              <a:buNone/>
              <a:defRPr sz="800"/>
            </a:lvl4pPr>
            <a:lvl5pPr marL="1463040" indent="0">
              <a:buNone/>
              <a:defRPr sz="800"/>
            </a:lvl5pPr>
            <a:lvl6pPr marL="1828800" indent="0">
              <a:buNone/>
              <a:defRPr sz="800"/>
            </a:lvl6pPr>
            <a:lvl7pPr marL="2194560" indent="0">
              <a:buNone/>
              <a:defRPr sz="800"/>
            </a:lvl7pPr>
            <a:lvl8pPr marL="2560320" indent="0">
              <a:buNone/>
              <a:defRPr sz="800"/>
            </a:lvl8pPr>
            <a:lvl9pPr marL="2926080" indent="0">
              <a:buNone/>
              <a:defRPr sz="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20246-56FF-42E7-B6EF-92059119D515}" type="datetimeFigureOut">
              <a:rPr lang="es-MX" smtClean="0"/>
              <a:t>09/11/2015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CB647-8067-4504-9CD2-055F399627C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33604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1515" y="292101"/>
            <a:ext cx="8675370" cy="10604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515" y="1460500"/>
            <a:ext cx="8675370" cy="34810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515" y="5085080"/>
            <a:ext cx="2263140" cy="2921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520246-56FF-42E7-B6EF-92059119D515}" type="datetimeFigureOut">
              <a:rPr lang="es-MX" smtClean="0"/>
              <a:t>09/11/2015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31845" y="5085080"/>
            <a:ext cx="3394710" cy="2921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3745" y="5085080"/>
            <a:ext cx="2263140" cy="2921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BCB647-8067-4504-9CD2-055F399627C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88363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731520" rtl="0" eaLnBrk="1" latinLnBrk="0" hangingPunct="1">
        <a:lnSpc>
          <a:spcPct val="90000"/>
        </a:lnSpc>
        <a:spcBef>
          <a:spcPct val="0"/>
        </a:spcBef>
        <a:buNone/>
        <a:defRPr sz="35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73152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224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92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1pPr>
      <a:lvl2pPr marL="36576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7pPr>
      <a:lvl8pPr marL="256032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8pPr>
      <a:lvl9pPr marL="292608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371263" y="929623"/>
            <a:ext cx="3418683" cy="1177245"/>
          </a:xfrm>
          <a:prstGeom prst="rect">
            <a:avLst/>
          </a:prstGeom>
          <a:solidFill>
            <a:schemeClr val="bg1">
              <a:alpha val="76000"/>
            </a:schemeClr>
          </a:solidFill>
          <a:ln>
            <a:noFill/>
          </a:ln>
          <a:effectLst>
            <a:softEdge rad="0"/>
          </a:effectLst>
        </p:spPr>
        <p:txBody>
          <a:bodyPr wrap="square" rtlCol="0">
            <a:spAutoFit/>
          </a:bodyPr>
          <a:lstStyle/>
          <a:p>
            <a:r>
              <a:rPr lang="en-US" sz="2800" b="1" i="1" dirty="0">
                <a:solidFill>
                  <a:srgbClr val="C00000"/>
                </a:solidFill>
                <a:latin typeface="Century Gothic" panose="020B0502020202020204" pitchFamily="34" charset="0"/>
              </a:rPr>
              <a:t>Spring Trails</a:t>
            </a:r>
          </a:p>
          <a:p>
            <a:r>
              <a:rPr lang="en-US" sz="1600" b="1" i="1" dirty="0">
                <a:solidFill>
                  <a:srgbClr val="C00000"/>
                </a:solidFill>
                <a:latin typeface="Century Gothic" panose="020B0502020202020204" pitchFamily="34" charset="0"/>
              </a:rPr>
              <a:t>Market Report of single family sold and active homes           </a:t>
            </a:r>
            <a:r>
              <a:rPr lang="en-US" sz="1050" b="1" i="1" dirty="0">
                <a:solidFill>
                  <a:srgbClr val="C00000"/>
                </a:solidFill>
                <a:latin typeface="Century Gothic" panose="020B0502020202020204" pitchFamily="34" charset="0"/>
              </a:rPr>
              <a:t>October </a:t>
            </a:r>
            <a:r>
              <a:rPr lang="en-US" sz="1050" b="1" i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Results 2015</a:t>
            </a:r>
            <a:endParaRPr lang="en-US" sz="1600" b="1" i="1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371264" y="2339532"/>
            <a:ext cx="4309020" cy="26930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i="1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Dear Spring Trails Neighbor:</a:t>
            </a:r>
          </a:p>
          <a:p>
            <a:endParaRPr lang="en-US" sz="1000" i="1" dirty="0">
              <a:solidFill>
                <a:srgbClr val="C00000"/>
              </a:solidFill>
              <a:latin typeface="Century Gothic" panose="020B0502020202020204" pitchFamily="34" charset="0"/>
            </a:endParaRPr>
          </a:p>
          <a:p>
            <a:r>
              <a:rPr lang="en-US" sz="1050" i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We expect that this information will be useful for you to learn about the Real estate market in your neighborhood. </a:t>
            </a:r>
          </a:p>
          <a:p>
            <a:endParaRPr lang="en-US" sz="1050" i="1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US" sz="1050" i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There are 28 properties “Active for Sale” on the market, with an average price of $303,589 USD and $101.06 USD per </a:t>
            </a:r>
            <a:r>
              <a:rPr lang="en-US" sz="105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sf.</a:t>
            </a:r>
          </a:p>
          <a:p>
            <a:r>
              <a:rPr lang="en-US" sz="105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 </a:t>
            </a:r>
            <a:r>
              <a:rPr lang="en-US" sz="1050" i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Average time on market for sale 63 days.</a:t>
            </a:r>
          </a:p>
          <a:p>
            <a:endParaRPr lang="en-US" sz="1050" i="1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US" sz="1050" i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In process, “Pending to Close” are 9  houses at average price of $252,808 USD with a sale price of $103.11 </a:t>
            </a:r>
            <a:r>
              <a:rPr lang="en-US" sz="1050" i="1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per </a:t>
            </a:r>
            <a:r>
              <a:rPr lang="en-US" sz="1050" i="1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sf.  </a:t>
            </a:r>
            <a:r>
              <a:rPr lang="en-US" sz="1050" i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with 34 Days on market.</a:t>
            </a:r>
          </a:p>
          <a:p>
            <a:endParaRPr lang="es-MX" sz="1050" i="1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US" sz="1050" i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The past 6 Months  market behavior was as follows: 97 Houses sold at average price of $263,545 with a sale price / </a:t>
            </a:r>
            <a:r>
              <a:rPr lang="en-US" sz="1050" i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sqf</a:t>
            </a:r>
            <a:r>
              <a:rPr lang="en-US" sz="1050" i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. of $100.50 </a:t>
            </a: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5759" y="3793266"/>
            <a:ext cx="4305545" cy="978789"/>
          </a:xfrm>
          <a:prstGeom prst="rect">
            <a:avLst/>
          </a:prstGeom>
        </p:spPr>
      </p:pic>
      <p:sp>
        <p:nvSpPr>
          <p:cNvPr id="3" name="Rectángulo 2"/>
          <p:cNvSpPr/>
          <p:nvPr/>
        </p:nvSpPr>
        <p:spPr>
          <a:xfrm>
            <a:off x="5085347" y="2718289"/>
            <a:ext cx="441577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i="1" dirty="0">
                <a:solidFill>
                  <a:srgbClr val="C00000"/>
                </a:solidFill>
                <a:latin typeface="Century Gothic" panose="020B0502020202020204" pitchFamily="34" charset="0"/>
              </a:rPr>
              <a:t>“</a:t>
            </a:r>
            <a:r>
              <a:rPr lang="en-US" sz="1400" i="1" dirty="0">
                <a:solidFill>
                  <a:srgbClr val="C00000"/>
                </a:solidFill>
                <a:latin typeface="Century Gothic" panose="020B0502020202020204" pitchFamily="34" charset="0"/>
              </a:rPr>
              <a:t>We will be glad to meet with you and have the opportunity to help you with your Real Estate requirements”</a:t>
            </a:r>
          </a:p>
        </p:txBody>
      </p:sp>
      <p:graphicFrame>
        <p:nvGraphicFramePr>
          <p:cNvPr id="15" name="Tabla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709177"/>
              </p:ext>
            </p:extLst>
          </p:nvPr>
        </p:nvGraphicFramePr>
        <p:xfrm>
          <a:off x="5940468" y="1224883"/>
          <a:ext cx="3096126" cy="1114649"/>
        </p:xfrm>
        <a:graphic>
          <a:graphicData uri="http://schemas.openxmlformats.org/drawingml/2006/table">
            <a:tbl>
              <a:tblPr/>
              <a:tblGrid>
                <a:gridCol w="1775891"/>
                <a:gridCol w="1320235"/>
              </a:tblGrid>
              <a:tr h="355697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noProof="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Spring Trails 2014 Facts</a:t>
                      </a:r>
                      <a:endParaRPr lang="en-US" sz="1100" b="0" i="0" u="none" strike="noStrike" noProof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4483" marB="4483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8973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noProof="0" dirty="0" smtClean="0">
                          <a:solidFill>
                            <a:srgbClr val="464646"/>
                          </a:solidFill>
                          <a:effectLst/>
                          <a:latin typeface="Arial" panose="020B0604020202020204" pitchFamily="34" charset="0"/>
                        </a:rPr>
                        <a:t>Single Family Properties</a:t>
                      </a:r>
                      <a:endParaRPr lang="en-US" sz="1000" b="0" i="0" u="none" strike="noStrike" noProof="0" dirty="0">
                        <a:solidFill>
                          <a:srgbClr val="46464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4483" marB="4483" anchor="ctr">
                    <a:lnL w="6350" cap="flat" cmpd="sng" algn="ctr">
                      <a:solidFill>
                        <a:srgbClr val="C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 dirty="0">
                          <a:solidFill>
                            <a:srgbClr val="464646"/>
                          </a:solidFill>
                          <a:effectLst/>
                          <a:latin typeface="Arial" panose="020B0604020202020204" pitchFamily="34" charset="0"/>
                        </a:rPr>
                        <a:t>1,677</a:t>
                      </a:r>
                    </a:p>
                  </a:txBody>
                  <a:tcPr marL="0" marR="0" marT="4483" marB="4483" anchor="ctr">
                    <a:lnL w="6350" cap="flat" cmpd="sng" algn="ctr">
                      <a:solidFill>
                        <a:srgbClr val="C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8973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noProof="0" dirty="0" smtClean="0">
                          <a:solidFill>
                            <a:srgbClr val="464646"/>
                          </a:solidFill>
                          <a:effectLst/>
                          <a:latin typeface="Arial" panose="020B0604020202020204" pitchFamily="34" charset="0"/>
                        </a:rPr>
                        <a:t>Median Square Feet</a:t>
                      </a:r>
                      <a:endParaRPr lang="en-US" sz="1000" b="0" i="0" u="none" strike="noStrike" noProof="0" dirty="0">
                        <a:solidFill>
                          <a:srgbClr val="46464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4483" marB="4483" anchor="ctr">
                    <a:lnL w="6350" cap="flat" cmpd="sng" algn="ctr">
                      <a:solidFill>
                        <a:srgbClr val="C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 dirty="0">
                          <a:solidFill>
                            <a:srgbClr val="464646"/>
                          </a:solidFill>
                          <a:effectLst/>
                          <a:latin typeface="Arial" panose="020B0604020202020204" pitchFamily="34" charset="0"/>
                        </a:rPr>
                        <a:t> 2,568</a:t>
                      </a:r>
                    </a:p>
                  </a:txBody>
                  <a:tcPr marL="0" marR="0" marT="4483" marB="4483" anchor="ctr">
                    <a:lnL w="6350" cap="flat" cmpd="sng" algn="ctr">
                      <a:solidFill>
                        <a:srgbClr val="C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8973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noProof="0" dirty="0" smtClean="0">
                          <a:solidFill>
                            <a:srgbClr val="464646"/>
                          </a:solidFill>
                          <a:effectLst/>
                          <a:latin typeface="Arial" panose="020B0604020202020204" pitchFamily="34" charset="0"/>
                        </a:rPr>
                        <a:t>Median Lot Square Feet</a:t>
                      </a:r>
                      <a:endParaRPr lang="en-US" sz="1000" b="0" i="0" u="none" strike="noStrike" noProof="0" dirty="0">
                        <a:solidFill>
                          <a:srgbClr val="46464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4483" marB="4483" anchor="ctr">
                    <a:lnL w="6350" cap="flat" cmpd="sng" algn="ctr">
                      <a:solidFill>
                        <a:srgbClr val="C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 dirty="0">
                          <a:solidFill>
                            <a:srgbClr val="464646"/>
                          </a:solidFill>
                          <a:effectLst/>
                          <a:latin typeface="Arial" panose="020B0604020202020204" pitchFamily="34" charset="0"/>
                        </a:rPr>
                        <a:t> 7,689</a:t>
                      </a:r>
                    </a:p>
                  </a:txBody>
                  <a:tcPr marL="0" marR="0" marT="4483" marB="4483" anchor="ctr">
                    <a:lnL w="6350" cap="flat" cmpd="sng" algn="ctr">
                      <a:solidFill>
                        <a:srgbClr val="C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8973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noProof="0" dirty="0" smtClean="0">
                          <a:solidFill>
                            <a:srgbClr val="464646"/>
                          </a:solidFill>
                          <a:effectLst/>
                          <a:latin typeface="Arial" panose="020B0604020202020204" pitchFamily="34" charset="0"/>
                        </a:rPr>
                        <a:t>Median Year Built</a:t>
                      </a:r>
                      <a:endParaRPr lang="en-US" sz="1000" b="0" i="0" u="none" strike="noStrike" noProof="0" dirty="0">
                        <a:solidFill>
                          <a:srgbClr val="46464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4483" marB="4483" anchor="ctr">
                    <a:lnL w="6350" cap="flat" cmpd="sng" algn="ctr">
                      <a:solidFill>
                        <a:srgbClr val="C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 dirty="0">
                          <a:solidFill>
                            <a:srgbClr val="464646"/>
                          </a:solidFill>
                          <a:effectLst/>
                          <a:latin typeface="Arial" panose="020B0604020202020204" pitchFamily="34" charset="0"/>
                        </a:rPr>
                        <a:t>2007</a:t>
                      </a:r>
                    </a:p>
                  </a:txBody>
                  <a:tcPr marL="0" marR="0" marT="4483" marB="4483" anchor="ctr">
                    <a:lnL w="6350" cap="flat" cmpd="sng" algn="ctr">
                      <a:solidFill>
                        <a:srgbClr val="C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99" t="33906" r="283" b="31038"/>
          <a:stretch/>
        </p:blipFill>
        <p:spPr>
          <a:xfrm>
            <a:off x="280064" y="196960"/>
            <a:ext cx="3509883" cy="554215"/>
          </a:xfrm>
          <a:prstGeom prst="rect">
            <a:avLst/>
          </a:prstGeom>
          <a:scene3d>
            <a:camera prst="orthographicFront"/>
            <a:lightRig rig="threePt" dir="t"/>
          </a:scene3d>
          <a:sp3d extrusionH="76200" contourW="31750">
            <a:bevelT w="95250" h="88900"/>
            <a:bevelB w="12700" h="88900"/>
            <a:extrusionClr>
              <a:srgbClr val="C00000"/>
            </a:extrusionClr>
            <a:contourClr>
              <a:srgbClr val="C00000"/>
            </a:contourClr>
          </a:sp3d>
        </p:spPr>
      </p:pic>
      <p:sp>
        <p:nvSpPr>
          <p:cNvPr id="7" name="CuadroTexto 6"/>
          <p:cNvSpPr txBox="1"/>
          <p:nvPr/>
        </p:nvSpPr>
        <p:spPr>
          <a:xfrm>
            <a:off x="7187084" y="5083905"/>
            <a:ext cx="2318085" cy="2358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33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www.thegrijalvagroup.com</a:t>
            </a:r>
            <a:endParaRPr lang="es-MX" sz="933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9273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>
            <a:spLocks noChangeAspect="1"/>
          </p:cNvSpPr>
          <p:nvPr/>
        </p:nvSpPr>
        <p:spPr>
          <a:xfrm>
            <a:off x="831960" y="3221971"/>
            <a:ext cx="4920517" cy="307550"/>
          </a:xfrm>
          <a:prstGeom prst="rect">
            <a:avLst/>
          </a:prstGeom>
          <a:solidFill>
            <a:srgbClr val="0070C0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88757"/>
            <a:r>
              <a:rPr lang="en-US" sz="1100" dirty="0"/>
              <a:t>Sold Properties (Past 6 </a:t>
            </a:r>
            <a:r>
              <a:rPr lang="en-US" sz="1100" dirty="0" smtClean="0"/>
              <a:t>Months</a:t>
            </a:r>
            <a:r>
              <a:rPr lang="en-US" sz="1050" dirty="0" smtClean="0"/>
              <a:t>)</a:t>
            </a:r>
            <a:endParaRPr lang="en-US" sz="1050" dirty="0"/>
          </a:p>
        </p:txBody>
      </p:sp>
      <p:sp>
        <p:nvSpPr>
          <p:cNvPr id="13" name="Rectángulo 12"/>
          <p:cNvSpPr>
            <a:spLocks noChangeAspect="1"/>
          </p:cNvSpPr>
          <p:nvPr/>
        </p:nvSpPr>
        <p:spPr>
          <a:xfrm>
            <a:off x="831961" y="1079444"/>
            <a:ext cx="4920518" cy="262659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88757"/>
            <a:r>
              <a:rPr lang="en-US" sz="1050" dirty="0">
                <a:latin typeface="Century Gothic" panose="020B0502020202020204" pitchFamily="34" charset="0"/>
              </a:rPr>
              <a:t>Active on the Market</a:t>
            </a:r>
          </a:p>
        </p:txBody>
      </p:sp>
      <p:graphicFrame>
        <p:nvGraphicFramePr>
          <p:cNvPr id="9" name="Tab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7856285"/>
              </p:ext>
            </p:extLst>
          </p:nvPr>
        </p:nvGraphicFramePr>
        <p:xfrm>
          <a:off x="382140" y="3717010"/>
          <a:ext cx="5437460" cy="1303020"/>
        </p:xfrm>
        <a:graphic>
          <a:graphicData uri="http://schemas.openxmlformats.org/drawingml/2006/table">
            <a:tbl>
              <a:tblPr/>
              <a:tblGrid>
                <a:gridCol w="736500"/>
                <a:gridCol w="1028321"/>
                <a:gridCol w="368922"/>
                <a:gridCol w="345389"/>
                <a:gridCol w="300338"/>
                <a:gridCol w="360405"/>
                <a:gridCol w="495558"/>
                <a:gridCol w="450506"/>
                <a:gridCol w="495558"/>
                <a:gridCol w="458015"/>
                <a:gridCol w="397948"/>
              </a:tblGrid>
              <a:tr h="91655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rtl="0" fontAlgn="ctr"/>
                      <a:r>
                        <a:rPr lang="es-MX" sz="1200" b="1" i="0" u="none" strike="noStrike" dirty="0" err="1">
                          <a:solidFill>
                            <a:srgbClr val="757171"/>
                          </a:solidFill>
                          <a:effectLst/>
                          <a:latin typeface="Century Gothic" panose="020B0502020202020204" pitchFamily="34" charset="0"/>
                        </a:rPr>
                        <a:t>Days</a:t>
                      </a:r>
                      <a:r>
                        <a:rPr lang="es-MX" sz="1200" b="1" i="0" u="none" strike="noStrike" dirty="0">
                          <a:solidFill>
                            <a:srgbClr val="757171"/>
                          </a:solidFill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s-MX" sz="1200" b="1" i="0" u="none" strike="noStrike" dirty="0" err="1">
                          <a:solidFill>
                            <a:srgbClr val="757171"/>
                          </a:solidFill>
                          <a:effectLst/>
                          <a:latin typeface="Century Gothic" panose="020B0502020202020204" pitchFamily="34" charset="0"/>
                        </a:rPr>
                        <a:t>on</a:t>
                      </a:r>
                      <a:r>
                        <a:rPr lang="es-MX" sz="1200" b="1" i="0" u="none" strike="noStrike" dirty="0">
                          <a:solidFill>
                            <a:srgbClr val="757171"/>
                          </a:solidFill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s-MX" sz="1200" b="1" i="0" u="none" strike="noStrike" dirty="0" err="1">
                          <a:solidFill>
                            <a:srgbClr val="757171"/>
                          </a:solidFill>
                          <a:effectLst/>
                          <a:latin typeface="Century Gothic" panose="020B0502020202020204" pitchFamily="34" charset="0"/>
                        </a:rPr>
                        <a:t>Market</a:t>
                      </a:r>
                      <a:endParaRPr lang="es-MX" sz="1200" b="1" i="0" u="none" strike="noStrike" dirty="0">
                        <a:solidFill>
                          <a:srgbClr val="75717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91655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000" b="0" i="0" u="none" strike="noStrike" dirty="0" err="1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Sold</a:t>
                      </a:r>
                      <a:r>
                        <a:rPr lang="es-MX" sz="1000" b="0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 Price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800" b="0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0-29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800" b="0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30-59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800" b="0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60-89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800" b="0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90-119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800" b="0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120-149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800" b="0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150-179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800" b="0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180-209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800" b="0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210-239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000" b="0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Total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91655">
                <a:tc rowSpan="5">
                  <a:txBody>
                    <a:bodyPr/>
                    <a:lstStyle/>
                    <a:p>
                      <a:pPr algn="l" rtl="0" fontAlgn="t"/>
                      <a:r>
                        <a:rPr lang="en-US" sz="1050" b="0" i="0" u="none" strike="noStrike">
                          <a:solidFill>
                            <a:srgbClr val="757171"/>
                          </a:solidFill>
                          <a:effectLst/>
                          <a:latin typeface="Century Gothic" panose="020B0502020202020204" pitchFamily="34" charset="0"/>
                        </a:rPr>
                        <a:t>House Price Sold  by range of $50K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000" b="0" i="0" u="none" strike="noStrike" dirty="0">
                          <a:solidFill>
                            <a:srgbClr val="3A3838"/>
                          </a:solidFill>
                          <a:effectLst/>
                          <a:latin typeface="Century Gothic" panose="020B0502020202020204" pitchFamily="34" charset="0"/>
                        </a:rPr>
                        <a:t>$170 -$219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0" i="0" u="none" strike="noStrike" dirty="0">
                          <a:solidFill>
                            <a:srgbClr val="3A3838"/>
                          </a:solidFill>
                          <a:effectLst/>
                          <a:latin typeface="Century Gothic" panose="020B0502020202020204" pitchFamily="34" charset="0"/>
                        </a:rPr>
                        <a:t>23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0" i="0" u="none" strike="noStrike">
                          <a:solidFill>
                            <a:srgbClr val="3A3838"/>
                          </a:solidFill>
                          <a:effectLst/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0" i="0" u="none" strike="noStrike">
                          <a:solidFill>
                            <a:srgbClr val="3A3838"/>
                          </a:solidFill>
                          <a:effectLst/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0" i="0" u="none" strike="noStrike">
                          <a:solidFill>
                            <a:srgbClr val="3A3838"/>
                          </a:solidFill>
                          <a:effectLst/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0" i="0" u="none" strike="noStrike">
                          <a:solidFill>
                            <a:srgbClr val="3A3838"/>
                          </a:solidFill>
                          <a:effectLst/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0" i="0" u="none" strike="noStrike">
                          <a:solidFill>
                            <a:srgbClr val="3A3838"/>
                          </a:solidFill>
                          <a:effectLst/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0" i="0" u="none" strike="noStrike">
                          <a:solidFill>
                            <a:srgbClr val="3A3838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0" i="0" u="none" strike="noStrike" dirty="0">
                          <a:solidFill>
                            <a:srgbClr val="3A3838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050" b="1" i="0" u="none" strike="noStrike" dirty="0">
                          <a:solidFill>
                            <a:srgbClr val="3A3838"/>
                          </a:solidFill>
                          <a:effectLst/>
                          <a:latin typeface="Century Gothic" panose="020B0502020202020204" pitchFamily="34" charset="0"/>
                        </a:rPr>
                        <a:t>33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91655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000" b="0" i="0" u="none" strike="noStrike" dirty="0">
                          <a:solidFill>
                            <a:srgbClr val="3A3838"/>
                          </a:solidFill>
                          <a:effectLst/>
                          <a:latin typeface="Century Gothic" panose="020B0502020202020204" pitchFamily="34" charset="0"/>
                        </a:rPr>
                        <a:t>$220 -$ 269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0" i="0" u="none" strike="noStrike">
                          <a:solidFill>
                            <a:srgbClr val="3A3838"/>
                          </a:solidFill>
                          <a:effectLst/>
                          <a:latin typeface="Century Gothic" panose="020B0502020202020204" pitchFamily="34" charset="0"/>
                        </a:rPr>
                        <a:t>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0" i="0" u="none" strike="noStrike" dirty="0">
                          <a:solidFill>
                            <a:srgbClr val="3A3838"/>
                          </a:solidFill>
                          <a:effectLst/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0" i="0" u="none" strike="noStrike" dirty="0">
                          <a:solidFill>
                            <a:srgbClr val="3A3838"/>
                          </a:solidFill>
                          <a:effectLst/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0" i="0" u="none" strike="noStrike" dirty="0">
                          <a:solidFill>
                            <a:srgbClr val="3A3838"/>
                          </a:solidFill>
                          <a:effectLst/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0" i="0" u="none" strike="noStrike" dirty="0">
                          <a:solidFill>
                            <a:srgbClr val="3A3838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0" i="0" u="none" strike="noStrike" dirty="0">
                          <a:solidFill>
                            <a:srgbClr val="3A3838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0" i="0" u="none" strike="noStrike">
                          <a:solidFill>
                            <a:srgbClr val="3A3838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0" i="0" u="none" strike="noStrike" dirty="0">
                          <a:solidFill>
                            <a:srgbClr val="3A3838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050" b="1" i="0" u="none" strike="noStrike" dirty="0">
                          <a:solidFill>
                            <a:srgbClr val="3A3838"/>
                          </a:solidFill>
                          <a:effectLst/>
                          <a:latin typeface="Century Gothic" panose="020B0502020202020204" pitchFamily="34" charset="0"/>
                        </a:rPr>
                        <a:t>22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91655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000" b="0" i="0" u="none" strike="noStrike" dirty="0">
                          <a:solidFill>
                            <a:srgbClr val="3A3838"/>
                          </a:solidFill>
                          <a:effectLst/>
                          <a:latin typeface="Century Gothic" panose="020B0502020202020204" pitchFamily="34" charset="0"/>
                        </a:rPr>
                        <a:t>$270 - $319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0" i="0" u="none" strike="noStrike">
                          <a:solidFill>
                            <a:srgbClr val="3A3838"/>
                          </a:solidFill>
                          <a:effectLst/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0" i="0" u="none" strike="noStrike">
                          <a:solidFill>
                            <a:srgbClr val="3A3838"/>
                          </a:solidFill>
                          <a:effectLst/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0" i="0" u="none" strike="noStrike">
                          <a:solidFill>
                            <a:srgbClr val="3A3838"/>
                          </a:solidFill>
                          <a:effectLst/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0" i="0" u="none" strike="noStrike" dirty="0">
                          <a:solidFill>
                            <a:srgbClr val="3A3838"/>
                          </a:solidFill>
                          <a:effectLst/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0" i="0" u="none" strike="noStrike" dirty="0">
                          <a:solidFill>
                            <a:srgbClr val="3A3838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0" i="0" u="none" strike="noStrike">
                          <a:solidFill>
                            <a:srgbClr val="3A3838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0" i="0" u="none" strike="noStrike">
                          <a:solidFill>
                            <a:srgbClr val="3A3838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0" i="0" u="none" strike="noStrike" dirty="0">
                          <a:solidFill>
                            <a:srgbClr val="3A3838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050" b="1" i="0" u="none" strike="noStrike" dirty="0">
                          <a:solidFill>
                            <a:srgbClr val="3A3838"/>
                          </a:solidFill>
                          <a:effectLst/>
                          <a:latin typeface="Century Gothic" panose="020B0502020202020204" pitchFamily="34" charset="0"/>
                        </a:rPr>
                        <a:t>21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91655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000" b="0" i="0" u="none" strike="noStrike" dirty="0">
                          <a:solidFill>
                            <a:srgbClr val="3A3838"/>
                          </a:solidFill>
                          <a:effectLst/>
                          <a:latin typeface="Century Gothic" panose="020B0502020202020204" pitchFamily="34" charset="0"/>
                        </a:rPr>
                        <a:t>$320 -$369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0" i="0" u="none" strike="noStrike">
                          <a:solidFill>
                            <a:srgbClr val="3A3838"/>
                          </a:solidFill>
                          <a:effectLst/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0" i="0" u="none" strike="noStrike">
                          <a:solidFill>
                            <a:srgbClr val="3A3838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0" i="0" u="none" strike="noStrike">
                          <a:solidFill>
                            <a:srgbClr val="3A3838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0" i="0" u="none" strike="noStrike">
                          <a:solidFill>
                            <a:srgbClr val="3A3838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0" i="0" u="none" strike="noStrike">
                          <a:solidFill>
                            <a:srgbClr val="3A3838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0" i="0" u="none" strike="noStrike" dirty="0">
                          <a:solidFill>
                            <a:srgbClr val="3A3838"/>
                          </a:solidFill>
                          <a:effectLst/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0" i="0" u="none" strike="noStrike">
                          <a:solidFill>
                            <a:srgbClr val="3A3838"/>
                          </a:solidFill>
                          <a:effectLst/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0" i="0" u="none" strike="noStrike" dirty="0">
                          <a:solidFill>
                            <a:srgbClr val="3A3838"/>
                          </a:solidFill>
                          <a:effectLst/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050" b="1" i="0" u="none" strike="noStrike" dirty="0">
                          <a:solidFill>
                            <a:srgbClr val="3A3838"/>
                          </a:solidFill>
                          <a:effectLst/>
                          <a:latin typeface="Century Gothic" panose="020B0502020202020204" pitchFamily="34" charset="0"/>
                        </a:rPr>
                        <a:t>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91655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000" b="0" i="0" u="none" strike="noStrike" dirty="0">
                          <a:solidFill>
                            <a:srgbClr val="3A3838"/>
                          </a:solidFill>
                          <a:effectLst/>
                          <a:latin typeface="Century Gothic" panose="020B0502020202020204" pitchFamily="34" charset="0"/>
                        </a:rPr>
                        <a:t>$370-$ 420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0" i="0" u="none" strike="noStrike">
                          <a:solidFill>
                            <a:srgbClr val="3A3838"/>
                          </a:solidFill>
                          <a:effectLst/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0" i="0" u="none" strike="noStrike">
                          <a:solidFill>
                            <a:srgbClr val="3A3838"/>
                          </a:solidFill>
                          <a:effectLst/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0" i="0" u="none" strike="noStrike">
                          <a:solidFill>
                            <a:srgbClr val="3A3838"/>
                          </a:solidFill>
                          <a:effectLst/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0" i="0" u="none" strike="noStrike">
                          <a:solidFill>
                            <a:srgbClr val="3A3838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0" i="0" u="none" strike="noStrike">
                          <a:solidFill>
                            <a:srgbClr val="3A3838"/>
                          </a:solidFill>
                          <a:effectLst/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0" i="0" u="none" strike="noStrike">
                          <a:solidFill>
                            <a:srgbClr val="3A3838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0" i="0" u="none" strike="noStrike" dirty="0">
                          <a:solidFill>
                            <a:srgbClr val="3A3838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0" i="0" u="none" strike="noStrike" dirty="0">
                          <a:solidFill>
                            <a:srgbClr val="3A3838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050" b="1" i="0" u="none" strike="noStrike" dirty="0">
                          <a:solidFill>
                            <a:srgbClr val="3A3838"/>
                          </a:solidFill>
                          <a:effectLst/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91655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Total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1" i="0" u="none" strike="noStrike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56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16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97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7" name="CuadroTexto 16"/>
          <p:cNvSpPr txBox="1"/>
          <p:nvPr/>
        </p:nvSpPr>
        <p:spPr>
          <a:xfrm>
            <a:off x="2223503" y="211461"/>
            <a:ext cx="58593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i="1" dirty="0">
                <a:solidFill>
                  <a:srgbClr val="0070C0"/>
                </a:solidFill>
                <a:latin typeface="Century Gothic" panose="020B0502020202020204" pitchFamily="34" charset="0"/>
              </a:rPr>
              <a:t>Updated information to help yo</a:t>
            </a:r>
            <a:r>
              <a:rPr lang="en-US" sz="1400" b="1" dirty="0">
                <a:solidFill>
                  <a:srgbClr val="0070C0"/>
                </a:solidFill>
                <a:latin typeface="Century Gothic" panose="020B0502020202020204" pitchFamily="34" charset="0"/>
              </a:rPr>
              <a:t>u </a:t>
            </a:r>
            <a:r>
              <a:rPr lang="en-US" sz="1400" b="1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make </a:t>
            </a:r>
            <a:r>
              <a:rPr lang="en-US" sz="1400" b="1" dirty="0">
                <a:solidFill>
                  <a:srgbClr val="0070C0"/>
                </a:solidFill>
                <a:latin typeface="Century Gothic" panose="020B0502020202020204" pitchFamily="34" charset="0"/>
              </a:rPr>
              <a:t>a</a:t>
            </a:r>
            <a:r>
              <a:rPr lang="en-US" sz="1400" b="1" i="1" dirty="0">
                <a:solidFill>
                  <a:srgbClr val="0070C0"/>
                </a:solidFill>
                <a:latin typeface="Century Gothic" panose="020B0502020202020204" pitchFamily="34" charset="0"/>
              </a:rPr>
              <a:t> smart decision! </a:t>
            </a:r>
            <a:endParaRPr lang="es-MX" sz="1100" dirty="0">
              <a:solidFill>
                <a:srgbClr val="0070C0"/>
              </a:solidFill>
            </a:endParaRPr>
          </a:p>
        </p:txBody>
      </p:sp>
      <p:sp>
        <p:nvSpPr>
          <p:cNvPr id="23" name="CuadroTexto 22"/>
          <p:cNvSpPr txBox="1"/>
          <p:nvPr/>
        </p:nvSpPr>
        <p:spPr>
          <a:xfrm>
            <a:off x="1641225" y="552839"/>
            <a:ext cx="70239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latin typeface="Century Gothic" panose="020B0502020202020204" pitchFamily="34" charset="0"/>
              </a:rPr>
              <a:t>If you are planning to sell or buy your home let us provide you with updated and accurate information. </a:t>
            </a:r>
            <a:endParaRPr lang="en-US" sz="1000" dirty="0" smtClean="0">
              <a:latin typeface="Century Gothic" panose="020B0502020202020204" pitchFamily="34" charset="0"/>
            </a:endParaRPr>
          </a:p>
          <a:p>
            <a:pPr algn="ctr"/>
            <a:r>
              <a:rPr lang="en-US" sz="1000" dirty="0" smtClean="0">
                <a:latin typeface="Century Gothic" panose="020B0502020202020204" pitchFamily="34" charset="0"/>
              </a:rPr>
              <a:t>Let </a:t>
            </a:r>
            <a:r>
              <a:rPr lang="en-US" sz="1000" dirty="0">
                <a:latin typeface="Century Gothic" panose="020B0502020202020204" pitchFamily="34" charset="0"/>
              </a:rPr>
              <a:t>us help to maximize your profit in the most effective way following a secure and smooth journey.</a:t>
            </a:r>
            <a:endParaRPr lang="es-MX" sz="1000" dirty="0">
              <a:latin typeface="Century Gothic" panose="020B0502020202020204" pitchFamily="34" charset="0"/>
            </a:endParaRPr>
          </a:p>
        </p:txBody>
      </p:sp>
      <p:sp>
        <p:nvSpPr>
          <p:cNvPr id="25" name="Rectángulo 24"/>
          <p:cNvSpPr>
            <a:spLocks noChangeAspect="1"/>
          </p:cNvSpPr>
          <p:nvPr/>
        </p:nvSpPr>
        <p:spPr>
          <a:xfrm>
            <a:off x="6427729" y="1045667"/>
            <a:ext cx="3456377" cy="29643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88757"/>
            <a:r>
              <a:rPr lang="en-US" sz="1050" dirty="0">
                <a:latin typeface="Century Gothic" panose="020B0502020202020204" pitchFamily="34" charset="0"/>
              </a:rPr>
              <a:t>The Historic Price per </a:t>
            </a:r>
            <a:r>
              <a:rPr lang="en-US" sz="1050" dirty="0" err="1">
                <a:latin typeface="Century Gothic" panose="020B0502020202020204" pitchFamily="34" charset="0"/>
              </a:rPr>
              <a:t>sqf</a:t>
            </a:r>
            <a:r>
              <a:rPr lang="en-US" sz="1050" dirty="0">
                <a:latin typeface="Century Gothic" panose="020B0502020202020204" pitchFamily="34" charset="0"/>
              </a:rPr>
              <a:t>. 2003 - 2014</a:t>
            </a: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92299" y="1616347"/>
            <a:ext cx="3328808" cy="1936203"/>
          </a:xfrm>
          <a:prstGeom prst="rect">
            <a:avLst/>
          </a:prstGeom>
        </p:spPr>
      </p:pic>
      <p:sp>
        <p:nvSpPr>
          <p:cNvPr id="18" name="CuadroTexto 17"/>
          <p:cNvSpPr txBox="1"/>
          <p:nvPr/>
        </p:nvSpPr>
        <p:spPr>
          <a:xfrm>
            <a:off x="7828410" y="3437134"/>
            <a:ext cx="65501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/>
              <a:t>Trend</a:t>
            </a:r>
            <a:endParaRPr lang="es-MX" sz="900" dirty="0"/>
          </a:p>
        </p:txBody>
      </p:sp>
      <p:sp>
        <p:nvSpPr>
          <p:cNvPr id="6" name="CuadroTexto 5"/>
          <p:cNvSpPr txBox="1"/>
          <p:nvPr/>
        </p:nvSpPr>
        <p:spPr>
          <a:xfrm>
            <a:off x="6964969" y="3552550"/>
            <a:ext cx="275613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*Data from Houston Association of Realtors</a:t>
            </a:r>
            <a:endParaRPr lang="es-MX" sz="1000" dirty="0"/>
          </a:p>
        </p:txBody>
      </p:sp>
      <p:sp>
        <p:nvSpPr>
          <p:cNvPr id="20" name="CuadroTexto 19"/>
          <p:cNvSpPr txBox="1"/>
          <p:nvPr/>
        </p:nvSpPr>
        <p:spPr>
          <a:xfrm>
            <a:off x="5886460" y="2131197"/>
            <a:ext cx="130309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/>
              <a:t>$ Price per </a:t>
            </a:r>
            <a:r>
              <a:rPr lang="en-US" sz="900" dirty="0" err="1"/>
              <a:t>sqf</a:t>
            </a:r>
            <a:r>
              <a:rPr lang="en-US" sz="471" dirty="0"/>
              <a:t>.</a:t>
            </a:r>
            <a:endParaRPr lang="es-MX" sz="471" dirty="0"/>
          </a:p>
        </p:txBody>
      </p:sp>
      <p:graphicFrame>
        <p:nvGraphicFramePr>
          <p:cNvPr id="15" name="Tabla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8530760"/>
              </p:ext>
            </p:extLst>
          </p:nvPr>
        </p:nvGraphicFramePr>
        <p:xfrm>
          <a:off x="831960" y="1477929"/>
          <a:ext cx="4979445" cy="1569720"/>
        </p:xfrm>
        <a:graphic>
          <a:graphicData uri="http://schemas.openxmlformats.org/drawingml/2006/table">
            <a:tbl>
              <a:tblPr/>
              <a:tblGrid>
                <a:gridCol w="736500"/>
                <a:gridCol w="1028321"/>
                <a:gridCol w="368922"/>
                <a:gridCol w="345389"/>
                <a:gridCol w="300338"/>
                <a:gridCol w="360405"/>
                <a:gridCol w="495558"/>
                <a:gridCol w="450506"/>
                <a:gridCol w="495558"/>
                <a:gridCol w="397948"/>
              </a:tblGrid>
              <a:tr h="91655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 rtl="0" fontAlgn="ctr"/>
                      <a:r>
                        <a:rPr lang="es-MX" sz="1200" b="1" i="0" u="none" strike="noStrike" dirty="0" err="1">
                          <a:solidFill>
                            <a:srgbClr val="757171"/>
                          </a:solidFill>
                          <a:effectLst/>
                          <a:latin typeface="Century Gothic" panose="020B0502020202020204" pitchFamily="34" charset="0"/>
                        </a:rPr>
                        <a:t>Days</a:t>
                      </a:r>
                      <a:r>
                        <a:rPr lang="es-MX" sz="1200" b="1" i="0" u="none" strike="noStrike" dirty="0">
                          <a:solidFill>
                            <a:srgbClr val="757171"/>
                          </a:solidFill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s-MX" sz="1200" b="1" i="0" u="none" strike="noStrike" dirty="0" err="1">
                          <a:solidFill>
                            <a:srgbClr val="757171"/>
                          </a:solidFill>
                          <a:effectLst/>
                          <a:latin typeface="Century Gothic" panose="020B0502020202020204" pitchFamily="34" charset="0"/>
                        </a:rPr>
                        <a:t>on</a:t>
                      </a:r>
                      <a:r>
                        <a:rPr lang="es-MX" sz="1200" b="1" i="0" u="none" strike="noStrike" dirty="0">
                          <a:solidFill>
                            <a:srgbClr val="757171"/>
                          </a:solidFill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s-MX" sz="1200" b="1" i="0" u="none" strike="noStrike" dirty="0" err="1">
                          <a:solidFill>
                            <a:srgbClr val="757171"/>
                          </a:solidFill>
                          <a:effectLst/>
                          <a:latin typeface="Century Gothic" panose="020B0502020202020204" pitchFamily="34" charset="0"/>
                        </a:rPr>
                        <a:t>Market</a:t>
                      </a:r>
                      <a:endParaRPr lang="es-MX" sz="1200" b="1" i="0" u="none" strike="noStrike" dirty="0">
                        <a:solidFill>
                          <a:srgbClr val="75717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91655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000" b="0" i="0" u="none" strike="noStrike" dirty="0" err="1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Sold</a:t>
                      </a:r>
                      <a:r>
                        <a:rPr lang="es-MX" sz="1000" b="0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 Price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800" b="0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0-29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800" b="0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30-59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800" b="0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60-89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800" b="0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90-119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800" b="0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120-149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800" b="0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150-179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800" b="0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180-209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050" b="0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Total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91655">
                <a:tc rowSpan="7">
                  <a:txBody>
                    <a:bodyPr/>
                    <a:lstStyle/>
                    <a:p>
                      <a:pPr algn="l" rtl="0" fontAlgn="t"/>
                      <a:r>
                        <a:rPr lang="en-US" sz="1050" b="0" i="0" u="none" strike="noStrike" dirty="0">
                          <a:solidFill>
                            <a:srgbClr val="757171"/>
                          </a:solidFill>
                          <a:effectLst/>
                          <a:latin typeface="Century Gothic" panose="020B0502020202020204" pitchFamily="34" charset="0"/>
                        </a:rPr>
                        <a:t>House Price Sold  by range of $50K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731520" rtl="0" eaLnBrk="1" fontAlgn="ctr" latinLnBrk="0" hangingPunct="1"/>
                      <a:r>
                        <a:rPr lang="es-MX" sz="1000" b="0" i="0" u="none" strike="noStrike" kern="1200" dirty="0">
                          <a:solidFill>
                            <a:srgbClr val="3A3838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$150 -$199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3A3838"/>
                          </a:solidFill>
                          <a:effectLst/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3A3838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3A3838"/>
                          </a:solidFill>
                          <a:effectLst/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3A3838"/>
                          </a:solidFill>
                          <a:effectLst/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3A3838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3A3838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3A3838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731520" rtl="0" eaLnBrk="1" fontAlgn="ctr" latinLnBrk="0" hangingPunct="1"/>
                      <a:r>
                        <a:rPr lang="es-MX" sz="1000" b="1" i="0" u="none" strike="noStrike" kern="1200" dirty="0" smtClean="0">
                          <a:solidFill>
                            <a:srgbClr val="3A3838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</a:t>
                      </a:r>
                      <a:endParaRPr lang="es-MX" sz="1000" b="1" i="0" u="none" strike="noStrike" kern="1200" dirty="0">
                        <a:solidFill>
                          <a:srgbClr val="3A3838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91655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731520" rtl="0" eaLnBrk="1" fontAlgn="ctr" latinLnBrk="0" hangingPunct="1"/>
                      <a:r>
                        <a:rPr lang="es-MX" sz="1000" b="0" i="0" u="none" strike="noStrike" kern="1200" dirty="0">
                          <a:solidFill>
                            <a:srgbClr val="3A3838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$200 -$249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3A3838"/>
                          </a:solidFill>
                          <a:effectLst/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3A3838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3A3838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3A3838"/>
                          </a:solidFill>
                          <a:effectLst/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3A3838"/>
                          </a:solidFill>
                          <a:effectLst/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3A3838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3A3838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731520" rtl="0" eaLnBrk="1" fontAlgn="ctr" latinLnBrk="0" hangingPunct="1"/>
                      <a:r>
                        <a:rPr lang="en-US" sz="1000" b="1" i="0" u="none" strike="noStrike" kern="1200" dirty="0" smtClean="0">
                          <a:solidFill>
                            <a:srgbClr val="3A3838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4</a:t>
                      </a:r>
                      <a:endParaRPr lang="es-MX" sz="1000" b="1" i="0" u="none" strike="noStrike" kern="1200" dirty="0">
                        <a:solidFill>
                          <a:srgbClr val="3A3838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91655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731520" rtl="0" eaLnBrk="1" fontAlgn="ctr" latinLnBrk="0" hangingPunct="1"/>
                      <a:r>
                        <a:rPr lang="es-MX" sz="1000" b="0" i="0" u="none" strike="noStrike" kern="1200" dirty="0">
                          <a:solidFill>
                            <a:srgbClr val="3A3838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$250 - $299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3A3838"/>
                          </a:solidFill>
                          <a:effectLst/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3A3838"/>
                          </a:solidFill>
                          <a:effectLst/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3A3838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3A3838"/>
                          </a:solidFill>
                          <a:effectLst/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3A3838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3A3838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3A3838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731520" rtl="0" eaLnBrk="1" fontAlgn="ctr" latinLnBrk="0" hangingPunct="1"/>
                      <a:r>
                        <a:rPr lang="en-US" sz="1000" b="1" i="0" u="none" strike="noStrike" kern="1200" dirty="0" smtClean="0">
                          <a:solidFill>
                            <a:srgbClr val="3A3838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6</a:t>
                      </a:r>
                      <a:endParaRPr lang="es-MX" sz="1000" b="1" i="0" u="none" strike="noStrike" kern="1200" dirty="0">
                        <a:solidFill>
                          <a:srgbClr val="3A3838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91655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731520" rtl="0" eaLnBrk="1" fontAlgn="ctr" latinLnBrk="0" hangingPunct="1"/>
                      <a:r>
                        <a:rPr lang="es-MX" sz="1000" b="0" i="0" u="none" strike="noStrike" kern="1200" dirty="0">
                          <a:solidFill>
                            <a:srgbClr val="3A3838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$300 -$ 349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3A3838"/>
                          </a:solidFill>
                          <a:effectLst/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3A3838"/>
                          </a:solidFill>
                          <a:effectLst/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3A3838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3A3838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3A3838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3A3838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3A3838"/>
                          </a:solidFill>
                          <a:effectLst/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731520" rtl="0" eaLnBrk="1" fontAlgn="ctr" latinLnBrk="0" hangingPunct="1"/>
                      <a:r>
                        <a:rPr lang="es-MX" sz="1000" b="1" i="0" u="none" strike="noStrike" kern="1200" dirty="0" smtClean="0">
                          <a:solidFill>
                            <a:srgbClr val="3A3838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9</a:t>
                      </a:r>
                      <a:endParaRPr lang="es-MX" sz="1000" b="1" i="0" u="none" strike="noStrike" kern="1200" dirty="0">
                        <a:solidFill>
                          <a:srgbClr val="3A3838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91655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731520" rtl="0" eaLnBrk="1" fontAlgn="ctr" latinLnBrk="0" hangingPunct="1"/>
                      <a:r>
                        <a:rPr lang="es-MX" sz="1000" b="0" i="0" u="none" strike="noStrike" kern="1200" dirty="0">
                          <a:solidFill>
                            <a:srgbClr val="3A3838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$350 - $399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3A3838"/>
                          </a:solidFill>
                          <a:effectLst/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3A3838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3A3838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3A3838"/>
                          </a:solidFill>
                          <a:effectLst/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3A3838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3A3838"/>
                          </a:solidFill>
                          <a:effectLst/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3A3838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731520" rtl="0" eaLnBrk="1" fontAlgn="ctr" latinLnBrk="0" hangingPunct="1"/>
                      <a:r>
                        <a:rPr lang="es-MX" sz="1000" b="1" i="0" u="none" strike="noStrike" kern="1200" dirty="0" smtClean="0">
                          <a:solidFill>
                            <a:srgbClr val="3A3838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4</a:t>
                      </a:r>
                      <a:endParaRPr lang="es-MX" sz="1000" b="1" i="0" u="none" strike="noStrike" kern="1200" dirty="0">
                        <a:solidFill>
                          <a:srgbClr val="3A3838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91655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731520" rtl="0" eaLnBrk="1" fontAlgn="ctr" latinLnBrk="0" hangingPunct="1"/>
                      <a:r>
                        <a:rPr lang="es-MX" sz="1000" b="0" i="0" u="none" strike="noStrike" kern="1200" dirty="0">
                          <a:solidFill>
                            <a:srgbClr val="3A3838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$400 - $449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3A3838"/>
                          </a:solidFill>
                          <a:effectLst/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3A3838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3A3838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3A3838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3A3838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3A3838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3A3838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731520" rtl="0" eaLnBrk="1" fontAlgn="ctr" latinLnBrk="0" hangingPunct="1"/>
                      <a:r>
                        <a:rPr lang="es-MX" sz="1000" b="1" i="0" u="none" strike="noStrike" kern="1200" dirty="0" smtClean="0">
                          <a:solidFill>
                            <a:srgbClr val="3A3838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</a:t>
                      </a:r>
                      <a:endParaRPr lang="es-MX" sz="1000" b="1" i="0" u="none" strike="noStrike" kern="1200" dirty="0">
                        <a:solidFill>
                          <a:srgbClr val="3A3838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91655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731520" rtl="0" eaLnBrk="1" fontAlgn="ctr" latinLnBrk="0" hangingPunct="1"/>
                      <a:r>
                        <a:rPr lang="es-MX" sz="1000" b="0" i="0" u="none" strike="noStrike" kern="1200" dirty="0">
                          <a:solidFill>
                            <a:srgbClr val="3A3838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$450 - $499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3A3838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3A3838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3A3838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3A3838"/>
                          </a:solidFill>
                          <a:effectLst/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3A3838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3A3838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3A3838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731520" rtl="0" eaLnBrk="1" fontAlgn="ctr" latinLnBrk="0" hangingPunct="1"/>
                      <a:r>
                        <a:rPr lang="es-MX" sz="1000" b="1" i="0" u="none" strike="noStrike" kern="1200" dirty="0" smtClean="0">
                          <a:solidFill>
                            <a:srgbClr val="3A3838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</a:t>
                      </a:r>
                      <a:endParaRPr lang="es-MX" sz="1000" b="1" i="0" u="none" strike="noStrike" kern="1200" dirty="0">
                        <a:solidFill>
                          <a:srgbClr val="3A3838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91655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050" b="1" i="0" u="none" strike="noStrike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Total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12</a:t>
                      </a:r>
                      <a:endParaRPr lang="es-MX" sz="900" b="1" i="0" u="none" strike="noStrike" dirty="0">
                        <a:solidFill>
                          <a:srgbClr val="FFFFFF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5</a:t>
                      </a:r>
                      <a:endParaRPr lang="es-MX" sz="900" b="1" i="0" u="none" strike="noStrike" dirty="0">
                        <a:solidFill>
                          <a:srgbClr val="FFFFFF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1</a:t>
                      </a:r>
                      <a:endParaRPr lang="es-MX" sz="900" b="1" i="0" u="none" strike="noStrike" dirty="0">
                        <a:solidFill>
                          <a:srgbClr val="FFFFFF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6</a:t>
                      </a:r>
                      <a:endParaRPr lang="es-MX" sz="900" b="1" i="0" u="none" strike="noStrike" dirty="0">
                        <a:solidFill>
                          <a:srgbClr val="FFFFFF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1</a:t>
                      </a:r>
                      <a:endParaRPr lang="es-MX" sz="900" b="1" i="0" u="none" strike="noStrike" dirty="0">
                        <a:solidFill>
                          <a:srgbClr val="FFFFFF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1</a:t>
                      </a:r>
                      <a:endParaRPr lang="es-MX" sz="900" b="1" i="0" u="none" strike="noStrike" dirty="0">
                        <a:solidFill>
                          <a:srgbClr val="FFFFFF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2</a:t>
                      </a:r>
                      <a:endParaRPr lang="es-MX" sz="900" b="1" i="0" u="none" strike="noStrike" dirty="0">
                        <a:solidFill>
                          <a:srgbClr val="FFFFFF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731520" rtl="0" eaLnBrk="1" fontAlgn="ctr" latinLnBrk="0" hangingPunct="1"/>
                      <a:r>
                        <a:rPr lang="es-MX" sz="10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28</a:t>
                      </a:r>
                      <a:endParaRPr lang="es-MX" sz="1000" b="1" i="0" u="none" strike="noStrike" kern="1200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177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2039</TotalTime>
  <Words>431</Words>
  <Application>Microsoft Office PowerPoint</Application>
  <PresentationFormat>Personalizado</PresentationFormat>
  <Paragraphs>197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Century Gothic</vt:lpstr>
      <vt:lpstr>Tema de Office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Alejandro Noriega</dc:creator>
  <cp:lastModifiedBy>Alejandro Noriega</cp:lastModifiedBy>
  <cp:revision>110</cp:revision>
  <cp:lastPrinted>2015-10-08T17:16:10Z</cp:lastPrinted>
  <dcterms:created xsi:type="dcterms:W3CDTF">2015-03-12T01:48:16Z</dcterms:created>
  <dcterms:modified xsi:type="dcterms:W3CDTF">2015-11-09T19:14:43Z</dcterms:modified>
</cp:coreProperties>
</file>