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7">
          <p15:clr>
            <a:srgbClr val="A4A3A4"/>
          </p15:clr>
        </p15:guide>
        <p15:guide id="2" pos="5373">
          <p15:clr>
            <a:srgbClr val="A4A3A4"/>
          </p15:clr>
        </p15:guide>
        <p15:guide id="3" pos="4573">
          <p15:clr>
            <a:srgbClr val="A4A3A4"/>
          </p15:clr>
        </p15:guide>
        <p15:guide id="4" pos="381">
          <p15:clr>
            <a:srgbClr val="A4A3A4"/>
          </p15:clr>
        </p15:guide>
        <p15:guide id="5" pos="2880">
          <p15:clr>
            <a:srgbClr val="A4A3A4"/>
          </p15:clr>
        </p15:guide>
        <p15:guide id="6" pos="3444">
          <p15:clr>
            <a:srgbClr val="A4A3A4"/>
          </p15:clr>
        </p15:guide>
        <p15:guide id="7" pos="1179">
          <p15:clr>
            <a:srgbClr val="A4A3A4"/>
          </p15:clr>
        </p15:guide>
        <p15:guide id="8" pos="23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639"/>
    <a:srgbClr val="04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1"/>
    <p:restoredTop sz="91771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368" y="160"/>
      </p:cViewPr>
      <p:guideLst>
        <p:guide orient="horz" pos="2587"/>
        <p:guide pos="5373"/>
        <p:guide pos="4573"/>
        <p:guide pos="381"/>
        <p:guide pos="2880"/>
        <p:guide pos="3444"/>
        <p:guide pos="1179"/>
        <p:guide pos="23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5B64-46E8-CF41-9374-5F42DF105EAD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07E0-6B72-E540-9CD7-A170A0FD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5B64-46E8-CF41-9374-5F42DF105EAD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07E0-6B72-E540-9CD7-A170A0FD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4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5B64-46E8-CF41-9374-5F42DF105EAD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07E0-6B72-E540-9CD7-A170A0FD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2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5B64-46E8-CF41-9374-5F42DF105EAD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07E0-6B72-E540-9CD7-A170A0FD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5B64-46E8-CF41-9374-5F42DF105EAD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07E0-6B72-E540-9CD7-A170A0FD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3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5B64-46E8-CF41-9374-5F42DF105EAD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07E0-6B72-E540-9CD7-A170A0FD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2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5B64-46E8-CF41-9374-5F42DF105EAD}" type="datetimeFigureOut">
              <a:rPr lang="en-US" smtClean="0"/>
              <a:t>11/4/15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07E0-6B72-E540-9CD7-A170A0FD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5B64-46E8-CF41-9374-5F42DF105EAD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07E0-6B72-E540-9CD7-A170A0FD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9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5B64-46E8-CF41-9374-5F42DF105EAD}" type="datetimeFigureOut">
              <a:rPr lang="en-US" smtClean="0"/>
              <a:t>11/4/15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07E0-6B72-E540-9CD7-A170A0FD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6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5B64-46E8-CF41-9374-5F42DF105EAD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07E0-6B72-E540-9CD7-A170A0FD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5B64-46E8-CF41-9374-5F42DF105EAD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07E0-6B72-E540-9CD7-A170A0FD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5B64-46E8-CF41-9374-5F42DF105EAD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607E0-6B72-E540-9CD7-A170A0FD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98" y="176858"/>
            <a:ext cx="3088403" cy="1158150"/>
          </a:xfrm>
          <a:prstGeom prst="rect">
            <a:avLst/>
          </a:prstGeom>
        </p:spPr>
      </p:pic>
      <p:pic>
        <p:nvPicPr>
          <p:cNvPr id="15" name="Picture 14" descr="2000px-World_map_blank_without_borders.svg.png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436974" cy="5715000"/>
          </a:xfrm>
          <a:prstGeom prst="rect">
            <a:avLst/>
          </a:prstGeom>
        </p:spPr>
      </p:pic>
      <p:pic>
        <p:nvPicPr>
          <p:cNvPr id="16" name="Picture 15" descr="2000px-World_map_blank_without_borders.svg.png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82"/>
          <a:stretch/>
        </p:blipFill>
        <p:spPr>
          <a:xfrm>
            <a:off x="6148912" y="0"/>
            <a:ext cx="2995088" cy="5715000"/>
          </a:xfrm>
          <a:prstGeom prst="rect">
            <a:avLst/>
          </a:prstGeom>
        </p:spPr>
      </p:pic>
      <p:pic>
        <p:nvPicPr>
          <p:cNvPr id="13" name="Picture 12" descr="11218155_433698920174691_5184537844272535746_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6362"/>
            <a:ext cx="9143999" cy="33846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55914" y="1396116"/>
            <a:ext cx="4632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2"/>
              </a:buClr>
              <a:buSzPct val="25000"/>
            </a:pPr>
            <a:endParaRPr lang="en" sz="1400" b="1" i="0" u="none" strike="noStrike" cap="none" spc="300" baseline="0" dirty="0">
              <a:solidFill>
                <a:srgbClr val="021B3A"/>
              </a:solidFill>
              <a:latin typeface="Helvetica"/>
              <a:ea typeface="Arial"/>
              <a:cs typeface="Helvetica"/>
              <a:sym typeface="Arial"/>
              <a:rtl val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592" y="4828855"/>
            <a:ext cx="2613206" cy="64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spc="300" dirty="0" smtClean="0">
                <a:solidFill>
                  <a:schemeClr val="bg1"/>
                </a:solidFill>
                <a:latin typeface="Helvetica"/>
                <a:cs typeface="Helvetica"/>
              </a:rPr>
              <a:t>WILLIAM BROOKS</a:t>
            </a:r>
            <a:br>
              <a:rPr lang="en-US" sz="1600" b="1" spc="300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12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CEO/Founder</a:t>
            </a:r>
            <a:endParaRPr lang="en-US" sz="14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68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13937" y="4824593"/>
            <a:ext cx="530063" cy="7578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09719" y="4893420"/>
            <a:ext cx="513797" cy="535009"/>
          </a:xfrm>
        </p:spPr>
        <p:txBody>
          <a:bodyPr/>
          <a:lstStyle/>
          <a:p>
            <a:pPr algn="ctr"/>
            <a:fld id="{2DF9C4E2-A3AC-9A4B-AB5A-86185F730C14}" type="slidenum">
              <a:rPr lang="en-US" sz="2000" b="1" smtClean="0">
                <a:solidFill>
                  <a:srgbClr val="F0BA38"/>
                </a:solidFill>
                <a:latin typeface="Helvetica"/>
                <a:cs typeface="Helvetica"/>
              </a:rPr>
              <a:pPr algn="ctr"/>
              <a:t>10</a:t>
            </a:fld>
            <a:endParaRPr lang="en-US" sz="2000" b="1" dirty="0">
              <a:solidFill>
                <a:srgbClr val="F0BA38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722" y="598680"/>
            <a:ext cx="3352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spc="300" dirty="0" smtClean="0">
                <a:solidFill>
                  <a:srgbClr val="FEC639"/>
                </a:solidFill>
                <a:latin typeface="Helvetica Light"/>
                <a:cs typeface="Helvetica Light"/>
              </a:rPr>
              <a:t>KEEPING US IN FRONT</a:t>
            </a:r>
            <a:endParaRPr lang="en-US" spc="300" dirty="0">
              <a:solidFill>
                <a:srgbClr val="FEC639"/>
              </a:solidFill>
              <a:latin typeface="Helvetica Light"/>
              <a:cs typeface="Helvetica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86438" y="1133928"/>
            <a:ext cx="274419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27740" y="1635802"/>
            <a:ext cx="6316663" cy="3280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" b="1" dirty="0" smtClean="0">
                <a:solidFill>
                  <a:srgbClr val="404040"/>
                </a:solidFill>
                <a:latin typeface="Helvetica"/>
                <a:cs typeface="Helvetica"/>
              </a:rPr>
              <a:t>We’re legal!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" dirty="0" smtClean="0">
                <a:solidFill>
                  <a:srgbClr val="404040"/>
                </a:solidFill>
                <a:latin typeface="Helvetica Light"/>
                <a:cs typeface="Helvetica Light"/>
              </a:rPr>
              <a:t>We’re the only e-commerce apparel shop who’s 100% legal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</a:pPr>
            <a:endParaRPr lang="en" b="1" dirty="0" smtClean="0">
              <a:solidFill>
                <a:srgbClr val="404040"/>
              </a:solidFill>
              <a:latin typeface="Helvetica"/>
              <a:cs typeface="Helvetica"/>
            </a:endParaRPr>
          </a:p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" b="1" dirty="0" smtClean="0">
                <a:solidFill>
                  <a:srgbClr val="404040"/>
                </a:solidFill>
                <a:latin typeface="Helvetica"/>
                <a:cs typeface="Helvetica"/>
              </a:rPr>
              <a:t>Foreigner-friendly business model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" dirty="0" smtClean="0">
                <a:solidFill>
                  <a:srgbClr val="404040"/>
                </a:solidFill>
                <a:latin typeface="Helvetica Light"/>
                <a:cs typeface="Helvetica Light"/>
              </a:rPr>
              <a:t>Bilinguality opens us up to plenty of markets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</a:pPr>
            <a:endParaRPr lang="en" b="1" dirty="0" smtClean="0">
              <a:solidFill>
                <a:srgbClr val="404040"/>
              </a:solidFill>
              <a:latin typeface="Helvetica"/>
              <a:cs typeface="Helvetica"/>
            </a:endParaRPr>
          </a:p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" b="1" dirty="0" smtClean="0">
                <a:solidFill>
                  <a:srgbClr val="404040"/>
                </a:solidFill>
                <a:latin typeface="Helvetica"/>
                <a:cs typeface="Helvetica"/>
              </a:rPr>
              <a:t>Licensing legality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" dirty="0" smtClean="0">
                <a:solidFill>
                  <a:srgbClr val="404040"/>
                </a:solidFill>
                <a:latin typeface="Helvetica Light"/>
                <a:cs typeface="Helvetica Light"/>
              </a:rPr>
              <a:t>The only foreigners with apparel licensing rights</a:t>
            </a:r>
            <a:endParaRPr lang="en" dirty="0">
              <a:solidFill>
                <a:srgbClr val="404040"/>
              </a:solidFill>
              <a:latin typeface="Helvetica Light"/>
              <a:cs typeface="Helvetica Light"/>
            </a:endParaRPr>
          </a:p>
        </p:txBody>
      </p:sp>
      <p:pic>
        <p:nvPicPr>
          <p:cNvPr id="7" name="Picture 6" descr="che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12" y="1614314"/>
            <a:ext cx="1009228" cy="825732"/>
          </a:xfrm>
          <a:prstGeom prst="rect">
            <a:avLst/>
          </a:prstGeom>
        </p:spPr>
      </p:pic>
      <p:pic>
        <p:nvPicPr>
          <p:cNvPr id="8" name="Picture 7" descr="che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12" y="2843946"/>
            <a:ext cx="1009228" cy="825732"/>
          </a:xfrm>
          <a:prstGeom prst="rect">
            <a:avLst/>
          </a:prstGeom>
        </p:spPr>
      </p:pic>
      <p:pic>
        <p:nvPicPr>
          <p:cNvPr id="9" name="Picture 8" descr="che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12" y="4062103"/>
            <a:ext cx="1009228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utterstock_81417544.jpg"/>
          <p:cNvPicPr>
            <a:picLocks noChangeAspect="1"/>
          </p:cNvPicPr>
          <p:nvPr/>
        </p:nvPicPr>
        <p:blipFill rotWithShape="1">
          <a:blip r:embed="rId2" cstate="print">
            <a:grayscl/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63748" cy="5715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13937" y="4824593"/>
            <a:ext cx="530063" cy="7578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09719" y="4893420"/>
            <a:ext cx="513797" cy="535009"/>
          </a:xfrm>
        </p:spPr>
        <p:txBody>
          <a:bodyPr/>
          <a:lstStyle/>
          <a:p>
            <a:pPr algn="ctr"/>
            <a:fld id="{2DF9C4E2-A3AC-9A4B-AB5A-86185F730C14}" type="slidenum">
              <a:rPr lang="en-US" sz="2000" b="1" smtClean="0">
                <a:solidFill>
                  <a:srgbClr val="F0BA38"/>
                </a:solidFill>
                <a:latin typeface="Helvetica"/>
                <a:cs typeface="Helvetica"/>
              </a:rPr>
              <a:pPr algn="ctr"/>
              <a:t>2</a:t>
            </a:fld>
            <a:endParaRPr lang="en-US" sz="2000" b="1" dirty="0">
              <a:solidFill>
                <a:srgbClr val="F0BA38"/>
              </a:solidFill>
              <a:latin typeface="Helvetica"/>
              <a:cs typeface="Helvetic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86438" y="1133928"/>
            <a:ext cx="2744192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flipH="1">
            <a:off x="615950" y="2767070"/>
            <a:ext cx="8528052" cy="1272126"/>
          </a:xfrm>
          <a:prstGeom prst="homePlate">
            <a:avLst/>
          </a:prstGeom>
          <a:solidFill>
            <a:srgbClr val="FEC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 flipH="1">
            <a:off x="615950" y="4156303"/>
            <a:ext cx="8528052" cy="1272126"/>
          </a:xfrm>
          <a:prstGeom prst="homePlate">
            <a:avLst/>
          </a:prstGeom>
          <a:solidFill>
            <a:srgbClr val="FEC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 flipH="1">
            <a:off x="615948" y="1389179"/>
            <a:ext cx="8528052" cy="1272126"/>
          </a:xfrm>
          <a:prstGeom prst="homePlate">
            <a:avLst/>
          </a:prstGeom>
          <a:solidFill>
            <a:srgbClr val="FEC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613937" y="4824593"/>
            <a:ext cx="530063" cy="7578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09719" y="4893420"/>
            <a:ext cx="513797" cy="535009"/>
          </a:xfrm>
        </p:spPr>
        <p:txBody>
          <a:bodyPr/>
          <a:lstStyle/>
          <a:p>
            <a:pPr algn="ctr"/>
            <a:fld id="{2DF9C4E2-A3AC-9A4B-AB5A-86185F730C14}" type="slidenum">
              <a:rPr lang="en-US" sz="2000" b="1" smtClean="0">
                <a:solidFill>
                  <a:srgbClr val="F0BA38"/>
                </a:solidFill>
                <a:latin typeface="Helvetica"/>
                <a:cs typeface="Helvetica"/>
              </a:rPr>
              <a:pPr algn="ctr"/>
              <a:t>4</a:t>
            </a:fld>
            <a:endParaRPr lang="en-US" sz="2000" b="1" dirty="0">
              <a:solidFill>
                <a:srgbClr val="F0BA38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1619" y="598680"/>
            <a:ext cx="348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b="1" spc="300" dirty="0" smtClean="0">
                <a:solidFill>
                  <a:srgbClr val="FEC639"/>
                </a:solidFill>
                <a:latin typeface="Helvetica Light"/>
                <a:cs typeface="Helvetica Light"/>
              </a:rPr>
              <a:t>…</a:t>
            </a:r>
            <a:r>
              <a:rPr lang="en-US" b="1" spc="300" dirty="0" smtClean="0">
                <a:solidFill>
                  <a:srgbClr val="FEC639"/>
                </a:solidFill>
                <a:latin typeface="Helvetica Light"/>
                <a:cs typeface="Helvetica Light"/>
              </a:rPr>
              <a:t>AND OUR SOLUTIONS</a:t>
            </a:r>
            <a:endParaRPr lang="en-US" spc="300" dirty="0">
              <a:solidFill>
                <a:srgbClr val="FEC639"/>
              </a:solidFill>
              <a:latin typeface="Helvetica Light"/>
              <a:cs typeface="Helvetica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86438" y="1133928"/>
            <a:ext cx="274419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65842" y="2820903"/>
            <a:ext cx="4373490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lnSpc>
                <a:spcPct val="130000"/>
              </a:lnSpc>
              <a:buSzPct val="100000"/>
            </a:pPr>
            <a:r>
              <a:rPr lang="en" sz="1600" dirty="0" smtClean="0">
                <a:solidFill>
                  <a:srgbClr val="404040"/>
                </a:solidFill>
                <a:latin typeface="Helvetica Light"/>
                <a:cs typeface="Helvetica Light"/>
              </a:rPr>
              <a:t>.</a:t>
            </a:r>
            <a:endParaRPr lang="en" sz="1600" dirty="0">
              <a:solidFill>
                <a:srgbClr val="404040"/>
              </a:solidFill>
              <a:latin typeface="Helvetica Light"/>
              <a:cs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190" y="1678215"/>
            <a:ext cx="53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endParaRPr lang="en-US" sz="36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1190" y="3055259"/>
            <a:ext cx="53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endParaRPr lang="en-US" sz="36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1190" y="4444462"/>
            <a:ext cx="53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Helvetica"/>
                <a:cs typeface="Helvetica"/>
              </a:rPr>
              <a:t>3</a:t>
            </a:r>
            <a:endParaRPr lang="en-US" sz="36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143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13937" y="4824593"/>
            <a:ext cx="530063" cy="7578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09719" y="4893420"/>
            <a:ext cx="513797" cy="535009"/>
          </a:xfrm>
        </p:spPr>
        <p:txBody>
          <a:bodyPr/>
          <a:lstStyle/>
          <a:p>
            <a:pPr algn="ctr"/>
            <a:fld id="{2DF9C4E2-A3AC-9A4B-AB5A-86185F730C14}" type="slidenum">
              <a:rPr lang="en-US" sz="2000" b="1" smtClean="0">
                <a:solidFill>
                  <a:srgbClr val="F0BA38"/>
                </a:solidFill>
                <a:latin typeface="Helvetica"/>
                <a:cs typeface="Helvetica"/>
              </a:rPr>
              <a:pPr algn="ctr"/>
              <a:t>5</a:t>
            </a:fld>
            <a:endParaRPr lang="en-US" sz="2000" b="1" dirty="0">
              <a:solidFill>
                <a:srgbClr val="F0BA38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7560" y="598680"/>
            <a:ext cx="428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spc="300" dirty="0" smtClean="0">
                <a:solidFill>
                  <a:srgbClr val="FEC639"/>
                </a:solidFill>
                <a:latin typeface="Helvetica Light"/>
                <a:cs typeface="Helvetica Light"/>
              </a:rPr>
              <a:t>KAKEHASHI’S TOP FEATURES</a:t>
            </a:r>
            <a:endParaRPr lang="en-US" spc="300" dirty="0">
              <a:solidFill>
                <a:srgbClr val="FEC639"/>
              </a:solidFill>
              <a:latin typeface="Helvetica Light"/>
              <a:cs typeface="Helvetica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86438" y="1133928"/>
            <a:ext cx="274419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73064" y="2892563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SzPct val="100000"/>
              <a:buNone/>
            </a:pPr>
            <a:r>
              <a:rPr lang="en" b="1" dirty="0" smtClean="0">
                <a:solidFill>
                  <a:srgbClr val="040101"/>
                </a:solidFill>
                <a:latin typeface="Helvetica"/>
                <a:cs typeface="Helvetica"/>
              </a:rPr>
              <a:t>Great designs </a:t>
            </a:r>
            <a:endParaRPr lang="fr-FR" b="1" dirty="0" smtClean="0">
              <a:solidFill>
                <a:srgbClr val="04010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3064" y="4024096"/>
            <a:ext cx="3127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SzPct val="100000"/>
              <a:buNone/>
            </a:pPr>
            <a:r>
              <a:rPr lang="en" b="1" dirty="0" smtClean="0">
                <a:solidFill>
                  <a:srgbClr val="040101"/>
                </a:solidFill>
                <a:highlight>
                  <a:srgbClr val="FFFFFF"/>
                </a:highlight>
                <a:latin typeface="Helvetica"/>
                <a:cs typeface="Helvetica"/>
              </a:rPr>
              <a:t>Licensing relationships </a:t>
            </a:r>
            <a:endParaRPr lang="fr-FR" b="1" dirty="0" smtClean="0">
              <a:solidFill>
                <a:srgbClr val="040101"/>
              </a:solidFill>
              <a:highlight>
                <a:srgbClr val="FFFFFF"/>
              </a:highlight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605" y="1644196"/>
            <a:ext cx="102057" cy="725715"/>
          </a:xfrm>
          <a:prstGeom prst="rect">
            <a:avLst/>
          </a:prstGeom>
          <a:solidFill>
            <a:srgbClr val="FEC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8605" y="2862489"/>
            <a:ext cx="102057" cy="725715"/>
          </a:xfrm>
          <a:prstGeom prst="rect">
            <a:avLst/>
          </a:prstGeom>
          <a:solidFill>
            <a:srgbClr val="FEC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88605" y="3990068"/>
            <a:ext cx="102057" cy="725715"/>
          </a:xfrm>
          <a:prstGeom prst="rect">
            <a:avLst/>
          </a:prstGeom>
          <a:solidFill>
            <a:srgbClr val="FEC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47010" y="1644196"/>
            <a:ext cx="102057" cy="725715"/>
          </a:xfrm>
          <a:prstGeom prst="rect">
            <a:avLst/>
          </a:prstGeom>
          <a:solidFill>
            <a:srgbClr val="FEC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47010" y="2862489"/>
            <a:ext cx="102057" cy="725715"/>
          </a:xfrm>
          <a:prstGeom prst="rect">
            <a:avLst/>
          </a:prstGeom>
          <a:solidFill>
            <a:srgbClr val="FEC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47010" y="3990068"/>
            <a:ext cx="102057" cy="725715"/>
          </a:xfrm>
          <a:prstGeom prst="rect">
            <a:avLst/>
          </a:prstGeom>
          <a:solidFill>
            <a:srgbClr val="FEC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81805864.jpg"/>
          <p:cNvPicPr>
            <a:picLocks noChangeAspect="1"/>
          </p:cNvPicPr>
          <p:nvPr/>
        </p:nvPicPr>
        <p:blipFill rotWithShape="1">
          <a:blip r:embed="rId2" cstate="print">
            <a:alphaModFix amt="53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9252" cy="571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13937" y="4824593"/>
            <a:ext cx="530063" cy="7578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09719" y="4893420"/>
            <a:ext cx="513797" cy="535009"/>
          </a:xfrm>
        </p:spPr>
        <p:txBody>
          <a:bodyPr/>
          <a:lstStyle/>
          <a:p>
            <a:pPr algn="ctr"/>
            <a:fld id="{2DF9C4E2-A3AC-9A4B-AB5A-86185F730C14}" type="slidenum">
              <a:rPr lang="en-US" sz="2000" b="1" smtClean="0">
                <a:solidFill>
                  <a:srgbClr val="F0BA38"/>
                </a:solidFill>
                <a:latin typeface="Helvetica"/>
                <a:cs typeface="Helvetica"/>
              </a:rPr>
              <a:pPr algn="ctr"/>
              <a:t>6</a:t>
            </a:fld>
            <a:endParaRPr lang="en-US" sz="2000" b="1" dirty="0">
              <a:solidFill>
                <a:srgbClr val="F0BA38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683" y="598680"/>
            <a:ext cx="307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spc="300" dirty="0" smtClean="0">
                <a:solidFill>
                  <a:schemeClr val="bg1"/>
                </a:solidFill>
                <a:latin typeface="Helvetica Light"/>
                <a:cs typeface="Helvetica Light"/>
              </a:rPr>
              <a:t>A SIZEABLE MARKET </a:t>
            </a:r>
            <a:endParaRPr lang="en-US" spc="3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86438" y="1133928"/>
            <a:ext cx="2744192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0283" y="2752725"/>
            <a:ext cx="2314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" sz="2400" b="1" dirty="0" smtClean="0">
                <a:solidFill>
                  <a:srgbClr val="FEC639"/>
                </a:solidFill>
                <a:latin typeface="Helvetica"/>
                <a:cs typeface="Helvetica"/>
              </a:rPr>
              <a:t>33,000,000</a:t>
            </a:r>
            <a:endParaRPr lang="en" sz="2800" b="1" dirty="0" smtClean="0">
              <a:solidFill>
                <a:srgbClr val="FEC639"/>
              </a:solidFill>
              <a:latin typeface="Helvetica"/>
              <a:cs typeface="Helvetica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en" dirty="0" smtClean="0">
                <a:solidFill>
                  <a:srgbClr val="FFFFFF"/>
                </a:solidFill>
                <a:latin typeface="Helvetica Light"/>
                <a:cs typeface="Helvetica Light"/>
              </a:rPr>
              <a:t>Japan-based baseball fans</a:t>
            </a:r>
            <a:endParaRPr lang="en" b="1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6438" y="2752725"/>
            <a:ext cx="2777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" sz="2400" b="1" dirty="0" smtClean="0">
                <a:solidFill>
                  <a:srgbClr val="FEC639"/>
                </a:solidFill>
                <a:latin typeface="Helvetica"/>
                <a:cs typeface="Helvetica"/>
              </a:rPr>
              <a:t>3</a:t>
            </a:r>
            <a:r>
              <a:rPr lang="fr-FR" sz="2400" b="1" dirty="0" smtClean="0">
                <a:solidFill>
                  <a:srgbClr val="FEC639"/>
                </a:solidFill>
                <a:latin typeface="Helvetica"/>
                <a:cs typeface="Helvetica"/>
              </a:rPr>
              <a:t>2</a:t>
            </a:r>
            <a:r>
              <a:rPr lang="en" sz="2400" b="1" dirty="0" smtClean="0">
                <a:solidFill>
                  <a:srgbClr val="FEC639"/>
                </a:solidFill>
                <a:latin typeface="Helvetica"/>
                <a:cs typeface="Helvetica"/>
              </a:rPr>
              <a:t>,</a:t>
            </a:r>
            <a:r>
              <a:rPr lang="fr-FR" sz="2400" b="1" dirty="0" smtClean="0">
                <a:solidFill>
                  <a:srgbClr val="FEC639"/>
                </a:solidFill>
                <a:latin typeface="Helvetica"/>
                <a:cs typeface="Helvetica"/>
              </a:rPr>
              <a:t>78</a:t>
            </a:r>
            <a:r>
              <a:rPr lang="en" sz="2400" b="1" dirty="0" smtClean="0">
                <a:solidFill>
                  <a:srgbClr val="FEC639"/>
                </a:solidFill>
                <a:latin typeface="Helvetica"/>
                <a:cs typeface="Helvetica"/>
              </a:rPr>
              <a:t>0,000</a:t>
            </a:r>
            <a:r>
              <a:rPr lang="fr-FR" sz="2400" b="1" dirty="0" smtClean="0">
                <a:solidFill>
                  <a:srgbClr val="FEC639"/>
                </a:solidFill>
                <a:latin typeface="Helvetica"/>
                <a:cs typeface="Helvetica"/>
              </a:rPr>
              <a:t>,000</a:t>
            </a:r>
            <a:endParaRPr lang="en" sz="2400" b="1" dirty="0" smtClean="0">
              <a:solidFill>
                <a:srgbClr val="FEC639"/>
              </a:solidFill>
              <a:latin typeface="Helvetica"/>
              <a:cs typeface="Helvetica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fr-FR" dirty="0" smtClean="0">
                <a:solidFill>
                  <a:srgbClr val="FFFFFF"/>
                </a:solidFill>
                <a:latin typeface="Helvetica Light"/>
                <a:cs typeface="Helvetica Light"/>
              </a:rPr>
              <a:t>Global apparel 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fr-FR" dirty="0" smtClean="0">
                <a:solidFill>
                  <a:srgbClr val="FFFFFF"/>
                </a:solidFill>
                <a:latin typeface="Helvetica Light"/>
                <a:cs typeface="Helvetica Light"/>
              </a:rPr>
              <a:t>market</a:t>
            </a:r>
            <a:endParaRPr lang="en" b="1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4547" y="2752725"/>
            <a:ext cx="2777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fr-FR" sz="2400" b="1" dirty="0" smtClean="0">
                <a:solidFill>
                  <a:srgbClr val="FEC639"/>
                </a:solidFill>
                <a:latin typeface="Helvetica"/>
                <a:cs typeface="Helvetica"/>
              </a:rPr>
              <a:t>110</a:t>
            </a:r>
            <a:r>
              <a:rPr lang="en" sz="2400" b="1" dirty="0" smtClean="0">
                <a:solidFill>
                  <a:srgbClr val="FEC639"/>
                </a:solidFill>
                <a:latin typeface="Helvetica"/>
                <a:cs typeface="Helvetica"/>
              </a:rPr>
              <a:t>,</a:t>
            </a:r>
            <a:r>
              <a:rPr lang="fr-FR" sz="2400" b="1" dirty="0" smtClean="0">
                <a:solidFill>
                  <a:srgbClr val="FEC639"/>
                </a:solidFill>
                <a:latin typeface="Helvetica"/>
                <a:cs typeface="Helvetica"/>
              </a:rPr>
              <a:t>00</a:t>
            </a:r>
            <a:r>
              <a:rPr lang="en" sz="2400" b="1" dirty="0" smtClean="0">
                <a:solidFill>
                  <a:srgbClr val="FEC639"/>
                </a:solidFill>
                <a:latin typeface="Helvetica"/>
                <a:cs typeface="Helvetica"/>
              </a:rPr>
              <a:t>0,000</a:t>
            </a:r>
            <a:r>
              <a:rPr lang="fr-FR" sz="2400" b="1" dirty="0" smtClean="0">
                <a:solidFill>
                  <a:srgbClr val="FEC639"/>
                </a:solidFill>
                <a:latin typeface="Helvetica"/>
                <a:cs typeface="Helvetica"/>
              </a:rPr>
              <a:t>,000</a:t>
            </a:r>
            <a:endParaRPr lang="en" sz="2400" b="1" dirty="0" smtClean="0">
              <a:solidFill>
                <a:srgbClr val="FEC639"/>
              </a:solidFill>
              <a:latin typeface="Helvetica"/>
              <a:cs typeface="Helvetica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fr-FR" dirty="0" smtClean="0">
                <a:solidFill>
                  <a:srgbClr val="FFFFFF"/>
                </a:solidFill>
                <a:latin typeface="Helvetica Light"/>
                <a:cs typeface="Helvetica Light"/>
              </a:rPr>
              <a:t>Global e-commerce market</a:t>
            </a:r>
            <a:endParaRPr lang="en" b="1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11" name="Picture 10" descr="appare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931" y="1943011"/>
            <a:ext cx="990137" cy="704098"/>
          </a:xfrm>
          <a:prstGeom prst="rect">
            <a:avLst/>
          </a:prstGeom>
        </p:spPr>
      </p:pic>
      <p:pic>
        <p:nvPicPr>
          <p:cNvPr id="12" name="Picture 11" descr="shopping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175" y="1943011"/>
            <a:ext cx="720000" cy="720000"/>
          </a:xfrm>
          <a:prstGeom prst="rect">
            <a:avLst/>
          </a:prstGeom>
        </p:spPr>
      </p:pic>
      <p:pic>
        <p:nvPicPr>
          <p:cNvPr id="13" name="Picture 12" descr="fa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633" y="1943011"/>
            <a:ext cx="569709" cy="720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834910" y="1686832"/>
            <a:ext cx="0" cy="2131785"/>
          </a:xfrm>
          <a:prstGeom prst="line">
            <a:avLst/>
          </a:prstGeom>
          <a:ln w="3175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91712" y="1686832"/>
            <a:ext cx="0" cy="2131785"/>
          </a:xfrm>
          <a:prstGeom prst="line">
            <a:avLst/>
          </a:prstGeom>
          <a:ln w="3175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9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81417544.jpg"/>
          <p:cNvPicPr>
            <a:picLocks noChangeAspect="1"/>
          </p:cNvPicPr>
          <p:nvPr/>
        </p:nvPicPr>
        <p:blipFill rotWithShape="1">
          <a:blip r:embed="rId2" cstate="print">
            <a:grayscl/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63748" cy="5715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13937" y="4824593"/>
            <a:ext cx="530063" cy="7578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09719" y="4893420"/>
            <a:ext cx="513797" cy="535009"/>
          </a:xfrm>
        </p:spPr>
        <p:txBody>
          <a:bodyPr/>
          <a:lstStyle/>
          <a:p>
            <a:pPr algn="ctr"/>
            <a:fld id="{2DF9C4E2-A3AC-9A4B-AB5A-86185F730C14}" type="slidenum">
              <a:rPr lang="en-US" sz="2000" b="1" smtClean="0">
                <a:solidFill>
                  <a:srgbClr val="F0BA38"/>
                </a:solidFill>
                <a:latin typeface="Helvetica"/>
                <a:cs typeface="Helvetica"/>
              </a:rPr>
              <a:pPr algn="ctr"/>
              <a:t>7</a:t>
            </a:fld>
            <a:endParaRPr lang="en-US" sz="2000" b="1" dirty="0">
              <a:solidFill>
                <a:srgbClr val="F0BA38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9467" y="598680"/>
            <a:ext cx="3545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spc="300" dirty="0" smtClean="0">
                <a:solidFill>
                  <a:schemeClr val="bg1"/>
                </a:solidFill>
                <a:latin typeface="Helvetica Light"/>
                <a:cs typeface="Helvetica Light"/>
              </a:rPr>
              <a:t>WHO WE’RE TARGETING</a:t>
            </a:r>
            <a:endParaRPr lang="en-US" spc="3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86438" y="1133928"/>
            <a:ext cx="2744192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19024" y="2513074"/>
            <a:ext cx="228146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 algn="ctr">
              <a:buSzPct val="100000"/>
            </a:pPr>
            <a:r>
              <a:rPr lang="en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Foreign nationals in Japan (primary)</a:t>
            </a:r>
            <a:endParaRPr lang="en" sz="1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5411" y="2513074"/>
            <a:ext cx="207317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Japanese nationals in Japan</a:t>
            </a:r>
            <a:endParaRPr lang="en-US" sz="1600" b="1" dirty="0" smtClean="0">
              <a:solidFill>
                <a:schemeClr val="bg1"/>
              </a:solidFill>
              <a:effectLst/>
              <a:latin typeface="Helvetica Light"/>
              <a:cs typeface="Helvetica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334" y="2513074"/>
            <a:ext cx="24151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 algn="ctr">
              <a:buSzPct val="100000"/>
            </a:pPr>
            <a:r>
              <a:rPr lang="en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Overseas baseball fans, any nationality</a:t>
            </a:r>
            <a:endParaRPr lang="en" sz="1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40525" y="1906419"/>
            <a:ext cx="508726" cy="508726"/>
          </a:xfrm>
          <a:prstGeom prst="ellipse">
            <a:avLst/>
          </a:prstGeom>
          <a:noFill/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1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36539" y="1906419"/>
            <a:ext cx="508726" cy="508726"/>
          </a:xfrm>
          <a:prstGeom prst="ellipse">
            <a:avLst/>
          </a:prstGeom>
          <a:noFill/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2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96544" y="1906419"/>
            <a:ext cx="508726" cy="508726"/>
          </a:xfrm>
          <a:prstGeom prst="ellipse">
            <a:avLst/>
          </a:prstGeom>
          <a:noFill/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3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2755" y="1281339"/>
            <a:ext cx="2378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" b="1" dirty="0" smtClean="0">
                <a:solidFill>
                  <a:srgbClr val="FEC639"/>
                </a:solidFill>
                <a:latin typeface="Helvetica Light"/>
                <a:cs typeface="Helvetica Light"/>
              </a:rPr>
              <a:t>The target segments:</a:t>
            </a:r>
            <a:endParaRPr lang="en" b="1" dirty="0">
              <a:solidFill>
                <a:srgbClr val="FEC639"/>
              </a:solidFill>
              <a:latin typeface="Helvetica Light"/>
              <a:cs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69950" y="3361759"/>
            <a:ext cx="2404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fr-FR" b="1" dirty="0" smtClean="0">
                <a:solidFill>
                  <a:srgbClr val="FEC639"/>
                </a:solidFill>
                <a:latin typeface="Helvetica Light"/>
                <a:cs typeface="Helvetica Light"/>
              </a:rPr>
              <a:t>The typical customer:</a:t>
            </a:r>
            <a:endParaRPr lang="en" b="1" dirty="0">
              <a:solidFill>
                <a:srgbClr val="FEC639"/>
              </a:solidFill>
              <a:latin typeface="Helvetica Light"/>
              <a:cs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44" y="4490414"/>
            <a:ext cx="200350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 algn="ctr">
              <a:buSzPct val="100000"/>
            </a:pPr>
            <a:r>
              <a:rPr lang="en" sz="16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English or Japanese speaker</a:t>
            </a:r>
            <a:endParaRPr lang="en" sz="16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20672" y="4490414"/>
            <a:ext cx="17026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 algn="ctr">
              <a:buSzPct val="100000"/>
            </a:pPr>
            <a:r>
              <a:rPr lang="fr-FR" sz="16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Spends $500+ per year</a:t>
            </a:r>
            <a:endParaRPr lang="en" sz="16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5063" y="4490414"/>
            <a:ext cx="132457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 algn="ctr">
              <a:buSzPct val="100000"/>
            </a:pPr>
            <a:r>
              <a:rPr lang="fr-FR" sz="16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Fan of MLB and NPB</a:t>
            </a:r>
            <a:endParaRPr lang="en" sz="16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54601" y="4495811"/>
            <a:ext cx="132457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 algn="ctr">
              <a:buSzPct val="100000"/>
            </a:pPr>
            <a:r>
              <a:rPr lang="fr-FR" sz="16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Attend 3-5 games/yr.</a:t>
            </a:r>
            <a:endParaRPr lang="en" sz="16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48384" y="4495811"/>
            <a:ext cx="132457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 algn="ctr">
              <a:buSzPct val="100000"/>
            </a:pPr>
            <a:r>
              <a:rPr lang="fr-FR" sz="16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Male, 21-55</a:t>
            </a:r>
            <a:endParaRPr lang="en" sz="16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33125" y="3912861"/>
            <a:ext cx="508726" cy="508726"/>
            <a:chOff x="1233125" y="3731091"/>
            <a:chExt cx="508726" cy="508726"/>
          </a:xfrm>
        </p:grpSpPr>
        <p:sp>
          <p:nvSpPr>
            <p:cNvPr id="21" name="Oval 20"/>
            <p:cNvSpPr/>
            <p:nvPr/>
          </p:nvSpPr>
          <p:spPr>
            <a:xfrm>
              <a:off x="1233125" y="3731091"/>
              <a:ext cx="508726" cy="508726"/>
            </a:xfrm>
            <a:prstGeom prst="ellipse">
              <a:avLst/>
            </a:prstGeom>
            <a:noFill/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 rot="2185579">
              <a:off x="1426422" y="3848380"/>
              <a:ext cx="122131" cy="217151"/>
              <a:chOff x="3691795" y="-527277"/>
              <a:chExt cx="197701" cy="35151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118" y="-527277"/>
                <a:ext cx="79378" cy="3515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3742106" y="-305449"/>
                <a:ext cx="79378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681881" y="3912861"/>
            <a:ext cx="508726" cy="508726"/>
            <a:chOff x="1233125" y="3731091"/>
            <a:chExt cx="508726" cy="508726"/>
          </a:xfrm>
        </p:grpSpPr>
        <p:sp>
          <p:nvSpPr>
            <p:cNvPr id="27" name="Oval 26"/>
            <p:cNvSpPr/>
            <p:nvPr/>
          </p:nvSpPr>
          <p:spPr>
            <a:xfrm>
              <a:off x="1233125" y="3731091"/>
              <a:ext cx="508726" cy="508726"/>
            </a:xfrm>
            <a:prstGeom prst="ellipse">
              <a:avLst/>
            </a:prstGeom>
            <a:noFill/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 rot="2185579">
              <a:off x="1426422" y="3848380"/>
              <a:ext cx="122131" cy="217151"/>
              <a:chOff x="3691795" y="-527277"/>
              <a:chExt cx="197701" cy="35151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810118" y="-527277"/>
                <a:ext cx="79378" cy="3515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3742106" y="-305449"/>
                <a:ext cx="79378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314514" y="3912861"/>
            <a:ext cx="508726" cy="508726"/>
            <a:chOff x="1233125" y="3731091"/>
            <a:chExt cx="508726" cy="508726"/>
          </a:xfrm>
        </p:grpSpPr>
        <p:sp>
          <p:nvSpPr>
            <p:cNvPr id="32" name="Oval 31"/>
            <p:cNvSpPr/>
            <p:nvPr/>
          </p:nvSpPr>
          <p:spPr>
            <a:xfrm>
              <a:off x="1233125" y="3731091"/>
              <a:ext cx="508726" cy="508726"/>
            </a:xfrm>
            <a:prstGeom prst="ellipse">
              <a:avLst/>
            </a:prstGeom>
            <a:noFill/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 rot="2185579">
              <a:off x="1426422" y="3848380"/>
              <a:ext cx="122131" cy="217151"/>
              <a:chOff x="3691795" y="-527277"/>
              <a:chExt cx="197701" cy="35151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810118" y="-527277"/>
                <a:ext cx="79378" cy="3515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5400000">
                <a:off x="3742106" y="-305449"/>
                <a:ext cx="79378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5963331" y="3906022"/>
            <a:ext cx="508726" cy="508726"/>
            <a:chOff x="1233125" y="3731091"/>
            <a:chExt cx="508726" cy="508726"/>
          </a:xfrm>
        </p:grpSpPr>
        <p:sp>
          <p:nvSpPr>
            <p:cNvPr id="37" name="Oval 36"/>
            <p:cNvSpPr/>
            <p:nvPr/>
          </p:nvSpPr>
          <p:spPr>
            <a:xfrm>
              <a:off x="1233125" y="3731091"/>
              <a:ext cx="508726" cy="508726"/>
            </a:xfrm>
            <a:prstGeom prst="ellipse">
              <a:avLst/>
            </a:prstGeom>
            <a:noFill/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rot="2185579">
              <a:off x="1426422" y="3848380"/>
              <a:ext cx="122131" cy="217151"/>
              <a:chOff x="3691795" y="-527277"/>
              <a:chExt cx="197701" cy="351517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810118" y="-527277"/>
                <a:ext cx="79378" cy="3515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5400000">
                <a:off x="3742106" y="-305449"/>
                <a:ext cx="79378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7623175" y="3917212"/>
            <a:ext cx="508726" cy="508726"/>
            <a:chOff x="1233125" y="3731091"/>
            <a:chExt cx="508726" cy="508726"/>
          </a:xfrm>
        </p:grpSpPr>
        <p:sp>
          <p:nvSpPr>
            <p:cNvPr id="42" name="Oval 41"/>
            <p:cNvSpPr/>
            <p:nvPr/>
          </p:nvSpPr>
          <p:spPr>
            <a:xfrm>
              <a:off x="1233125" y="3731091"/>
              <a:ext cx="508726" cy="508726"/>
            </a:xfrm>
            <a:prstGeom prst="ellipse">
              <a:avLst/>
            </a:prstGeom>
            <a:noFill/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 rot="2185579">
              <a:off x="1426422" y="3848380"/>
              <a:ext cx="122131" cy="217151"/>
              <a:chOff x="3691795" y="-527277"/>
              <a:chExt cx="197701" cy="351517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810118" y="-527277"/>
                <a:ext cx="79378" cy="3515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3742106" y="-305449"/>
                <a:ext cx="79378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6" name="Straight Connector 45"/>
          <p:cNvCxnSpPr/>
          <p:nvPr/>
        </p:nvCxnSpPr>
        <p:spPr>
          <a:xfrm flipH="1">
            <a:off x="1962614" y="3262027"/>
            <a:ext cx="5222490" cy="8674"/>
          </a:xfrm>
          <a:prstGeom prst="line">
            <a:avLst/>
          </a:prstGeom>
          <a:ln w="3175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13937" y="4824593"/>
            <a:ext cx="530063" cy="7578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09719" y="4893420"/>
            <a:ext cx="513797" cy="535009"/>
          </a:xfrm>
        </p:spPr>
        <p:txBody>
          <a:bodyPr/>
          <a:lstStyle/>
          <a:p>
            <a:pPr algn="ctr"/>
            <a:fld id="{2DF9C4E2-A3AC-9A4B-AB5A-86185F730C14}" type="slidenum">
              <a:rPr lang="en-US" sz="2000" b="1" smtClean="0">
                <a:solidFill>
                  <a:srgbClr val="F0BA38"/>
                </a:solidFill>
                <a:latin typeface="Helvetica"/>
                <a:cs typeface="Helvetica"/>
              </a:rPr>
              <a:pPr algn="ctr"/>
              <a:t>8</a:t>
            </a:fld>
            <a:endParaRPr lang="en-US" sz="2000" b="1" dirty="0">
              <a:solidFill>
                <a:srgbClr val="F0BA38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0627" y="598680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spc="300" dirty="0" smtClean="0">
                <a:solidFill>
                  <a:srgbClr val="FEC639"/>
                </a:solidFill>
                <a:latin typeface="Helvetica Light"/>
                <a:cs typeface="Helvetica Light"/>
              </a:rPr>
              <a:t>REVENUE MODEL</a:t>
            </a:r>
            <a:endParaRPr lang="en-US" spc="300" dirty="0">
              <a:solidFill>
                <a:srgbClr val="FEC639"/>
              </a:solidFill>
              <a:latin typeface="Helvetica Light"/>
              <a:cs typeface="Helvetica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86438" y="1133928"/>
            <a:ext cx="274419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nline sto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00" y="1186953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1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140</Words>
  <Application>Microsoft Macintosh PowerPoint</Application>
  <PresentationFormat>On-screen Show (16:10)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William Brooks</cp:lastModifiedBy>
  <cp:revision>37</cp:revision>
  <dcterms:created xsi:type="dcterms:W3CDTF">2015-10-22T17:09:42Z</dcterms:created>
  <dcterms:modified xsi:type="dcterms:W3CDTF">2015-11-04T02:20:17Z</dcterms:modified>
</cp:coreProperties>
</file>