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8" r:id="rId3"/>
    <p:sldId id="257" r:id="rId4"/>
    <p:sldId id="258" r:id="rId5"/>
    <p:sldId id="259" r:id="rId6"/>
    <p:sldId id="260" r:id="rId7"/>
    <p:sldId id="261"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99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12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1E61FF-82CC-4589-A8C0-8FE0D0797078}" type="datetimeFigureOut">
              <a:rPr lang="en-GB" smtClean="0"/>
              <a:t>04/11/2015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B31AE7-12F1-4F21-928A-0A8EB23FC723}" type="slidenum">
              <a:rPr lang="en-GB" smtClean="0"/>
              <a:t>‹#›</a:t>
            </a:fld>
            <a:endParaRPr lang="en-GB"/>
          </a:p>
        </p:txBody>
      </p:sp>
    </p:spTree>
    <p:extLst>
      <p:ext uri="{BB962C8B-B14F-4D97-AF65-F5344CB8AC3E}">
        <p14:creationId xmlns:p14="http://schemas.microsoft.com/office/powerpoint/2010/main" val="308703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1E61FF-82CC-4589-A8C0-8FE0D0797078}" type="datetimeFigureOut">
              <a:rPr lang="en-GB" smtClean="0"/>
              <a:t>04/11/2015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B31AE7-12F1-4F21-928A-0A8EB23FC723}" type="slidenum">
              <a:rPr lang="en-GB" smtClean="0"/>
              <a:t>‹#›</a:t>
            </a:fld>
            <a:endParaRPr lang="en-GB"/>
          </a:p>
        </p:txBody>
      </p:sp>
    </p:spTree>
    <p:extLst>
      <p:ext uri="{BB962C8B-B14F-4D97-AF65-F5344CB8AC3E}">
        <p14:creationId xmlns:p14="http://schemas.microsoft.com/office/powerpoint/2010/main" val="358652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1E61FF-82CC-4589-A8C0-8FE0D0797078}" type="datetimeFigureOut">
              <a:rPr lang="en-GB" smtClean="0"/>
              <a:t>04/11/2015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B31AE7-12F1-4F21-928A-0A8EB23FC723}" type="slidenum">
              <a:rPr lang="en-GB" smtClean="0"/>
              <a:t>‹#›</a:t>
            </a:fld>
            <a:endParaRPr lang="en-GB"/>
          </a:p>
        </p:txBody>
      </p:sp>
    </p:spTree>
    <p:extLst>
      <p:ext uri="{BB962C8B-B14F-4D97-AF65-F5344CB8AC3E}">
        <p14:creationId xmlns:p14="http://schemas.microsoft.com/office/powerpoint/2010/main" val="270674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1E61FF-82CC-4589-A8C0-8FE0D0797078}" type="datetimeFigureOut">
              <a:rPr lang="en-GB" smtClean="0"/>
              <a:t>04/11/2015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B31AE7-12F1-4F21-928A-0A8EB23FC723}" type="slidenum">
              <a:rPr lang="en-GB" smtClean="0"/>
              <a:t>‹#›</a:t>
            </a:fld>
            <a:endParaRPr lang="en-GB"/>
          </a:p>
        </p:txBody>
      </p:sp>
    </p:spTree>
    <p:extLst>
      <p:ext uri="{BB962C8B-B14F-4D97-AF65-F5344CB8AC3E}">
        <p14:creationId xmlns:p14="http://schemas.microsoft.com/office/powerpoint/2010/main" val="156678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1E61FF-82CC-4589-A8C0-8FE0D0797078}" type="datetimeFigureOut">
              <a:rPr lang="en-GB" smtClean="0"/>
              <a:t>04/11/2015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B31AE7-12F1-4F21-928A-0A8EB23FC723}" type="slidenum">
              <a:rPr lang="en-GB" smtClean="0"/>
              <a:t>‹#›</a:t>
            </a:fld>
            <a:endParaRPr lang="en-GB"/>
          </a:p>
        </p:txBody>
      </p:sp>
    </p:spTree>
    <p:extLst>
      <p:ext uri="{BB962C8B-B14F-4D97-AF65-F5344CB8AC3E}">
        <p14:creationId xmlns:p14="http://schemas.microsoft.com/office/powerpoint/2010/main" val="2856718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1E61FF-82CC-4589-A8C0-8FE0D0797078}" type="datetimeFigureOut">
              <a:rPr lang="en-GB" smtClean="0"/>
              <a:t>04/11/2015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B31AE7-12F1-4F21-928A-0A8EB23FC723}" type="slidenum">
              <a:rPr lang="en-GB" smtClean="0"/>
              <a:t>‹#›</a:t>
            </a:fld>
            <a:endParaRPr lang="en-GB"/>
          </a:p>
        </p:txBody>
      </p:sp>
    </p:spTree>
    <p:extLst>
      <p:ext uri="{BB962C8B-B14F-4D97-AF65-F5344CB8AC3E}">
        <p14:creationId xmlns:p14="http://schemas.microsoft.com/office/powerpoint/2010/main" val="299771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1E61FF-82CC-4589-A8C0-8FE0D0797078}" type="datetimeFigureOut">
              <a:rPr lang="en-GB" smtClean="0"/>
              <a:t>04/11/2015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B31AE7-12F1-4F21-928A-0A8EB23FC723}" type="slidenum">
              <a:rPr lang="en-GB" smtClean="0"/>
              <a:t>‹#›</a:t>
            </a:fld>
            <a:endParaRPr lang="en-GB"/>
          </a:p>
        </p:txBody>
      </p:sp>
    </p:spTree>
    <p:extLst>
      <p:ext uri="{BB962C8B-B14F-4D97-AF65-F5344CB8AC3E}">
        <p14:creationId xmlns:p14="http://schemas.microsoft.com/office/powerpoint/2010/main" val="7858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1E61FF-82CC-4589-A8C0-8FE0D0797078}" type="datetimeFigureOut">
              <a:rPr lang="en-GB" smtClean="0"/>
              <a:t>04/11/2015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B31AE7-12F1-4F21-928A-0A8EB23FC723}" type="slidenum">
              <a:rPr lang="en-GB" smtClean="0"/>
              <a:t>‹#›</a:t>
            </a:fld>
            <a:endParaRPr lang="en-GB"/>
          </a:p>
        </p:txBody>
      </p:sp>
    </p:spTree>
    <p:extLst>
      <p:ext uri="{BB962C8B-B14F-4D97-AF65-F5344CB8AC3E}">
        <p14:creationId xmlns:p14="http://schemas.microsoft.com/office/powerpoint/2010/main" val="854159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E61FF-82CC-4589-A8C0-8FE0D0797078}" type="datetimeFigureOut">
              <a:rPr lang="en-GB" smtClean="0"/>
              <a:t>04/11/2015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B31AE7-12F1-4F21-928A-0A8EB23FC723}" type="slidenum">
              <a:rPr lang="en-GB" smtClean="0"/>
              <a:t>‹#›</a:t>
            </a:fld>
            <a:endParaRPr lang="en-GB"/>
          </a:p>
        </p:txBody>
      </p:sp>
    </p:spTree>
    <p:extLst>
      <p:ext uri="{BB962C8B-B14F-4D97-AF65-F5344CB8AC3E}">
        <p14:creationId xmlns:p14="http://schemas.microsoft.com/office/powerpoint/2010/main" val="1058581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1E61FF-82CC-4589-A8C0-8FE0D0797078}" type="datetimeFigureOut">
              <a:rPr lang="en-GB" smtClean="0"/>
              <a:t>04/11/2015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B31AE7-12F1-4F21-928A-0A8EB23FC723}" type="slidenum">
              <a:rPr lang="en-GB" smtClean="0"/>
              <a:t>‹#›</a:t>
            </a:fld>
            <a:endParaRPr lang="en-GB"/>
          </a:p>
        </p:txBody>
      </p:sp>
    </p:spTree>
    <p:extLst>
      <p:ext uri="{BB962C8B-B14F-4D97-AF65-F5344CB8AC3E}">
        <p14:creationId xmlns:p14="http://schemas.microsoft.com/office/powerpoint/2010/main" val="408532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1E61FF-82CC-4589-A8C0-8FE0D0797078}" type="datetimeFigureOut">
              <a:rPr lang="en-GB" smtClean="0"/>
              <a:t>04/11/2015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B31AE7-12F1-4F21-928A-0A8EB23FC723}" type="slidenum">
              <a:rPr lang="en-GB" smtClean="0"/>
              <a:t>‹#›</a:t>
            </a:fld>
            <a:endParaRPr lang="en-GB"/>
          </a:p>
        </p:txBody>
      </p:sp>
    </p:spTree>
    <p:extLst>
      <p:ext uri="{BB962C8B-B14F-4D97-AF65-F5344CB8AC3E}">
        <p14:creationId xmlns:p14="http://schemas.microsoft.com/office/powerpoint/2010/main" val="207210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E61FF-82CC-4589-A8C0-8FE0D0797078}" type="datetimeFigureOut">
              <a:rPr lang="en-GB" smtClean="0"/>
              <a:t>04/11/2015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31AE7-12F1-4F21-928A-0A8EB23FC723}" type="slidenum">
              <a:rPr lang="en-GB" smtClean="0"/>
              <a:t>‹#›</a:t>
            </a:fld>
            <a:endParaRPr lang="en-GB"/>
          </a:p>
        </p:txBody>
      </p:sp>
    </p:spTree>
    <p:extLst>
      <p:ext uri="{BB962C8B-B14F-4D97-AF65-F5344CB8AC3E}">
        <p14:creationId xmlns:p14="http://schemas.microsoft.com/office/powerpoint/2010/main" val="1769709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eddingsbydianacharles.com/" TargetMode="External"/><Relationship Id="rId2" Type="http://schemas.openxmlformats.org/officeDocument/2006/relationships/hyperlink" Target="mailto:info@dianacharles.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101517" y="0"/>
            <a:ext cx="4764504" cy="7014949"/>
          </a:xfrm>
          <a:prstGeom prst="rect">
            <a:avLst/>
          </a:prstGeom>
          <a:noFill/>
          <a:ln>
            <a:noFill/>
          </a:ln>
        </p:spPr>
      </p:pic>
      <p:sp>
        <p:nvSpPr>
          <p:cNvPr id="2" name="Rectangle 1"/>
          <p:cNvSpPr/>
          <p:nvPr/>
        </p:nvSpPr>
        <p:spPr>
          <a:xfrm>
            <a:off x="0" y="0"/>
            <a:ext cx="2101517" cy="68580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866021" y="0"/>
            <a:ext cx="2277979" cy="68580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8551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38174"/>
          </a:xfrm>
        </p:spPr>
        <p:txBody>
          <a:bodyPr>
            <a:normAutofit/>
          </a:bodyPr>
          <a:lstStyle/>
          <a:p>
            <a:r>
              <a:rPr lang="en-GB" sz="1600" b="1" dirty="0" smtClean="0"/>
              <a:t>The Home Page </a:t>
            </a:r>
            <a:r>
              <a:rPr lang="en-GB" sz="1600" dirty="0" smtClean="0"/>
              <a:t>should be white background, and have a warm, modern luxury and elegant feel. </a:t>
            </a:r>
            <a:endParaRPr lang="en-GB" sz="1600" dirty="0"/>
          </a:p>
        </p:txBody>
      </p:sp>
      <p:pic>
        <p:nvPicPr>
          <p:cNvPr id="4" name="Picture 3"/>
          <p:cNvPicPr>
            <a:picLocks noChangeAspect="1"/>
          </p:cNvPicPr>
          <p:nvPr/>
        </p:nvPicPr>
        <p:blipFill>
          <a:blip r:embed="rId2"/>
          <a:stretch>
            <a:fillRect/>
          </a:stretch>
        </p:blipFill>
        <p:spPr>
          <a:xfrm>
            <a:off x="120650" y="1251713"/>
            <a:ext cx="3702050" cy="4620158"/>
          </a:xfrm>
          <a:prstGeom prst="rect">
            <a:avLst/>
          </a:prstGeom>
        </p:spPr>
      </p:pic>
      <p:pic>
        <p:nvPicPr>
          <p:cNvPr id="5" name="Picture 4"/>
          <p:cNvPicPr>
            <a:picLocks noChangeAspect="1"/>
          </p:cNvPicPr>
          <p:nvPr/>
        </p:nvPicPr>
        <p:blipFill>
          <a:blip r:embed="rId3"/>
          <a:stretch>
            <a:fillRect/>
          </a:stretch>
        </p:blipFill>
        <p:spPr>
          <a:xfrm>
            <a:off x="4921250" y="2019299"/>
            <a:ext cx="3074163" cy="3074163"/>
          </a:xfrm>
          <a:prstGeom prst="rect">
            <a:avLst/>
          </a:prstGeom>
        </p:spPr>
      </p:pic>
      <p:sp>
        <p:nvSpPr>
          <p:cNvPr id="6" name="TextBox 5"/>
          <p:cNvSpPr txBox="1"/>
          <p:nvPr/>
        </p:nvSpPr>
        <p:spPr>
          <a:xfrm>
            <a:off x="5562600" y="5283200"/>
            <a:ext cx="3238500" cy="1477328"/>
          </a:xfrm>
          <a:prstGeom prst="rect">
            <a:avLst/>
          </a:prstGeom>
          <a:noFill/>
        </p:spPr>
        <p:txBody>
          <a:bodyPr wrap="square" rtlCol="0">
            <a:spAutoFit/>
          </a:bodyPr>
          <a:lstStyle/>
          <a:p>
            <a:r>
              <a:rPr lang="en-GB" dirty="0" smtClean="0"/>
              <a:t>The images above is not what we want. Please just refer to it for the colour tones and feel that we want for the Home Page/</a:t>
            </a:r>
            <a:endParaRPr lang="en-GB" dirty="0"/>
          </a:p>
        </p:txBody>
      </p:sp>
      <p:sp>
        <p:nvSpPr>
          <p:cNvPr id="7" name="TextBox 6"/>
          <p:cNvSpPr txBox="1"/>
          <p:nvPr/>
        </p:nvSpPr>
        <p:spPr>
          <a:xfrm>
            <a:off x="241300" y="5883364"/>
            <a:ext cx="4546600" cy="923330"/>
          </a:xfrm>
          <a:prstGeom prst="rect">
            <a:avLst/>
          </a:prstGeom>
          <a:noFill/>
        </p:spPr>
        <p:txBody>
          <a:bodyPr wrap="square" rtlCol="0">
            <a:spAutoFit/>
          </a:bodyPr>
          <a:lstStyle/>
          <a:p>
            <a:r>
              <a:rPr lang="en-GB" dirty="0" smtClean="0"/>
              <a:t>The image above is not what we want. Please just refer to it for the style/ concept only. We do not like the colours or furniture used.</a:t>
            </a:r>
            <a:endParaRPr lang="en-GB" dirty="0"/>
          </a:p>
        </p:txBody>
      </p:sp>
      <p:pic>
        <p:nvPicPr>
          <p:cNvPr id="8" name="Picture 7"/>
          <p:cNvPicPr>
            <a:picLocks noChangeAspect="1"/>
          </p:cNvPicPr>
          <p:nvPr/>
        </p:nvPicPr>
        <p:blipFill>
          <a:blip r:embed="rId4"/>
          <a:stretch>
            <a:fillRect/>
          </a:stretch>
        </p:blipFill>
        <p:spPr>
          <a:xfrm>
            <a:off x="7396396" y="903332"/>
            <a:ext cx="1697567" cy="2540000"/>
          </a:xfrm>
          <a:prstGeom prst="rect">
            <a:avLst/>
          </a:prstGeom>
        </p:spPr>
      </p:pic>
    </p:spTree>
    <p:extLst>
      <p:ext uri="{BB962C8B-B14F-4D97-AF65-F5344CB8AC3E}">
        <p14:creationId xmlns:p14="http://schemas.microsoft.com/office/powerpoint/2010/main" val="4076390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About Us</a:t>
            </a:r>
            <a:endParaRPr lang="en-GB" sz="1600" dirty="0"/>
          </a:p>
        </p:txBody>
      </p:sp>
      <p:sp>
        <p:nvSpPr>
          <p:cNvPr id="3" name="Content Placeholder 2"/>
          <p:cNvSpPr>
            <a:spLocks noGrp="1"/>
          </p:cNvSpPr>
          <p:nvPr>
            <p:ph idx="1"/>
          </p:nvPr>
        </p:nvSpPr>
        <p:spPr/>
        <p:txBody>
          <a:bodyPr>
            <a:normAutofit/>
          </a:bodyPr>
          <a:lstStyle/>
          <a:p>
            <a:pPr marL="0" indent="0">
              <a:buNone/>
            </a:pPr>
            <a:r>
              <a:rPr lang="en-US" sz="1400" dirty="0"/>
              <a:t>Diana Charles is a British luxury wedding and event planning consultancy providing bespoke, elegant and first-class service to our discerning clients in the UK and abroad. Our specialist team of event planning consultants will help elevate your vision and create impeccable designs for life's most important occasions with refinement and tasteful restraint</a:t>
            </a:r>
            <a:r>
              <a:rPr lang="en-US" sz="1400" dirty="0" smtClean="0"/>
              <a:t>. For us merely satisfying expectations is not enough, we aim to always surpass them.</a:t>
            </a:r>
            <a:r>
              <a:rPr lang="en-US" sz="1400" dirty="0"/>
              <a:t/>
            </a:r>
            <a:br>
              <a:rPr lang="en-US" sz="1400" dirty="0"/>
            </a:br>
            <a:r>
              <a:rPr lang="en-US" sz="1400" dirty="0"/>
              <a:t/>
            </a:r>
            <a:br>
              <a:rPr lang="en-US" sz="1400" dirty="0"/>
            </a:br>
            <a:r>
              <a:rPr lang="en-US" sz="1400" dirty="0"/>
              <a:t>We possess an extraordinary commitment to excellence and attention to detail. Whether you are planning a grand or intimate </a:t>
            </a:r>
            <a:r>
              <a:rPr lang="en-US" sz="1400" dirty="0" smtClean="0"/>
              <a:t>event, </a:t>
            </a:r>
            <a:r>
              <a:rPr lang="en-US" sz="1400" dirty="0"/>
              <a:t>we will listen to your requirements and work with you </a:t>
            </a:r>
            <a:r>
              <a:rPr lang="en-US" sz="1400" dirty="0" smtClean="0"/>
              <a:t>to </a:t>
            </a:r>
            <a:r>
              <a:rPr lang="en-US" sz="1400" dirty="0"/>
              <a:t>create </a:t>
            </a:r>
            <a:r>
              <a:rPr lang="en-US" sz="1400" dirty="0" smtClean="0"/>
              <a:t>a completely </a:t>
            </a:r>
            <a:r>
              <a:rPr lang="en-US" sz="1400" dirty="0" err="1" smtClean="0"/>
              <a:t>personalised</a:t>
            </a:r>
            <a:r>
              <a:rPr lang="en-US" sz="1400" dirty="0" smtClean="0"/>
              <a:t> and </a:t>
            </a:r>
            <a:r>
              <a:rPr lang="en-US" sz="1400" dirty="0"/>
              <a:t>unforgettable </a:t>
            </a:r>
            <a:r>
              <a:rPr lang="en-US" sz="1400" dirty="0" smtClean="0"/>
              <a:t>occasion. </a:t>
            </a:r>
          </a:p>
          <a:p>
            <a:pPr marL="0" indent="0">
              <a:buNone/>
            </a:pPr>
            <a:endParaRPr lang="en-US" sz="1400" dirty="0"/>
          </a:p>
          <a:p>
            <a:pPr marL="0" indent="0">
              <a:buNone/>
            </a:pPr>
            <a:endParaRPr lang="en-GB" sz="1400" dirty="0"/>
          </a:p>
        </p:txBody>
      </p:sp>
    </p:spTree>
    <p:extLst>
      <p:ext uri="{BB962C8B-B14F-4D97-AF65-F5344CB8AC3E}">
        <p14:creationId xmlns:p14="http://schemas.microsoft.com/office/powerpoint/2010/main" val="2903020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Luxury Weddings</a:t>
            </a:r>
            <a:endParaRPr lang="en-GB" dirty="0"/>
          </a:p>
        </p:txBody>
      </p:sp>
      <p:sp>
        <p:nvSpPr>
          <p:cNvPr id="3" name="Content Placeholder 2"/>
          <p:cNvSpPr>
            <a:spLocks noGrp="1"/>
          </p:cNvSpPr>
          <p:nvPr>
            <p:ph idx="1"/>
          </p:nvPr>
        </p:nvSpPr>
        <p:spPr/>
        <p:txBody>
          <a:bodyPr>
            <a:normAutofit/>
          </a:bodyPr>
          <a:lstStyle/>
          <a:p>
            <a:pPr marL="0" indent="0">
              <a:buNone/>
            </a:pPr>
            <a:r>
              <a:rPr lang="en-US" sz="1400" dirty="0" smtClean="0"/>
              <a:t>The </a:t>
            </a:r>
            <a:r>
              <a:rPr lang="en-US" sz="1400" dirty="0"/>
              <a:t>difference between an ordinary and extraordinary wedding is all in the </a:t>
            </a:r>
            <a:r>
              <a:rPr lang="en-US" sz="1400" dirty="0" smtClean="0"/>
              <a:t>detail. Each Diana Charles wedding seeks to indulge each of the 5 senses; sound, smell, sight, touch and taste, contributing </a:t>
            </a:r>
            <a:r>
              <a:rPr lang="en-US" sz="1400" dirty="0"/>
              <a:t>to an experience that is tastefully executed </a:t>
            </a:r>
            <a:r>
              <a:rPr lang="en-US" sz="1400" dirty="0" smtClean="0"/>
              <a:t>to subtly create a memorable </a:t>
            </a:r>
            <a:r>
              <a:rPr lang="en-US" sz="1400" dirty="0"/>
              <a:t>and lasting </a:t>
            </a:r>
            <a:r>
              <a:rPr lang="en-US" sz="1400" dirty="0" smtClean="0"/>
              <a:t>impression.</a:t>
            </a:r>
          </a:p>
          <a:p>
            <a:pPr marL="0" indent="0">
              <a:buNone/>
            </a:pPr>
            <a:r>
              <a:rPr lang="en-US" sz="1400" dirty="0"/>
              <a:t>From small-and-intimate to large-and-lavish affairs in the UK or abroad, Diana Charles wedding consultants ensure that each wedding is perfectly tailored to every couple’s discerning taste and </a:t>
            </a:r>
            <a:r>
              <a:rPr lang="en-US" sz="1400" dirty="0" smtClean="0"/>
              <a:t>budget. </a:t>
            </a:r>
          </a:p>
          <a:p>
            <a:pPr marL="0" indent="0">
              <a:buNone/>
            </a:pPr>
            <a:r>
              <a:rPr lang="en-US" sz="1400" dirty="0" smtClean="0"/>
              <a:t>We </a:t>
            </a:r>
            <a:r>
              <a:rPr lang="en-US" sz="1400" dirty="0"/>
              <a:t>believe having the right people working on your </a:t>
            </a:r>
            <a:r>
              <a:rPr lang="en-US" sz="1400" dirty="0" smtClean="0"/>
              <a:t>wedding is </a:t>
            </a:r>
            <a:r>
              <a:rPr lang="en-US" sz="1400" dirty="0"/>
              <a:t>vital. That is why we are proud to work alongside the </a:t>
            </a:r>
            <a:r>
              <a:rPr lang="en-US" sz="1400" dirty="0" smtClean="0"/>
              <a:t>some of the most </a:t>
            </a:r>
            <a:r>
              <a:rPr lang="en-US" sz="1400" dirty="0"/>
              <a:t>respected </a:t>
            </a:r>
            <a:r>
              <a:rPr lang="en-US" sz="1400" dirty="0" smtClean="0"/>
              <a:t>event professionals in the industry who </a:t>
            </a:r>
            <a:r>
              <a:rPr lang="en-US" sz="1400" dirty="0"/>
              <a:t>share our passion, commitment and high standards of service</a:t>
            </a:r>
            <a:r>
              <a:rPr lang="en-US" sz="1400" dirty="0" smtClean="0"/>
              <a:t>. </a:t>
            </a:r>
            <a:r>
              <a:rPr lang="en-US" sz="1400" dirty="0"/>
              <a:t>From catering to floristry and cake design to all the special touches, </a:t>
            </a:r>
            <a:r>
              <a:rPr lang="en-US" sz="1400" dirty="0" smtClean="0"/>
              <a:t>our </a:t>
            </a:r>
            <a:r>
              <a:rPr lang="en-US" sz="1400" dirty="0"/>
              <a:t>flexible and bespoke approach to wedding planning </a:t>
            </a:r>
            <a:r>
              <a:rPr lang="en-US" sz="1400" dirty="0" smtClean="0"/>
              <a:t>ensures that every aspect of your day is first-class.</a:t>
            </a:r>
          </a:p>
          <a:p>
            <a:pPr marL="0" indent="0">
              <a:buNone/>
            </a:pPr>
            <a:endParaRPr lang="en-US" sz="1400" dirty="0" smtClean="0">
              <a:solidFill>
                <a:srgbClr val="FF0000"/>
              </a:solidFill>
            </a:endParaRPr>
          </a:p>
          <a:p>
            <a:pPr marL="0" indent="0">
              <a:buNone/>
            </a:pPr>
            <a:endParaRPr lang="en-US" sz="1400" dirty="0"/>
          </a:p>
        </p:txBody>
      </p:sp>
    </p:spTree>
    <p:extLst>
      <p:ext uri="{BB962C8B-B14F-4D97-AF65-F5344CB8AC3E}">
        <p14:creationId xmlns:p14="http://schemas.microsoft.com/office/powerpoint/2010/main" val="801550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Services</a:t>
            </a:r>
            <a:endParaRPr lang="en-GB" dirty="0"/>
          </a:p>
        </p:txBody>
      </p:sp>
      <p:sp>
        <p:nvSpPr>
          <p:cNvPr id="3" name="Content Placeholder 2"/>
          <p:cNvSpPr>
            <a:spLocks noGrp="1"/>
          </p:cNvSpPr>
          <p:nvPr>
            <p:ph idx="1"/>
          </p:nvPr>
        </p:nvSpPr>
        <p:spPr>
          <a:xfrm>
            <a:off x="628650" y="1825624"/>
            <a:ext cx="7886700" cy="4816475"/>
          </a:xfrm>
        </p:spPr>
        <p:txBody>
          <a:bodyPr>
            <a:normAutofit fontScale="85000" lnSpcReduction="20000"/>
          </a:bodyPr>
          <a:lstStyle/>
          <a:p>
            <a:pPr marL="0" indent="0">
              <a:buNone/>
            </a:pPr>
            <a:r>
              <a:rPr lang="en-US" sz="1400" dirty="0"/>
              <a:t>Our approach to wedding planning is bespoke; we do not offer packages or try to shoe-horn you into an existing service. </a:t>
            </a:r>
            <a:endParaRPr lang="en-US" sz="1400" dirty="0" smtClean="0"/>
          </a:p>
          <a:p>
            <a:pPr marL="0" indent="0">
              <a:buNone/>
            </a:pPr>
            <a:endParaRPr lang="en-US" sz="1400" b="1" dirty="0"/>
          </a:p>
          <a:p>
            <a:pPr marL="0" indent="0">
              <a:buNone/>
            </a:pPr>
            <a:r>
              <a:rPr lang="en-GB" sz="1800" b="1" dirty="0" smtClean="0"/>
              <a:t>Comprehensive Wedding Planning Service</a:t>
            </a:r>
          </a:p>
          <a:p>
            <a:pPr marL="0" indent="0">
              <a:buNone/>
            </a:pPr>
            <a:r>
              <a:rPr lang="en-US" sz="1400" dirty="0" smtClean="0"/>
              <a:t>This an end-to-end service </a:t>
            </a:r>
            <a:r>
              <a:rPr lang="en-GB" sz="1400" dirty="0" smtClean="0"/>
              <a:t>that includes </a:t>
            </a:r>
            <a:r>
              <a:rPr lang="en-GB" sz="1400" i="1" dirty="0" smtClean="0"/>
              <a:t>Concept, Design, Planning and Coordination.</a:t>
            </a:r>
            <a:r>
              <a:rPr lang="en-GB" sz="1400" i="1" dirty="0"/>
              <a:t> </a:t>
            </a:r>
            <a:endParaRPr lang="en-GB" sz="1400" i="1" dirty="0" smtClean="0"/>
          </a:p>
          <a:p>
            <a:pPr marL="0" indent="0">
              <a:buNone/>
            </a:pPr>
            <a:r>
              <a:rPr lang="en-US" sz="1400" dirty="0" smtClean="0"/>
              <a:t>By </a:t>
            </a:r>
            <a:r>
              <a:rPr lang="en-US" sz="1400" dirty="0"/>
              <a:t>starting with an initial concept such as a </a:t>
            </a:r>
            <a:r>
              <a:rPr lang="en-US" sz="1400" dirty="0" err="1"/>
              <a:t>colour</a:t>
            </a:r>
            <a:r>
              <a:rPr lang="en-US" sz="1400" dirty="0"/>
              <a:t>, a pattern or an era, we can help identify a focus for the wedding design that will guide the overall style for the </a:t>
            </a:r>
            <a:r>
              <a:rPr lang="en-US" sz="1400" dirty="0" smtClean="0"/>
              <a:t>day.</a:t>
            </a:r>
            <a:r>
              <a:rPr lang="en-GB" sz="1400" i="1" dirty="0" smtClean="0"/>
              <a:t> </a:t>
            </a:r>
            <a:r>
              <a:rPr lang="en-US" sz="1400" dirty="0" smtClean="0"/>
              <a:t>We </a:t>
            </a:r>
            <a:r>
              <a:rPr lang="en-US" sz="1400" dirty="0"/>
              <a:t>will recommend complimentary </a:t>
            </a:r>
            <a:r>
              <a:rPr lang="en-US" sz="1400" dirty="0" err="1"/>
              <a:t>colours</a:t>
            </a:r>
            <a:r>
              <a:rPr lang="en-US" sz="1400" dirty="0"/>
              <a:t>, table settings, linens, glassware, lighting and furniture to help pull the overall look and feel </a:t>
            </a:r>
            <a:r>
              <a:rPr lang="en-US" sz="1400" dirty="0" smtClean="0"/>
              <a:t>together. To then help </a:t>
            </a:r>
            <a:r>
              <a:rPr lang="en-US" sz="1400" dirty="0"/>
              <a:t>you </a:t>
            </a:r>
            <a:r>
              <a:rPr lang="en-US" sz="1400" dirty="0" err="1"/>
              <a:t>visualise</a:t>
            </a:r>
            <a:r>
              <a:rPr lang="en-US" sz="1400" dirty="0"/>
              <a:t> </a:t>
            </a:r>
            <a:r>
              <a:rPr lang="en-US" sz="1400" dirty="0" smtClean="0"/>
              <a:t>the aesthetic, our team will create graphical mood boards.  </a:t>
            </a:r>
          </a:p>
          <a:p>
            <a:pPr marL="0" indent="0">
              <a:buNone/>
            </a:pPr>
            <a:r>
              <a:rPr lang="en-US" sz="1400" dirty="0" smtClean="0"/>
              <a:t>We will provide a full concierge service in collaboration with our trusted event professionals to arrange the important details such, flowers, cake, catering, photography, entertainment, transportation and much more. In addition, we organize dedicated </a:t>
            </a:r>
            <a:r>
              <a:rPr lang="en-US" sz="1400" dirty="0"/>
              <a:t>styling sample </a:t>
            </a:r>
            <a:r>
              <a:rPr lang="en-US" sz="1400" dirty="0" smtClean="0"/>
              <a:t>meetings</a:t>
            </a:r>
            <a:r>
              <a:rPr lang="en-US" sz="1400" dirty="0"/>
              <a:t> </a:t>
            </a:r>
            <a:r>
              <a:rPr lang="en-US" sz="1400" dirty="0" smtClean="0"/>
              <a:t>to enable you view and critique each element, namely floral design and food tasting.</a:t>
            </a:r>
          </a:p>
          <a:p>
            <a:pPr marL="0" indent="0">
              <a:buNone/>
            </a:pPr>
            <a:r>
              <a:rPr lang="en-US" sz="1400" dirty="0" smtClean="0"/>
              <a:t>Our comprehensive planning </a:t>
            </a:r>
            <a:r>
              <a:rPr lang="en-US" sz="1400" dirty="0"/>
              <a:t>service offering </a:t>
            </a:r>
            <a:r>
              <a:rPr lang="en-US" sz="1400" dirty="0" smtClean="0"/>
              <a:t>is </a:t>
            </a:r>
            <a:r>
              <a:rPr lang="en-US" sz="1400" dirty="0" err="1" smtClean="0"/>
              <a:t>customised</a:t>
            </a:r>
            <a:r>
              <a:rPr lang="en-US" sz="1400" dirty="0" smtClean="0"/>
              <a:t> to align with the </a:t>
            </a:r>
            <a:r>
              <a:rPr lang="en-US" sz="1400" dirty="0"/>
              <a:t>specific needs of each client. </a:t>
            </a:r>
            <a:endParaRPr lang="en-GB" sz="1400" b="1" dirty="0"/>
          </a:p>
          <a:p>
            <a:pPr marL="0" indent="0">
              <a:buNone/>
            </a:pPr>
            <a:endParaRPr lang="en-US" sz="1400" dirty="0"/>
          </a:p>
          <a:p>
            <a:pPr marL="0" indent="0">
              <a:buNone/>
            </a:pPr>
            <a:r>
              <a:rPr lang="en-US" sz="1800" b="1" dirty="0"/>
              <a:t>Wedding Day </a:t>
            </a:r>
            <a:r>
              <a:rPr lang="en-US" sz="1800" b="1" dirty="0" smtClean="0"/>
              <a:t>Coordination Service</a:t>
            </a:r>
            <a:endParaRPr lang="en-US" sz="1800" b="1" dirty="0"/>
          </a:p>
          <a:p>
            <a:pPr marL="0" indent="0">
              <a:buNone/>
            </a:pPr>
            <a:r>
              <a:rPr lang="en-US" sz="1400" dirty="0" smtClean="0"/>
              <a:t>During </a:t>
            </a:r>
            <a:r>
              <a:rPr lang="en-US" sz="1400" dirty="0"/>
              <a:t>an initial </a:t>
            </a:r>
            <a:r>
              <a:rPr lang="en-US" sz="1400" dirty="0" smtClean="0"/>
              <a:t>in-person consultation </a:t>
            </a:r>
            <a:r>
              <a:rPr lang="en-US" sz="1400" dirty="0"/>
              <a:t>we will ascertain </a:t>
            </a:r>
            <a:r>
              <a:rPr lang="en-US" sz="1400" dirty="0" smtClean="0"/>
              <a:t>the progress made to-date and offer suggestions </a:t>
            </a:r>
            <a:r>
              <a:rPr lang="en-US" sz="1400" dirty="0"/>
              <a:t>and remedies to any problems or missing elements. We will then liaise with and coordinate your wedding suppliers. </a:t>
            </a:r>
            <a:r>
              <a:rPr lang="en-US" sz="1400" dirty="0" smtClean="0"/>
              <a:t>We </a:t>
            </a:r>
            <a:r>
              <a:rPr lang="en-US" sz="1400" dirty="0"/>
              <a:t>will ensure timings are realistic and produce and distribute a Wedding Day Production </a:t>
            </a:r>
            <a:r>
              <a:rPr lang="en-US" sz="1400" dirty="0" smtClean="0"/>
              <a:t>Schedule to vendors and wedding party. During </a:t>
            </a:r>
            <a:r>
              <a:rPr lang="en-US" sz="1400" dirty="0"/>
              <a:t>the week of your wedding we will manage </a:t>
            </a:r>
            <a:r>
              <a:rPr lang="en-US" sz="1400" dirty="0" smtClean="0"/>
              <a:t>and oversee wedding rehearsal and any pre-wedding day set up. On </a:t>
            </a:r>
            <a:r>
              <a:rPr lang="en-US" sz="1400" dirty="0"/>
              <a:t>the day of your wedding we will </a:t>
            </a:r>
            <a:r>
              <a:rPr lang="en-US" sz="1400" dirty="0" smtClean="0"/>
              <a:t>manage every aspect of the celebration from start to finish, ensuring that it runs seamlessly leaving you to relax and enjoy your day.  </a:t>
            </a:r>
            <a:r>
              <a:rPr lang="en-US" sz="1400" b="1" i="1" dirty="0" smtClean="0"/>
              <a:t>These </a:t>
            </a:r>
            <a:r>
              <a:rPr lang="en-US" sz="1400" b="1" i="1" dirty="0"/>
              <a:t>services are typically provided </a:t>
            </a:r>
            <a:r>
              <a:rPr lang="en-US" sz="1400" b="1" i="1" dirty="0" smtClean="0"/>
              <a:t>8 weeks leading </a:t>
            </a:r>
            <a:r>
              <a:rPr lang="en-US" sz="1400" b="1" i="1" dirty="0"/>
              <a:t>up to the wedding day</a:t>
            </a:r>
            <a:r>
              <a:rPr lang="en-US" sz="1400" dirty="0"/>
              <a:t>.  </a:t>
            </a:r>
            <a:endParaRPr lang="en-US" sz="1400" dirty="0" smtClean="0"/>
          </a:p>
          <a:p>
            <a:pPr marL="0" indent="0">
              <a:lnSpc>
                <a:spcPct val="100000"/>
              </a:lnSpc>
              <a:buNone/>
            </a:pPr>
            <a:r>
              <a:rPr lang="en-US" sz="1800" b="1" dirty="0"/>
              <a:t>Consultancy Service</a:t>
            </a:r>
          </a:p>
          <a:p>
            <a:pPr marL="0" indent="0">
              <a:buNone/>
            </a:pPr>
            <a:r>
              <a:rPr lang="en-US" sz="1400" dirty="0" smtClean="0"/>
              <a:t>Our one-to-one consultancy service is aimed at those </a:t>
            </a:r>
            <a:r>
              <a:rPr lang="en-US" sz="1400" dirty="0"/>
              <a:t>who want to plan much of their event themselves, or just need advice on certain aspects of planning or supplier selection.</a:t>
            </a:r>
          </a:p>
        </p:txBody>
      </p:sp>
    </p:spTree>
    <p:extLst>
      <p:ext uri="{BB962C8B-B14F-4D97-AF65-F5344CB8AC3E}">
        <p14:creationId xmlns:p14="http://schemas.microsoft.com/office/powerpoint/2010/main" val="2094904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Special Events</a:t>
            </a:r>
            <a:endParaRPr lang="en-GB" dirty="0"/>
          </a:p>
        </p:txBody>
      </p:sp>
      <p:sp>
        <p:nvSpPr>
          <p:cNvPr id="3" name="Content Placeholder 2"/>
          <p:cNvSpPr>
            <a:spLocks noGrp="1"/>
          </p:cNvSpPr>
          <p:nvPr>
            <p:ph idx="1"/>
          </p:nvPr>
        </p:nvSpPr>
        <p:spPr/>
        <p:txBody>
          <a:bodyPr/>
          <a:lstStyle/>
          <a:p>
            <a:pPr marL="0" indent="0">
              <a:buNone/>
            </a:pPr>
            <a:r>
              <a:rPr lang="en-US" sz="1400" dirty="0" smtClean="0"/>
              <a:t>Although </a:t>
            </a:r>
            <a:r>
              <a:rPr lang="en-US" sz="1400" dirty="0"/>
              <a:t>we </a:t>
            </a:r>
            <a:r>
              <a:rPr lang="en-US" sz="1400" dirty="0" err="1"/>
              <a:t>specialise</a:t>
            </a:r>
            <a:r>
              <a:rPr lang="en-US" sz="1400" dirty="0"/>
              <a:t> </a:t>
            </a:r>
            <a:r>
              <a:rPr lang="en-US" sz="1400" dirty="0" smtClean="0"/>
              <a:t>in wedding planning, </a:t>
            </a:r>
            <a:r>
              <a:rPr lang="en-US" sz="1400" dirty="0"/>
              <a:t>we are also able to help you plan your </a:t>
            </a:r>
            <a:r>
              <a:rPr lang="en-US" sz="1400" dirty="0" smtClean="0"/>
              <a:t>bridal shower, </a:t>
            </a:r>
            <a:r>
              <a:rPr lang="en-US" sz="1400" dirty="0"/>
              <a:t>baby shower, </a:t>
            </a:r>
            <a:r>
              <a:rPr lang="en-US" sz="1400" dirty="0" smtClean="0"/>
              <a:t>christening, luxury parties including milestone birthdays </a:t>
            </a:r>
            <a:r>
              <a:rPr lang="en-US" sz="1400" dirty="0"/>
              <a:t>or other special event</a:t>
            </a:r>
            <a:r>
              <a:rPr lang="en-US" sz="1400" dirty="0" smtClean="0"/>
              <a:t>.</a:t>
            </a:r>
          </a:p>
          <a:p>
            <a:pPr marL="0" lvl="0" indent="0" eaLnBrk="0" fontAlgn="base" hangingPunct="0">
              <a:lnSpc>
                <a:spcPct val="100000"/>
              </a:lnSpc>
              <a:spcBef>
                <a:spcPct val="0"/>
              </a:spcBef>
              <a:spcAft>
                <a:spcPct val="0"/>
              </a:spcAft>
              <a:buNone/>
            </a:pPr>
            <a:endParaRPr lang="en-US" altLang="en-US" sz="1400" dirty="0">
              <a:latin typeface="Arial" panose="020B0604020202020204" pitchFamily="34" charset="0"/>
            </a:endParaRPr>
          </a:p>
          <a:p>
            <a:pPr marL="0" lvl="0" indent="0" eaLnBrk="0" fontAlgn="base" hangingPunct="0">
              <a:lnSpc>
                <a:spcPct val="100000"/>
              </a:lnSpc>
              <a:spcBef>
                <a:spcPct val="0"/>
              </a:spcBef>
              <a:spcAft>
                <a:spcPct val="0"/>
              </a:spcAft>
              <a:buNone/>
            </a:pPr>
            <a:r>
              <a:rPr lang="en-US" altLang="en-US" sz="1400" dirty="0"/>
              <a:t>From event concept design, </a:t>
            </a:r>
            <a:r>
              <a:rPr lang="en-US" altLang="en-US" sz="1400" dirty="0" smtClean="0"/>
              <a:t>event </a:t>
            </a:r>
            <a:r>
              <a:rPr lang="en-US" altLang="en-US" sz="1400" dirty="0"/>
              <a:t>styling, production, floral design, catering, set building, lighting, pyrotechnics, sound and sourcing </a:t>
            </a:r>
            <a:r>
              <a:rPr lang="en-US" altLang="en-US" sz="1400" dirty="0" smtClean="0"/>
              <a:t>entertainment, our seasoned team will ensure element of the event will leave you and your guests suitably impressed.</a:t>
            </a:r>
          </a:p>
          <a:p>
            <a:pPr marL="0" lvl="0" indent="0" eaLnBrk="0" fontAlgn="base" hangingPunct="0">
              <a:lnSpc>
                <a:spcPct val="100000"/>
              </a:lnSpc>
              <a:spcBef>
                <a:spcPct val="0"/>
              </a:spcBef>
              <a:spcAft>
                <a:spcPct val="0"/>
              </a:spcAft>
              <a:buNone/>
            </a:pPr>
            <a:endParaRPr lang="en-US" altLang="en-US" sz="1400" dirty="0"/>
          </a:p>
          <a:p>
            <a:pPr marL="0" lvl="0" indent="0" eaLnBrk="0" fontAlgn="base" hangingPunct="0">
              <a:lnSpc>
                <a:spcPct val="100000"/>
              </a:lnSpc>
              <a:spcBef>
                <a:spcPct val="0"/>
              </a:spcBef>
              <a:spcAft>
                <a:spcPct val="0"/>
              </a:spcAft>
              <a:buNone/>
            </a:pPr>
            <a:r>
              <a:rPr lang="en-US" sz="1400" dirty="0"/>
              <a:t>W</a:t>
            </a:r>
            <a:r>
              <a:rPr lang="en-US" sz="1400" dirty="0" smtClean="0"/>
              <a:t>e </a:t>
            </a:r>
            <a:r>
              <a:rPr lang="en-US" sz="1400" dirty="0"/>
              <a:t>apply all the same principles, attention to detail and business practices whatever the </a:t>
            </a:r>
            <a:r>
              <a:rPr lang="en-US" sz="1400" dirty="0" smtClean="0"/>
              <a:t>event.</a:t>
            </a:r>
            <a:endParaRPr lang="en-US" sz="1400" dirty="0"/>
          </a:p>
          <a:p>
            <a:endParaRPr lang="en-GB" dirty="0"/>
          </a:p>
        </p:txBody>
      </p:sp>
    </p:spTree>
    <p:extLst>
      <p:ext uri="{BB962C8B-B14F-4D97-AF65-F5344CB8AC3E}">
        <p14:creationId xmlns:p14="http://schemas.microsoft.com/office/powerpoint/2010/main" val="2457232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Gallery</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206108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Testimonials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219318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Us</a:t>
            </a:r>
            <a:endParaRPr lang="en-GB" dirty="0"/>
          </a:p>
        </p:txBody>
      </p:sp>
      <p:sp>
        <p:nvSpPr>
          <p:cNvPr id="3" name="Content Placeholder 2"/>
          <p:cNvSpPr>
            <a:spLocks noGrp="1"/>
          </p:cNvSpPr>
          <p:nvPr>
            <p:ph idx="1"/>
          </p:nvPr>
        </p:nvSpPr>
        <p:spPr/>
        <p:txBody>
          <a:bodyPr/>
          <a:lstStyle/>
          <a:p>
            <a:pPr marL="0" indent="0">
              <a:buNone/>
            </a:pPr>
            <a:r>
              <a:rPr lang="en-GB" sz="1400" dirty="0" smtClean="0">
                <a:hlinkClick r:id="rId2"/>
              </a:rPr>
              <a:t>info@dianacharles.com</a:t>
            </a:r>
            <a:endParaRPr lang="en-GB" sz="1400" dirty="0" smtClean="0"/>
          </a:p>
          <a:p>
            <a:pPr marL="0" indent="0">
              <a:buNone/>
            </a:pPr>
            <a:r>
              <a:rPr lang="en-GB" sz="1400" dirty="0" smtClean="0">
                <a:hlinkClick r:id="rId3"/>
              </a:rPr>
              <a:t>www.weddingsbydianacharles.com</a:t>
            </a:r>
            <a:endParaRPr lang="en-GB" sz="1400" dirty="0" smtClean="0"/>
          </a:p>
          <a:p>
            <a:pPr marL="0" indent="0">
              <a:buNone/>
            </a:pPr>
            <a:endParaRPr lang="en-GB" sz="1400" dirty="0" smtClean="0"/>
          </a:p>
          <a:p>
            <a:pPr marL="0" indent="0">
              <a:buNone/>
            </a:pPr>
            <a:r>
              <a:rPr lang="en-GB" sz="1400" dirty="0" smtClean="0"/>
              <a:t>Add links to Twitter, Facebook, Instagram and Pinterest.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176086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1593</TotalTime>
  <Words>659</Words>
  <Application>Microsoft Office PowerPoint</Application>
  <PresentationFormat>On-screen Show (4:3)</PresentationFormat>
  <Paragraphs>35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The Home Page should be white background, and have a warm, modern luxury and elegant feel. </vt:lpstr>
      <vt:lpstr>About Us</vt:lpstr>
      <vt:lpstr>Luxury Weddings</vt:lpstr>
      <vt:lpstr>Services</vt:lpstr>
      <vt:lpstr>Other Special Events</vt:lpstr>
      <vt:lpstr>Gallery</vt:lpstr>
      <vt:lpstr>Testimonials</vt:lpstr>
      <vt:lpstr>Contact Us</vt:lpstr>
    </vt:vector>
  </TitlesOfParts>
  <Company>IBM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ADMINIBM</dc:creator>
  <cp:lastModifiedBy>ADMINIBM</cp:lastModifiedBy>
  <cp:revision>74</cp:revision>
  <dcterms:created xsi:type="dcterms:W3CDTF">2015-10-23T10:24:22Z</dcterms:created>
  <dcterms:modified xsi:type="dcterms:W3CDTF">2015-11-04T10:59:53Z</dcterms:modified>
</cp:coreProperties>
</file>