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80" r:id="rId4"/>
    <p:sldId id="281" r:id="rId5"/>
    <p:sldId id="277" r:id="rId6"/>
    <p:sldId id="262" r:id="rId7"/>
    <p:sldId id="278" r:id="rId8"/>
    <p:sldId id="265" r:id="rId9"/>
    <p:sldId id="266" r:id="rId10"/>
    <p:sldId id="279" r:id="rId11"/>
  </p:sldIdLst>
  <p:sldSz cx="12192000" cy="6858000"/>
  <p:notesSz cx="7010400" cy="92360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Dosis" panose="02010503020202060003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9ECF"/>
    <a:srgbClr val="2D94C0"/>
    <a:srgbClr val="2D945C"/>
    <a:srgbClr val="2C93C1"/>
    <a:srgbClr val="78BAD6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9" autoAdjust="0"/>
    <p:restoredTop sz="78744" autoAdjust="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9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F486-644C-48ED-9A58-D3662C4DE7F6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253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3253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8600-57A8-4919-B64B-2A3548753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05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7A921-E354-42FE-A171-DC36C32418CF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088"/>
            <a:ext cx="5608320" cy="363807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253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3253"/>
            <a:ext cx="3037840" cy="462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CBC93-287B-46E3-904A-93080A3AF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35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I’m Dave and</a:t>
            </a:r>
            <a:r>
              <a:rPr lang="en-US" baseline="0" dirty="0" smtClean="0"/>
              <a:t> I’m the co-founder and CEO of MedControl Technologies and we’re improving medication adherence in the patient setting. We’ve developed a patented prototype and are looking to raise $500K to move forward with a pilot study.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[LM]: Good! Anymore achievements you can mention on this intro slide?</a:t>
            </a:r>
          </a:p>
          <a:p>
            <a:r>
              <a:rPr lang="en-US" baseline="0" dirty="0" smtClean="0"/>
              <a:t>[DJ]: Other than having verbal “interest” from people (clinic, congressman, pharma company) I’m not sure what to say. The prototype works and it’s not just on a benchtop? No FDA required?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major problem in the administration of prescription medicine</a:t>
            </a:r>
            <a:r>
              <a:rPr lang="en-US" baseline="0" dirty="0" smtClean="0"/>
              <a:t> is the lack of control and oversight once the medicine enters a patient’s hands.</a:t>
            </a:r>
          </a:p>
          <a:p>
            <a:r>
              <a:rPr lang="en-US" baseline="0" dirty="0" smtClean="0"/>
              <a:t>Our product is capable of addressing the two predominant segments of the affected population.</a:t>
            </a:r>
          </a:p>
          <a:p>
            <a:r>
              <a:rPr lang="en-US" baseline="0" dirty="0" smtClean="0"/>
              <a:t>The first is non-adherence that results from the patient simply forgetting whether or not they’ve taken or refilled their medicine and often affects the aging population.</a:t>
            </a:r>
          </a:p>
          <a:p>
            <a:r>
              <a:rPr lang="en-US" baseline="0" dirty="0" smtClean="0"/>
              <a:t>The second is intentional non-adherence for recreational purposes that leads to abuse and addiction. </a:t>
            </a:r>
            <a:r>
              <a:rPr lang="en-US" dirty="0" smtClean="0"/>
              <a:t>This problem transcends all socioeconomic</a:t>
            </a:r>
            <a:r>
              <a:rPr lang="en-US" baseline="0" dirty="0" smtClean="0"/>
              <a:t> segments of society, has many causes, but often begins in innocent ways that spiral out of control.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Good.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0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patented</a:t>
            </a:r>
            <a:r>
              <a:rPr lang="en-US" baseline="0" dirty="0" smtClean="0"/>
              <a:t> </a:t>
            </a:r>
            <a:r>
              <a:rPr lang="en-US" dirty="0" smtClean="0"/>
              <a:t>product is a</a:t>
            </a:r>
            <a:r>
              <a:rPr lang="en-US" baseline="0" dirty="0" smtClean="0"/>
              <a:t> secure, compact, portable, patient-specific medication dispenser that employs a variety of technological capabilities.</a:t>
            </a:r>
            <a:endParaRPr lang="en-US" dirty="0" smtClean="0"/>
          </a:p>
          <a:p>
            <a:r>
              <a:rPr lang="en-US" dirty="0" smtClean="0"/>
              <a:t>The user must be present to scan their fingerprint and only receives a dose of medicine at</a:t>
            </a:r>
            <a:r>
              <a:rPr lang="en-US" baseline="0" dirty="0" smtClean="0"/>
              <a:t> a time according to their prescription, preventing over and under use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Accessible by one user (biometrics – fingerprint)</a:t>
            </a:r>
          </a:p>
          <a:p>
            <a:r>
              <a:rPr lang="en-US" dirty="0" smtClean="0"/>
              <a:t>Dispenses one dose at a time at a predefined maximum frequency</a:t>
            </a:r>
          </a:p>
          <a:p>
            <a:r>
              <a:rPr lang="en-US" dirty="0" smtClean="0"/>
              <a:t>Compact and portable – pocket-sized</a:t>
            </a:r>
          </a:p>
          <a:p>
            <a:r>
              <a:rPr lang="en-US" dirty="0" smtClean="0"/>
              <a:t>Tamper resistant &amp; evident</a:t>
            </a:r>
          </a:p>
          <a:p>
            <a:r>
              <a:rPr lang="en-US" dirty="0" smtClean="0"/>
              <a:t>Cellular communication capabilities depending on the application</a:t>
            </a:r>
          </a:p>
          <a:p>
            <a:endParaRPr lang="en-US" dirty="0" smtClean="0"/>
          </a:p>
          <a:p>
            <a:r>
              <a:rPr lang="en-US" dirty="0" smtClean="0"/>
              <a:t>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0" dirty="0" smtClean="0"/>
              <a:t>ompeting products vary in degrees of complexity, cost, and size exist, but none have the unique feature set of our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[LM]: Can you put the $ size of the market inside your market opportunity box?</a:t>
            </a:r>
          </a:p>
          <a:p>
            <a:r>
              <a:rPr lang="en-US" baseline="0" dirty="0" smtClean="0"/>
              <a:t>[DJ]: Yes, this number is based on the total costs that result from prescription drug abuse/addiction.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[LM]: I would talk to the first 4 points a bit.</a:t>
            </a:r>
          </a:p>
          <a:p>
            <a:r>
              <a:rPr lang="en-US" baseline="0" dirty="0" smtClean="0"/>
              <a:t>[DJ]: Done below.</a:t>
            </a:r>
          </a:p>
          <a:p>
            <a:endParaRPr lang="en-US" baseline="0" dirty="0" smtClean="0"/>
          </a:p>
          <a:p>
            <a:r>
              <a:rPr lang="en-US" dirty="0" smtClean="0"/>
              <a:t>This can be seen in further detail in this competitor feature comparison.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device is specifically distinguished from similar products because its secure while remaining pharmacy-friendly.</a:t>
            </a:r>
          </a:p>
          <a:p>
            <a:r>
              <a:rPr lang="en-US" baseline="0" dirty="0" smtClean="0"/>
              <a:t>A pharmacists or prescriber can quickly bulk load the device similar to a standard bottle and lock it prior to issuing the prescription. </a:t>
            </a:r>
          </a:p>
          <a:p>
            <a:r>
              <a:rPr lang="en-US" baseline="0" dirty="0" smtClean="0"/>
              <a:t>Once in the patients possession medicine can only be accessed according to a schedule by scanning a fingerprint. </a:t>
            </a:r>
          </a:p>
          <a:p>
            <a:r>
              <a:rPr lang="en-US" baseline="0" dirty="0" smtClean="0"/>
              <a:t>Breaches can be detected using sensors that can flag and communicate a fault.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Currently,</a:t>
            </a:r>
            <a:r>
              <a:rPr lang="en-US" baseline="0" dirty="0" smtClean="0"/>
              <a:t> we have a functional prototype the accommodates a variety of pills geometries, and can integrate with a pharmacy with minimal disruption to operations. </a:t>
            </a:r>
          </a:p>
          <a:p>
            <a:r>
              <a:rPr lang="en-US" baseline="0" dirty="0" smtClean="0"/>
              <a:t>Our next product development step is to refine the prototype into a more consumer friendly product by reducing size, cost, and improving the aesthetic design.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founding team of experienced doctors, inventors,</a:t>
            </a:r>
            <a:r>
              <a:rPr lang="en-US" baseline="0" dirty="0" smtClean="0"/>
              <a:t> engineers, and successful entrepreneurs and we’re looking to take this company to the next level.</a:t>
            </a:r>
          </a:p>
          <a:p>
            <a:r>
              <a:rPr lang="en-US" baseline="0" dirty="0" smtClean="0"/>
              <a:t>Thank you.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[LM]: I would end on the comparable slide. Put this slide right after the financial slide.</a:t>
            </a:r>
          </a:p>
          <a:p>
            <a:r>
              <a:rPr lang="en-US" baseline="0" dirty="0" smtClean="0"/>
              <a:t>[DJ]: Done.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0CBC93-287B-46E3-904A-93080A3AF9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9698-ED15-47A6-87CA-A81978E9B96D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B2EF-BA18-4D96-A8B7-5006B455E207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957B-2FA3-45E4-BFCE-3561BDE2BA2D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2966"/>
            <a:ext cx="10515600" cy="854140"/>
          </a:xfrm>
        </p:spPr>
        <p:txBody>
          <a:bodyPr/>
          <a:lstStyle>
            <a:lvl1pPr>
              <a:defRPr>
                <a:solidFill>
                  <a:srgbClr val="2D94C0"/>
                </a:solidFill>
                <a:latin typeface="Dosis" panose="02010503020202060003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884"/>
            <a:ext cx="10515600" cy="4351338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/>
            </a:lvl1pPr>
            <a:lvl2pPr marL="685783" indent="-228594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Dave Jasnos\Dropbox\MedControl\Corporate Identity\Logo\MedControlTechnologies_LOGO_cropp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6" y="6120638"/>
            <a:ext cx="2310927" cy="626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52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B107-F7A2-4E83-A41B-75750EE01723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CE46-660D-4FF3-87DE-6C6160E97D70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C32A-FE9C-4760-A216-E1869E239B4E}" type="datetime1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9F04-896A-4DAE-8791-DB9B9B4AB66F}" type="datetime1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2D88-F3F9-44C0-9DD0-93E1D087A396}" type="datetime1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4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5459-5CF9-41AF-8B73-5A98C64273A9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0A55-AE8D-45EA-AD22-25AE8462A68D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C5A46-141D-4C99-9819-14590C67B60E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D25A-C522-4F05-A492-A067CAE3D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51" y="1392196"/>
            <a:ext cx="274575" cy="1876429"/>
          </a:xfrm>
          <a:prstGeom prst="rect">
            <a:avLst/>
          </a:prstGeom>
          <a:solidFill>
            <a:srgbClr val="319ECF"/>
          </a:solidFill>
          <a:ln>
            <a:solidFill>
              <a:srgbClr val="319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0168"/>
            <a:ext cx="9144000" cy="13143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4600" dirty="0"/>
              <a:t>Dave Jasnos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US" sz="3400" dirty="0"/>
              <a:t>Co-founder &amp; CEO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646315"/>
          </a:xfrm>
          <a:prstGeom prst="rect">
            <a:avLst/>
          </a:prstGeom>
          <a:solidFill>
            <a:srgbClr val="319ECF"/>
          </a:solidFill>
          <a:ln>
            <a:solidFill>
              <a:srgbClr val="319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"/>
            <a:ext cx="2923504" cy="2584452"/>
          </a:xfrm>
          <a:prstGeom prst="rect">
            <a:avLst/>
          </a:prstGeom>
          <a:solidFill>
            <a:srgbClr val="319ECF"/>
          </a:solidFill>
          <a:ln>
            <a:solidFill>
              <a:srgbClr val="319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989343" y="657112"/>
            <a:ext cx="3868323" cy="386832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Dave Jasnos\Dropbox\MedControl\Corporate Identity\Logo\MedControlTechnologies_LOGO_cropp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45" y="1454685"/>
            <a:ext cx="8247089" cy="223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5760720"/>
            <a:ext cx="12192000" cy="1097280"/>
          </a:xfrm>
          <a:prstGeom prst="rect">
            <a:avLst/>
          </a:prstGeom>
          <a:solidFill>
            <a:srgbClr val="2D94C0"/>
          </a:solidFill>
          <a:ln>
            <a:solidFill>
              <a:srgbClr val="2D9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655132" y="5784215"/>
            <a:ext cx="2344056" cy="1097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508-479-8109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03086" y="5784215"/>
            <a:ext cx="5554847" cy="1097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dave@medcontroltech.com</a:t>
            </a:r>
          </a:p>
        </p:txBody>
      </p:sp>
      <p:sp>
        <p:nvSpPr>
          <p:cNvPr id="10" name="Chord 9"/>
          <p:cNvSpPr/>
          <p:nvPr/>
        </p:nvSpPr>
        <p:spPr>
          <a:xfrm rot="12169172">
            <a:off x="-421160" y="1862401"/>
            <a:ext cx="1408176" cy="1408176"/>
          </a:xfrm>
          <a:prstGeom prst="chord">
            <a:avLst>
              <a:gd name="adj1" fmla="val 3560354"/>
              <a:gd name="adj2" fmla="val 16030884"/>
            </a:avLst>
          </a:prstGeom>
          <a:solidFill>
            <a:srgbClr val="319ECF"/>
          </a:solidFill>
          <a:ln>
            <a:solidFill>
              <a:srgbClr val="319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05" y="556592"/>
            <a:ext cx="2829181" cy="2862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93" y="454714"/>
            <a:ext cx="3387878" cy="44328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1322" y="4055165"/>
            <a:ext cx="65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1461" y="536713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7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Medicine </a:t>
            </a:r>
            <a:r>
              <a:rPr lang="en-US" dirty="0"/>
              <a:t>is out of control once it leaves the pharmacy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55080"/>
            <a:ext cx="2743200" cy="365125"/>
          </a:xfrm>
        </p:spPr>
        <p:txBody>
          <a:bodyPr/>
          <a:lstStyle/>
          <a:p>
            <a:fld id="{224ED25A-C522-4F05-A492-A067CAE3D53B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901" y="827280"/>
            <a:ext cx="431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And it can affect anyone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354949" y="3176615"/>
            <a:ext cx="3260599" cy="2452691"/>
            <a:chOff x="8096250" y="3371850"/>
            <a:chExt cx="3260598" cy="24526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5136" t="15982" r="29466" b="21542"/>
            <a:stretch/>
          </p:blipFill>
          <p:spPr>
            <a:xfrm>
              <a:off x="9486900" y="4562476"/>
              <a:ext cx="1865159" cy="126206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16381" t="23041" r="22495" b="17603"/>
            <a:stretch/>
          </p:blipFill>
          <p:spPr>
            <a:xfrm>
              <a:off x="8096250" y="3371850"/>
              <a:ext cx="1747810" cy="11287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t="12122" b="3816"/>
            <a:stretch/>
          </p:blipFill>
          <p:spPr>
            <a:xfrm>
              <a:off x="9844060" y="3371850"/>
              <a:ext cx="1512788" cy="119538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07" b="13226"/>
            <a:stretch/>
          </p:blipFill>
          <p:spPr>
            <a:xfrm>
              <a:off x="8096250" y="4500563"/>
              <a:ext cx="1394837" cy="132397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54306" y="3176616"/>
            <a:ext cx="3817015" cy="2293965"/>
            <a:chOff x="1121117" y="3026004"/>
            <a:chExt cx="3817015" cy="2293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/>
            <a:srcRect t="988" b="2773"/>
            <a:stretch/>
          </p:blipFill>
          <p:spPr>
            <a:xfrm>
              <a:off x="1121117" y="3026004"/>
              <a:ext cx="1590951" cy="22939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1" r="7431"/>
            <a:stretch/>
          </p:blipFill>
          <p:spPr>
            <a:xfrm>
              <a:off x="2712068" y="3026320"/>
              <a:ext cx="2226064" cy="2293649"/>
            </a:xfrm>
            <a:prstGeom prst="rect">
              <a:avLst/>
            </a:prstGeom>
          </p:spPr>
        </p:pic>
      </p:grp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950133" y="1596758"/>
            <a:ext cx="3648075" cy="1492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Forgetfulness</a:t>
            </a:r>
          </a:p>
          <a:p>
            <a:r>
              <a:rPr lang="en-US" sz="2200" dirty="0"/>
              <a:t>Accidental under/overdose</a:t>
            </a:r>
          </a:p>
          <a:p>
            <a:r>
              <a:rPr lang="en-US" sz="2200" dirty="0"/>
              <a:t>Didn’t refill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161211" y="1596758"/>
            <a:ext cx="3648075" cy="1492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9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9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Abuse &amp; Addiction</a:t>
            </a:r>
          </a:p>
          <a:p>
            <a:r>
              <a:rPr lang="en-US" sz="2200" dirty="0"/>
              <a:t>Often begins innocently</a:t>
            </a:r>
          </a:p>
          <a:p>
            <a:r>
              <a:rPr lang="en-US" sz="2200" dirty="0"/>
              <a:t>Openly prescribed medicine is highly addictive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30201" y="1440702"/>
            <a:ext cx="1648208" cy="1362891"/>
            <a:chOff x="88900" y="1549614"/>
            <a:chExt cx="1648209" cy="1362890"/>
          </a:xfrm>
        </p:grpSpPr>
        <p:sp>
          <p:nvSpPr>
            <p:cNvPr id="23" name="TextBox 22"/>
            <p:cNvSpPr txBox="1"/>
            <p:nvPr/>
          </p:nvSpPr>
          <p:spPr>
            <a:xfrm>
              <a:off x="88900" y="1549614"/>
              <a:ext cx="1648209" cy="1107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25%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333" y="2389284"/>
              <a:ext cx="1569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OF CASES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94375" y="1412055"/>
            <a:ext cx="2359025" cy="2680133"/>
            <a:chOff x="6044404" y="1431657"/>
            <a:chExt cx="2068890" cy="2680133"/>
          </a:xfrm>
        </p:grpSpPr>
        <p:sp>
          <p:nvSpPr>
            <p:cNvPr id="27" name="TextBox 26"/>
            <p:cNvSpPr txBox="1"/>
            <p:nvPr/>
          </p:nvSpPr>
          <p:spPr>
            <a:xfrm>
              <a:off x="6337300" y="1431657"/>
              <a:ext cx="130069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23K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44404" y="2295908"/>
              <a:ext cx="20688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PRESCRIPTION </a:t>
              </a:r>
            </a:p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OVERDOSE DEATHS</a:t>
              </a:r>
            </a:p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(3X HEROIN)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0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83" t="-218" r="-1" b="143"/>
          <a:stretch/>
        </p:blipFill>
        <p:spPr>
          <a:xfrm>
            <a:off x="907773" y="1260221"/>
            <a:ext cx="2319131" cy="3470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399"/>
          <a:stretch/>
        </p:blipFill>
        <p:spPr>
          <a:xfrm>
            <a:off x="3892826" y="1260221"/>
            <a:ext cx="4717774" cy="37115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773" y="543339"/>
            <a:ext cx="399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adherence/forgetfulness photos</a:t>
            </a:r>
          </a:p>
        </p:txBody>
      </p:sp>
    </p:spTree>
    <p:extLst>
      <p:ext uri="{BB962C8B-B14F-4D97-AF65-F5344CB8AC3E}">
        <p14:creationId xmlns:p14="http://schemas.microsoft.com/office/powerpoint/2010/main" val="96769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4" y="1258956"/>
            <a:ext cx="3783577" cy="4727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258956"/>
            <a:ext cx="2857500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29" y="1240392"/>
            <a:ext cx="38100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15" y="4557711"/>
            <a:ext cx="2143125" cy="1428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365" y="609600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Abuse photos</a:t>
            </a:r>
          </a:p>
        </p:txBody>
      </p:sp>
    </p:spTree>
    <p:extLst>
      <p:ext uri="{BB962C8B-B14F-4D97-AF65-F5344CB8AC3E}">
        <p14:creationId xmlns:p14="http://schemas.microsoft.com/office/powerpoint/2010/main" val="388724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pill bottle meets smart phone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58" y="4329543"/>
            <a:ext cx="5880481" cy="1505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Pharmacy-friendly dispensing device that restricts and enables </a:t>
            </a:r>
            <a:r>
              <a:rPr lang="en-US" dirty="0"/>
              <a:t>the consumption of </a:t>
            </a:r>
            <a:r>
              <a:rPr lang="en-US" dirty="0" smtClean="0"/>
              <a:t>medicine </a:t>
            </a:r>
            <a:r>
              <a:rPr lang="en-US" dirty="0"/>
              <a:t>to a single </a:t>
            </a:r>
            <a:r>
              <a:rPr lang="en-US" dirty="0" smtClean="0"/>
              <a:t>patient as prescribed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Dave Jasnos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24" y="1032882"/>
            <a:ext cx="1506963" cy="2212071"/>
          </a:xfrm>
          <a:prstGeom prst="rect">
            <a:avLst/>
          </a:prstGeom>
        </p:spPr>
      </p:pic>
      <p:pic>
        <p:nvPicPr>
          <p:cNvPr id="1026" name="Picture 2" descr="http://simpleicon.com/wp-content/uploads/lock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98" y="877168"/>
            <a:ext cx="2226412" cy="22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ck.0.mshcdn.com/media/ZgkyMDE0LzA5LzI1LzlkL2lQaG9uZTZQbHVzLjVkZDY2LmpwZwpwCXRodW1iCTk1MHg1MzQjCmUJanBn/109a342a/ec8/iPhone-6-Plus-Pocket-Bac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0" r="18120" b="11539"/>
          <a:stretch/>
        </p:blipFill>
        <p:spPr bwMode="auto">
          <a:xfrm>
            <a:off x="9215565" y="970345"/>
            <a:ext cx="2138235" cy="21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23" y="5208215"/>
            <a:ext cx="830484" cy="749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5" y="4504907"/>
            <a:ext cx="663659" cy="1050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80" y="3963647"/>
            <a:ext cx="1146747" cy="784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97" y="4652996"/>
            <a:ext cx="957793" cy="96593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049907" y="3298856"/>
            <a:ext cx="2394244" cy="49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Patient identification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31779" y="3302632"/>
            <a:ext cx="2394244" cy="64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Secure, controlled access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01401" y="3298856"/>
            <a:ext cx="2549552" cy="64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Portable, pocket-sized, but expandable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98407" y="5985377"/>
            <a:ext cx="2394244" cy="371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Technology enabled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9" y="901001"/>
            <a:ext cx="2350281" cy="32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3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6" y="118057"/>
            <a:ext cx="2383821" cy="19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Uniquely positioned in the marketplace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080" y="3138438"/>
            <a:ext cx="1216024" cy="1095517"/>
          </a:xfrm>
          <a:prstGeom prst="rect">
            <a:avLst/>
          </a:prstGeom>
        </p:spPr>
      </p:pic>
      <p:pic>
        <p:nvPicPr>
          <p:cNvPr id="11" name="Picture 2" descr="http://ecx.images-amazon.com/images/I/71Fa3pDJN7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40" y="1955295"/>
            <a:ext cx="1996857" cy="20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276475" y="6001439"/>
            <a:ext cx="7592900" cy="182880"/>
          </a:xfrm>
          <a:prstGeom prst="rightArrow">
            <a:avLst>
              <a:gd name="adj1" fmla="val 50000"/>
              <a:gd name="adj2" fmla="val 136158"/>
            </a:avLst>
          </a:prstGeom>
          <a:solidFill>
            <a:srgbClr val="2D94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-94913" y="3720104"/>
            <a:ext cx="4663440" cy="182880"/>
          </a:xfrm>
          <a:prstGeom prst="rightArrow">
            <a:avLst>
              <a:gd name="adj1" fmla="val 50000"/>
              <a:gd name="adj2" fmla="val 136158"/>
            </a:avLst>
          </a:prstGeom>
          <a:solidFill>
            <a:srgbClr val="2D94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4933" y="6156296"/>
            <a:ext cx="2994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Security, control, capability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055" y="1693100"/>
            <a:ext cx="1414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Size &amp; cost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88511" y="4405987"/>
            <a:ext cx="2655307" cy="1423419"/>
          </a:xfrm>
          <a:prstGeom prst="roundRect">
            <a:avLst/>
          </a:prstGeom>
          <a:noFill/>
          <a:ln w="38100">
            <a:solidFill>
              <a:srgbClr val="2D94C0"/>
            </a:solidFill>
            <a:prstDash val="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2D94C0"/>
                </a:solidFill>
              </a:rPr>
              <a:t>$100B Market </a:t>
            </a:r>
            <a:r>
              <a:rPr lang="en-US" sz="2000" b="1" dirty="0">
                <a:solidFill>
                  <a:srgbClr val="2D94C0"/>
                </a:solidFill>
              </a:rPr>
              <a:t>Opportunity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143" t="8231" r="3510" b="5539"/>
          <a:stretch/>
        </p:blipFill>
        <p:spPr>
          <a:xfrm>
            <a:off x="3657473" y="2783886"/>
            <a:ext cx="1626835" cy="1724447"/>
          </a:xfrm>
          <a:prstGeom prst="rect">
            <a:avLst/>
          </a:prstGeom>
        </p:spPr>
      </p:pic>
      <p:pic>
        <p:nvPicPr>
          <p:cNvPr id="9" name="Picture 2" descr="http://ecx.images-amazon.com/images/I/41%2BcUPq%2Bu2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46" y="1406349"/>
            <a:ext cx="1697940" cy="157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0489" y="4594348"/>
            <a:ext cx="1321075" cy="1321075"/>
          </a:xfrm>
          <a:prstGeom prst="rect">
            <a:avLst/>
          </a:prstGeom>
        </p:spPr>
      </p:pic>
      <p:pic>
        <p:nvPicPr>
          <p:cNvPr id="2052" name="Picture 4" descr="http://adhtec.com/images/bott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25" y="3665258"/>
            <a:ext cx="986207" cy="13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xconomy.com/wordpress/wp-content/images/2014/02/PillPack_Packet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11726" r="37975" b="44398"/>
          <a:stretch/>
        </p:blipFill>
        <p:spPr bwMode="auto">
          <a:xfrm>
            <a:off x="2484453" y="4594348"/>
            <a:ext cx="1352759" cy="13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Secure, portable, and patient-specific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196529"/>
              </p:ext>
            </p:extLst>
          </p:nvPr>
        </p:nvGraphicFramePr>
        <p:xfrm>
          <a:off x="3103593" y="2296503"/>
          <a:ext cx="6716740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8285"/>
                <a:gridCol w="694065"/>
                <a:gridCol w="694065"/>
                <a:gridCol w="694065"/>
                <a:gridCol w="694065"/>
                <a:gridCol w="694065"/>
                <a:gridCol w="694065"/>
                <a:gridCol w="694065"/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MedControl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Adheretech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Abiogenix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MedReady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E-pill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US" sz="4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-2460000">
            <a:off x="9084861" y="1388966"/>
            <a:ext cx="178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cost (&lt;$200)</a:t>
            </a:r>
          </a:p>
        </p:txBody>
      </p:sp>
      <p:sp>
        <p:nvSpPr>
          <p:cNvPr id="10" name="TextBox 9"/>
          <p:cNvSpPr txBox="1"/>
          <p:nvPr/>
        </p:nvSpPr>
        <p:spPr>
          <a:xfrm rot="-2460000">
            <a:off x="8324819" y="1141572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Wireless/mobile enabled</a:t>
            </a:r>
          </a:p>
        </p:txBody>
      </p:sp>
      <p:sp>
        <p:nvSpPr>
          <p:cNvPr id="11" name="TextBox 10"/>
          <p:cNvSpPr txBox="1"/>
          <p:nvPr/>
        </p:nvSpPr>
        <p:spPr>
          <a:xfrm rot="-2460000">
            <a:off x="5698775" y="1497624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Bulk loadable</a:t>
            </a:r>
          </a:p>
        </p:txBody>
      </p:sp>
      <p:sp>
        <p:nvSpPr>
          <p:cNvPr id="12" name="TextBox 11"/>
          <p:cNvSpPr txBox="1"/>
          <p:nvPr/>
        </p:nvSpPr>
        <p:spPr>
          <a:xfrm rot="-2460000">
            <a:off x="7739863" y="1346584"/>
            <a:ext cx="190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Compact/portable</a:t>
            </a:r>
          </a:p>
        </p:txBody>
      </p:sp>
      <p:sp>
        <p:nvSpPr>
          <p:cNvPr id="14" name="TextBox 13"/>
          <p:cNvSpPr txBox="1"/>
          <p:nvPr/>
        </p:nvSpPr>
        <p:spPr>
          <a:xfrm rot="-2460000">
            <a:off x="4946296" y="1388608"/>
            <a:ext cx="17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Restricted access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5" y="2189923"/>
            <a:ext cx="864380" cy="864380"/>
          </a:xfrm>
          <a:prstGeom prst="rect">
            <a:avLst/>
          </a:prstGeom>
        </p:spPr>
      </p:pic>
      <p:pic>
        <p:nvPicPr>
          <p:cNvPr id="16" name="Picture 4" descr="http://adhtec.com/images/bott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2" y="3090815"/>
            <a:ext cx="500405" cy="70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ecx.images-amazon.com/images/I/41%2BcUPq%2Bu2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32" y="5287505"/>
            <a:ext cx="921152" cy="8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535" y="3904708"/>
            <a:ext cx="595515" cy="536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12543" b="9831"/>
          <a:stretch/>
        </p:blipFill>
        <p:spPr>
          <a:xfrm>
            <a:off x="1830798" y="4433427"/>
            <a:ext cx="1100252" cy="8540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-2460000">
            <a:off x="7008629" y="1312131"/>
            <a:ext cx="201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Identity verification</a:t>
            </a:r>
          </a:p>
        </p:txBody>
      </p:sp>
      <p:sp>
        <p:nvSpPr>
          <p:cNvPr id="19" name="TextBox 18"/>
          <p:cNvSpPr txBox="1"/>
          <p:nvPr/>
        </p:nvSpPr>
        <p:spPr>
          <a:xfrm rot="-2460000">
            <a:off x="6316997" y="1369089"/>
            <a:ext cx="18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Tamper detection</a:t>
            </a:r>
          </a:p>
        </p:txBody>
      </p:sp>
    </p:spTree>
    <p:extLst>
      <p:ext uri="{BB962C8B-B14F-4D97-AF65-F5344CB8AC3E}">
        <p14:creationId xmlns:p14="http://schemas.microsoft.com/office/powerpoint/2010/main" val="40033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2967"/>
            <a:ext cx="11158221" cy="854140"/>
          </a:xfrm>
        </p:spPr>
        <p:txBody>
          <a:bodyPr>
            <a:noAutofit/>
          </a:bodyPr>
          <a:lstStyle/>
          <a:p>
            <a:r>
              <a:rPr lang="en-US" dirty="0" smtClean="0"/>
              <a:t>Refine functional prototype into commercial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Dave Jasnos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1" y="1030448"/>
            <a:ext cx="2117423" cy="384703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768836" y="3108703"/>
            <a:ext cx="649529" cy="439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0085" y="5432680"/>
            <a:ext cx="461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Current Prototype, 4 </a:t>
            </a:r>
            <a:r>
              <a:rPr lang="en-US" sz="2400" dirty="0" smtClean="0"/>
              <a:t>Issued Patents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57963" y="5198548"/>
            <a:ext cx="3701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Next Generation </a:t>
            </a:r>
            <a:r>
              <a:rPr lang="en-US" sz="2400" dirty="0" smtClean="0"/>
              <a:t>Concept – Don’t put on website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80" y="1041389"/>
            <a:ext cx="4478709" cy="43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16" y="1018273"/>
            <a:ext cx="11422967" cy="517691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Dave Jasnos</a:t>
            </a:r>
            <a:r>
              <a:rPr lang="en-US" dirty="0" smtClean="0"/>
              <a:t>, Co-founder and CEO</a:t>
            </a:r>
          </a:p>
          <a:p>
            <a:pPr lvl="1"/>
            <a:r>
              <a:rPr lang="en-US" dirty="0" smtClean="0"/>
              <a:t>Former COO </a:t>
            </a:r>
            <a:r>
              <a:rPr lang="en-US" dirty="0"/>
              <a:t>of Proximedics Technologies – 1</a:t>
            </a:r>
            <a:r>
              <a:rPr lang="en-US" baseline="30000" dirty="0"/>
              <a:t>st</a:t>
            </a:r>
            <a:r>
              <a:rPr lang="en-US" dirty="0"/>
              <a:t> employee to &gt;$1M revenue in a year</a:t>
            </a:r>
          </a:p>
          <a:p>
            <a:pPr lvl="1"/>
            <a:r>
              <a:rPr lang="en-US" dirty="0" smtClean="0"/>
              <a:t>Medical device engineering and general management at </a:t>
            </a:r>
            <a:r>
              <a:rPr lang="en-US" dirty="0" err="1" smtClean="0"/>
              <a:t>Medica</a:t>
            </a:r>
            <a:r>
              <a:rPr lang="en-US" dirty="0" smtClean="0"/>
              <a:t> Corporation</a:t>
            </a:r>
          </a:p>
          <a:p>
            <a:pPr lvl="1"/>
            <a:r>
              <a:rPr lang="en-US" dirty="0" smtClean="0"/>
              <a:t>BS Mechanical Engineering from University of Massachusetts, MBA from Carnegie Mellon University</a:t>
            </a:r>
          </a:p>
          <a:p>
            <a:r>
              <a:rPr lang="en-US" b="1" dirty="0" smtClean="0"/>
              <a:t>Arthur David</a:t>
            </a:r>
            <a:r>
              <a:rPr lang="en-US" dirty="0" smtClean="0"/>
              <a:t>, MD, Co-founder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years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medicine in private and hospital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settings with a large addiction community</a:t>
            </a:r>
          </a:p>
          <a:p>
            <a:pPr lvl="1"/>
            <a:r>
              <a:rPr lang="en-US" dirty="0" smtClean="0"/>
              <a:t>BS </a:t>
            </a:r>
            <a:r>
              <a:rPr lang="en-US" dirty="0"/>
              <a:t>from the University of South </a:t>
            </a:r>
            <a:r>
              <a:rPr lang="en-US" dirty="0" smtClean="0"/>
              <a:t>Carolina, MD </a:t>
            </a:r>
            <a:r>
              <a:rPr lang="en-US" dirty="0"/>
              <a:t>from Ross University School of Medicine</a:t>
            </a:r>
            <a:endParaRPr lang="en-US" dirty="0" smtClean="0"/>
          </a:p>
          <a:p>
            <a:r>
              <a:rPr lang="en-US" b="1" dirty="0" smtClean="0"/>
              <a:t>Steve Fleck</a:t>
            </a:r>
            <a:r>
              <a:rPr lang="en-US" dirty="0" smtClean="0"/>
              <a:t>, Advisor</a:t>
            </a:r>
          </a:p>
          <a:p>
            <a:pPr lvl="1"/>
            <a:r>
              <a:rPr lang="en-US" dirty="0" smtClean="0"/>
              <a:t>Founder &amp; current CEO of Proximedics Technologies</a:t>
            </a:r>
          </a:p>
          <a:p>
            <a:pPr lvl="1"/>
            <a:r>
              <a:rPr lang="en-US" dirty="0" smtClean="0"/>
              <a:t>Co-founder and former CEO &amp; CTO of </a:t>
            </a:r>
            <a:r>
              <a:rPr lang="en-US" dirty="0" err="1" smtClean="0"/>
              <a:t>ClearCount</a:t>
            </a:r>
            <a:r>
              <a:rPr lang="en-US" dirty="0" smtClean="0"/>
              <a:t> Medical Solutions</a:t>
            </a:r>
          </a:p>
          <a:p>
            <a:pPr lvl="1"/>
            <a:r>
              <a:rPr lang="en-US" dirty="0" smtClean="0"/>
              <a:t>On the Board </a:t>
            </a:r>
            <a:r>
              <a:rPr lang="en-US" dirty="0"/>
              <a:t>of Directors of </a:t>
            </a:r>
            <a:r>
              <a:rPr lang="en-US" dirty="0" err="1" smtClean="0"/>
              <a:t>REBIScan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Advisory </a:t>
            </a:r>
            <a:r>
              <a:rPr lang="en-US" dirty="0"/>
              <a:t>Board of </a:t>
            </a:r>
            <a:r>
              <a:rPr lang="en-US" dirty="0" err="1"/>
              <a:t>Accel</a:t>
            </a:r>
            <a:r>
              <a:rPr lang="en-US" dirty="0"/>
              <a:t> </a:t>
            </a:r>
            <a:r>
              <a:rPr lang="en-US" dirty="0" smtClean="0"/>
              <a:t>Diagnostics</a:t>
            </a:r>
          </a:p>
          <a:p>
            <a:pPr lvl="1"/>
            <a:r>
              <a:rPr lang="en-US" dirty="0" smtClean="0"/>
              <a:t>BS Applied Physics from Cornell University </a:t>
            </a:r>
            <a:r>
              <a:rPr lang="en-US" dirty="0"/>
              <a:t>and MBA from Carnegie Mellon University</a:t>
            </a:r>
            <a:endParaRPr lang="en-US" dirty="0" smtClean="0"/>
          </a:p>
          <a:p>
            <a:r>
              <a:rPr lang="en-US" b="1" dirty="0" smtClean="0"/>
              <a:t>Lawrence Dunn</a:t>
            </a:r>
            <a:r>
              <a:rPr lang="en-US" dirty="0" smtClean="0"/>
              <a:t>, MD, Advisor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years of experience as psychiatrist, medical research director, professor,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</a:t>
            </a:r>
          </a:p>
          <a:p>
            <a:pPr lvl="1"/>
            <a:r>
              <a:rPr lang="en-US" dirty="0" smtClean="0"/>
              <a:t>BA </a:t>
            </a:r>
            <a:r>
              <a:rPr lang="en-US" dirty="0"/>
              <a:t>Health Sciences from Kalamazoo </a:t>
            </a:r>
            <a:r>
              <a:rPr lang="en-US" dirty="0" smtClean="0"/>
              <a:t>College </a:t>
            </a:r>
            <a:r>
              <a:rPr lang="en-US" dirty="0"/>
              <a:t>and </a:t>
            </a:r>
            <a:r>
              <a:rPr lang="en-US" dirty="0" smtClean="0"/>
              <a:t>MD </a:t>
            </a:r>
            <a:r>
              <a:rPr lang="en-US" dirty="0"/>
              <a:t>from the University of Michigan in Ann Arbor</a:t>
            </a:r>
            <a:endParaRPr lang="en-US" dirty="0" smtClean="0"/>
          </a:p>
          <a:p>
            <a:r>
              <a:rPr lang="en-US" b="1" dirty="0" smtClean="0"/>
              <a:t>Bally Designs</a:t>
            </a:r>
            <a:r>
              <a:rPr lang="en-US" dirty="0" smtClean="0"/>
              <a:t>, Contracted design services  </a:t>
            </a:r>
            <a:r>
              <a:rPr lang="en-US" sz="4000" b="1" dirty="0"/>
              <a:t>|</a:t>
            </a:r>
            <a:r>
              <a:rPr lang="en-US" dirty="0" smtClean="0"/>
              <a:t>  </a:t>
            </a:r>
            <a:r>
              <a:rPr lang="en-US" b="1" dirty="0" err="1" smtClean="0"/>
              <a:t>Virtec</a:t>
            </a:r>
            <a:r>
              <a:rPr lang="en-US" b="1" dirty="0" smtClean="0"/>
              <a:t> Enterprises</a:t>
            </a:r>
            <a:r>
              <a:rPr lang="en-US" dirty="0" smtClean="0"/>
              <a:t>, Contracted engineering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Dave Jasnos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D25A-C522-4F05-A492-A067CAE3D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44350</TotalTime>
  <Words>1002</Words>
  <Application>Microsoft Office PowerPoint</Application>
  <PresentationFormat>Widescreen</PresentationFormat>
  <Paragraphs>166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Wingdings</vt:lpstr>
      <vt:lpstr>Times New Roman</vt:lpstr>
      <vt:lpstr>Arial</vt:lpstr>
      <vt:lpstr>Calibri Light</vt:lpstr>
      <vt:lpstr>Dosis</vt:lpstr>
      <vt:lpstr>Office Theme</vt:lpstr>
      <vt:lpstr>PowerPoint Presentation</vt:lpstr>
      <vt:lpstr>Medicine is out of control once it leaves the pharmacy</vt:lpstr>
      <vt:lpstr>PowerPoint Presentation</vt:lpstr>
      <vt:lpstr>PowerPoint Presentation</vt:lpstr>
      <vt:lpstr>The pill bottle meets smart phone technology</vt:lpstr>
      <vt:lpstr>Uniquely positioned in the marketplace</vt:lpstr>
      <vt:lpstr>Secure, portable, and patient-specific</vt:lpstr>
      <vt:lpstr>Refine functional prototype into commercial design</vt:lpstr>
      <vt:lpstr>Team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MedControl – Virtec – Bally Meeting</dc:title>
  <dc:creator>Dave Jasnos</dc:creator>
  <cp:lastModifiedBy>Dave Jasnos</cp:lastModifiedBy>
  <cp:revision>391</cp:revision>
  <cp:lastPrinted>2015-07-24T19:30:07Z</cp:lastPrinted>
  <dcterms:created xsi:type="dcterms:W3CDTF">2014-03-18T17:05:22Z</dcterms:created>
  <dcterms:modified xsi:type="dcterms:W3CDTF">2015-11-16T20:55:03Z</dcterms:modified>
</cp:coreProperties>
</file>